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2" r:id="rId9"/>
    <p:sldId id="264" r:id="rId10"/>
    <p:sldId id="265" r:id="rId11"/>
    <p:sldId id="271" r:id="rId12"/>
    <p:sldId id="266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3A7938-55C2-C34F-9562-D2B9BD422FA6}">
          <p14:sldIdLst>
            <p14:sldId id="256"/>
            <p14:sldId id="257"/>
            <p14:sldId id="258"/>
            <p14:sldId id="259"/>
            <p14:sldId id="260"/>
            <p14:sldId id="262"/>
            <p14:sldId id="264"/>
            <p14:sldId id="271"/>
            <p14:sldId id="266"/>
            <p14:sldId id="268"/>
            <p14:sldId id="269"/>
            <p14:sldId id="272"/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Gu" initials="Z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4"/>
    <p:restoredTop sz="67786"/>
  </p:normalViewPr>
  <p:slideViewPr>
    <p:cSldViewPr snapToGrid="0" snapToObjects="1">
      <p:cViewPr varScale="1">
        <p:scale>
          <a:sx n="70" d="100"/>
          <a:sy n="70" d="100"/>
        </p:scale>
        <p:origin x="1496" y="184"/>
      </p:cViewPr>
      <p:guideLst>
        <p:guide pos="576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4846A-E6E8-A04B-A8F4-F7C86C880AD2}" type="doc">
      <dgm:prSet loTypeId="urn:microsoft.com/office/officeart/2005/8/layout/chevron1" loCatId="" qsTypeId="urn:microsoft.com/office/officeart/2005/8/quickstyle/simple1" qsCatId="simple" csTypeId="urn:microsoft.com/office/officeart/2005/8/colors/accent1_5" csCatId="accent1" phldr="1"/>
      <dgm:spPr/>
    </dgm:pt>
    <dgm:pt modelId="{78C199C7-E260-EB46-B29F-29F43A4A7DC8}">
      <dgm:prSet phldrT="[Text]"/>
      <dgm:spPr/>
      <dgm:t>
        <a:bodyPr/>
        <a:lstStyle/>
        <a:p>
          <a:r>
            <a:rPr lang="en-US" dirty="0"/>
            <a:t>all possible assignment</a:t>
          </a:r>
        </a:p>
      </dgm:t>
    </dgm:pt>
    <dgm:pt modelId="{BA4848B7-0D9D-3947-AA1E-BF56B514E475}" cxnId="{A40398F0-D115-084E-AFFB-2C768AE5D111}" type="parTrans">
      <dgm:prSet/>
      <dgm:spPr/>
      <dgm:t>
        <a:bodyPr/>
        <a:lstStyle/>
        <a:p>
          <a:endParaRPr lang="en-US"/>
        </a:p>
      </dgm:t>
    </dgm:pt>
    <dgm:pt modelId="{A3FF53BE-66C5-4F4E-A482-20B210C275A8}" cxnId="{A40398F0-D115-084E-AFFB-2C768AE5D111}" type="sibTrans">
      <dgm:prSet/>
      <dgm:spPr/>
      <dgm:t>
        <a:bodyPr/>
        <a:lstStyle/>
        <a:p>
          <a:endParaRPr lang="en-US"/>
        </a:p>
      </dgm:t>
    </dgm:pt>
    <dgm:pt modelId="{201EB19C-7D08-0F44-9D33-691464AF79AB}">
      <dgm:prSet phldrT="[Text]"/>
      <dgm:spPr/>
      <dgm:t>
        <a:bodyPr/>
        <a:lstStyle/>
        <a:p>
          <a:r>
            <a:rPr lang="en-US" dirty="0"/>
            <a:t>all possible T value</a:t>
          </a:r>
        </a:p>
      </dgm:t>
    </dgm:pt>
    <dgm:pt modelId="{A6A1E97A-B098-F343-B27E-EADF9934E8EA}" cxnId="{85101842-F9AD-9542-AD4F-E17F0C09F384}" type="parTrans">
      <dgm:prSet/>
      <dgm:spPr/>
      <dgm:t>
        <a:bodyPr/>
        <a:lstStyle/>
        <a:p>
          <a:endParaRPr lang="en-US"/>
        </a:p>
      </dgm:t>
    </dgm:pt>
    <dgm:pt modelId="{58D79397-2D41-774A-8E33-AB069C02FF54}" cxnId="{85101842-F9AD-9542-AD4F-E17F0C09F384}" type="sibTrans">
      <dgm:prSet/>
      <dgm:spPr/>
      <dgm:t>
        <a:bodyPr/>
        <a:lstStyle/>
        <a:p>
          <a:endParaRPr lang="en-US"/>
        </a:p>
      </dgm:t>
    </dgm:pt>
    <dgm:pt modelId="{F8214986-5EBC-6240-85EA-6DF6C961DAD9}">
      <dgm:prSet phldrT="[Text]"/>
      <dgm:spPr/>
      <dgm:t>
        <a:bodyPr/>
        <a:lstStyle/>
        <a:p>
          <a:r>
            <a:rPr lang="en-US" dirty="0"/>
            <a:t>exact distribution of T</a:t>
          </a:r>
        </a:p>
      </dgm:t>
    </dgm:pt>
    <dgm:pt modelId="{3F2BD9F0-DF7C-4E46-84AE-B8324DC8C6FE}" cxnId="{C86FDC31-E06D-9E45-AE92-7EA45DAC8172}" type="parTrans">
      <dgm:prSet/>
      <dgm:spPr/>
      <dgm:t>
        <a:bodyPr/>
        <a:lstStyle/>
        <a:p>
          <a:endParaRPr lang="en-US"/>
        </a:p>
      </dgm:t>
    </dgm:pt>
    <dgm:pt modelId="{9401133A-74F9-E347-ADEA-3ED166180833}" cxnId="{C86FDC31-E06D-9E45-AE92-7EA45DAC8172}" type="sibTrans">
      <dgm:prSet/>
      <dgm:spPr/>
      <dgm:t>
        <a:bodyPr/>
        <a:lstStyle/>
        <a:p>
          <a:endParaRPr lang="en-US"/>
        </a:p>
      </dgm:t>
    </dgm:pt>
    <dgm:pt modelId="{1BCEC950-C83F-BA48-92A3-53C43D1681E7}">
      <dgm:prSet phldrT="[Text]"/>
      <dgm:spPr/>
      <dgm:t>
        <a:bodyPr/>
        <a:lstStyle/>
        <a:p>
          <a:r>
            <a:rPr lang="en-US" dirty="0"/>
            <a:t>exact p-value</a:t>
          </a:r>
        </a:p>
      </dgm:t>
    </dgm:pt>
    <dgm:pt modelId="{A1CB1F82-DE15-984F-BC31-4F70B05D9F18}" cxnId="{12D5E57E-ADB9-3D4F-8B79-7E5B9ABE0265}" type="parTrans">
      <dgm:prSet/>
      <dgm:spPr/>
      <dgm:t>
        <a:bodyPr/>
        <a:lstStyle/>
        <a:p>
          <a:endParaRPr lang="en-US"/>
        </a:p>
      </dgm:t>
    </dgm:pt>
    <dgm:pt modelId="{05EAB85E-05C3-A84F-A87C-81BEDBD5E591}" cxnId="{12D5E57E-ADB9-3D4F-8B79-7E5B9ABE0265}" type="sibTrans">
      <dgm:prSet/>
      <dgm:spPr/>
      <dgm:t>
        <a:bodyPr/>
        <a:lstStyle/>
        <a:p>
          <a:endParaRPr lang="en-US"/>
        </a:p>
      </dgm:t>
    </dgm:pt>
    <dgm:pt modelId="{79C982EE-AB54-934C-B576-00CBF76C9B94}" type="pres">
      <dgm:prSet presAssocID="{A2C4846A-E6E8-A04B-A8F4-F7C86C880AD2}" presName="Name0" presStyleCnt="0">
        <dgm:presLayoutVars>
          <dgm:dir/>
          <dgm:animLvl val="lvl"/>
          <dgm:resizeHandles val="exact"/>
        </dgm:presLayoutVars>
      </dgm:prSet>
      <dgm:spPr/>
    </dgm:pt>
    <dgm:pt modelId="{C8F129D5-AF2A-DA4D-B3EF-BEE03FD2D1D2}" type="pres">
      <dgm:prSet presAssocID="{78C199C7-E260-EB46-B29F-29F43A4A7DC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98DFEF-11C8-DB49-9459-6289652E678D}" type="pres">
      <dgm:prSet presAssocID="{A3FF53BE-66C5-4F4E-A482-20B210C275A8}" presName="parTxOnlySpace" presStyleCnt="0"/>
      <dgm:spPr/>
    </dgm:pt>
    <dgm:pt modelId="{2DB94082-E805-FC43-8FCB-28E65CA6043F}" type="pres">
      <dgm:prSet presAssocID="{201EB19C-7D08-0F44-9D33-691464AF79A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74C131-4E5D-3242-80CC-777CE6E5DE0A}" type="pres">
      <dgm:prSet presAssocID="{58D79397-2D41-774A-8E33-AB069C02FF54}" presName="parTxOnlySpace" presStyleCnt="0"/>
      <dgm:spPr/>
    </dgm:pt>
    <dgm:pt modelId="{08EEF49C-3696-F74C-9E8C-3881B4DEE12E}" type="pres">
      <dgm:prSet presAssocID="{F8214986-5EBC-6240-85EA-6DF6C961DAD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1954D3-85EC-0340-BB09-57BE81584F5A}" type="pres">
      <dgm:prSet presAssocID="{9401133A-74F9-E347-ADEA-3ED166180833}" presName="parTxOnlySpace" presStyleCnt="0"/>
      <dgm:spPr/>
    </dgm:pt>
    <dgm:pt modelId="{635D3F2B-7B2C-D342-BF23-2C63340D92BD}" type="pres">
      <dgm:prSet presAssocID="{1BCEC950-C83F-BA48-92A3-53C43D1681E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6921F0C-B5AB-594A-8F94-CC6725CF83E5}" type="presOf" srcId="{1BCEC950-C83F-BA48-92A3-53C43D1681E7}" destId="{635D3F2B-7B2C-D342-BF23-2C63340D92BD}" srcOrd="0" destOrd="0" presId="urn:microsoft.com/office/officeart/2005/8/layout/chevron1"/>
    <dgm:cxn modelId="{2932381B-C202-EC42-AE4D-A2DCEEA45672}" type="presOf" srcId="{78C199C7-E260-EB46-B29F-29F43A4A7DC8}" destId="{C8F129D5-AF2A-DA4D-B3EF-BEE03FD2D1D2}" srcOrd="0" destOrd="0" presId="urn:microsoft.com/office/officeart/2005/8/layout/chevron1"/>
    <dgm:cxn modelId="{C86FDC31-E06D-9E45-AE92-7EA45DAC8172}" srcId="{A2C4846A-E6E8-A04B-A8F4-F7C86C880AD2}" destId="{F8214986-5EBC-6240-85EA-6DF6C961DAD9}" srcOrd="2" destOrd="0" parTransId="{3F2BD9F0-DF7C-4E46-84AE-B8324DC8C6FE}" sibTransId="{9401133A-74F9-E347-ADEA-3ED166180833}"/>
    <dgm:cxn modelId="{85101842-F9AD-9542-AD4F-E17F0C09F384}" srcId="{A2C4846A-E6E8-A04B-A8F4-F7C86C880AD2}" destId="{201EB19C-7D08-0F44-9D33-691464AF79AB}" srcOrd="1" destOrd="0" parTransId="{A6A1E97A-B098-F343-B27E-EADF9934E8EA}" sibTransId="{58D79397-2D41-774A-8E33-AB069C02FF54}"/>
    <dgm:cxn modelId="{12D5E57E-ADB9-3D4F-8B79-7E5B9ABE0265}" srcId="{A2C4846A-E6E8-A04B-A8F4-F7C86C880AD2}" destId="{1BCEC950-C83F-BA48-92A3-53C43D1681E7}" srcOrd="3" destOrd="0" parTransId="{A1CB1F82-DE15-984F-BC31-4F70B05D9F18}" sibTransId="{05EAB85E-05C3-A84F-A87C-81BEDBD5E591}"/>
    <dgm:cxn modelId="{61275690-67A8-314B-BC8A-4328BE30C504}" type="presOf" srcId="{A2C4846A-E6E8-A04B-A8F4-F7C86C880AD2}" destId="{79C982EE-AB54-934C-B576-00CBF76C9B94}" srcOrd="0" destOrd="0" presId="urn:microsoft.com/office/officeart/2005/8/layout/chevron1"/>
    <dgm:cxn modelId="{1BCF839B-AD96-FF43-AFF3-DF013A2D7CC4}" type="presOf" srcId="{F8214986-5EBC-6240-85EA-6DF6C961DAD9}" destId="{08EEF49C-3696-F74C-9E8C-3881B4DEE12E}" srcOrd="0" destOrd="0" presId="urn:microsoft.com/office/officeart/2005/8/layout/chevron1"/>
    <dgm:cxn modelId="{90888BB9-0135-234A-9585-C88B0BFD9A3B}" type="presOf" srcId="{201EB19C-7D08-0F44-9D33-691464AF79AB}" destId="{2DB94082-E805-FC43-8FCB-28E65CA6043F}" srcOrd="0" destOrd="0" presId="urn:microsoft.com/office/officeart/2005/8/layout/chevron1"/>
    <dgm:cxn modelId="{A40398F0-D115-084E-AFFB-2C768AE5D111}" srcId="{A2C4846A-E6E8-A04B-A8F4-F7C86C880AD2}" destId="{78C199C7-E260-EB46-B29F-29F43A4A7DC8}" srcOrd="0" destOrd="0" parTransId="{BA4848B7-0D9D-3947-AA1E-BF56B514E475}" sibTransId="{A3FF53BE-66C5-4F4E-A482-20B210C275A8}"/>
    <dgm:cxn modelId="{494EFB52-1BB2-BE40-BAAB-9224D4F6C67C}" type="presParOf" srcId="{79C982EE-AB54-934C-B576-00CBF76C9B94}" destId="{C8F129D5-AF2A-DA4D-B3EF-BEE03FD2D1D2}" srcOrd="0" destOrd="0" presId="urn:microsoft.com/office/officeart/2005/8/layout/chevron1"/>
    <dgm:cxn modelId="{D427A482-31E5-B64A-8DAD-13FC069B8731}" type="presParOf" srcId="{79C982EE-AB54-934C-B576-00CBF76C9B94}" destId="{A598DFEF-11C8-DB49-9459-6289652E678D}" srcOrd="1" destOrd="0" presId="urn:microsoft.com/office/officeart/2005/8/layout/chevron1"/>
    <dgm:cxn modelId="{D697B2AE-3EF2-004B-84F1-F3DD2097DF4B}" type="presParOf" srcId="{79C982EE-AB54-934C-B576-00CBF76C9B94}" destId="{2DB94082-E805-FC43-8FCB-28E65CA6043F}" srcOrd="2" destOrd="0" presId="urn:microsoft.com/office/officeart/2005/8/layout/chevron1"/>
    <dgm:cxn modelId="{EC120009-179D-3740-BF72-A803019BC408}" type="presParOf" srcId="{79C982EE-AB54-934C-B576-00CBF76C9B94}" destId="{2874C131-4E5D-3242-80CC-777CE6E5DE0A}" srcOrd="3" destOrd="0" presId="urn:microsoft.com/office/officeart/2005/8/layout/chevron1"/>
    <dgm:cxn modelId="{CAF54908-6E24-C14E-A69B-787396B4FC39}" type="presParOf" srcId="{79C982EE-AB54-934C-B576-00CBF76C9B94}" destId="{08EEF49C-3696-F74C-9E8C-3881B4DEE12E}" srcOrd="4" destOrd="0" presId="urn:microsoft.com/office/officeart/2005/8/layout/chevron1"/>
    <dgm:cxn modelId="{53E6CF07-2992-5540-BECF-CAAC9CAD3F33}" type="presParOf" srcId="{79C982EE-AB54-934C-B576-00CBF76C9B94}" destId="{BE1954D3-85EC-0340-BB09-57BE81584F5A}" srcOrd="5" destOrd="0" presId="urn:microsoft.com/office/officeart/2005/8/layout/chevron1"/>
    <dgm:cxn modelId="{3A90D589-86F1-7141-BE02-E493E4AE029C}" type="presParOf" srcId="{79C982EE-AB54-934C-B576-00CBF76C9B94}" destId="{635D3F2B-7B2C-D342-BF23-2C63340D92B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129D5-AF2A-DA4D-B3EF-BEE03FD2D1D2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 possible assignment</a:t>
          </a:r>
        </a:p>
      </dsp:txBody>
      <dsp:txXfrm>
        <a:off x="572760" y="1607785"/>
        <a:ext cx="1703651" cy="1135766"/>
      </dsp:txXfrm>
    </dsp:sp>
    <dsp:sp modelId="{2DB94082-E805-FC43-8FCB-28E65CA6043F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 possible T value</a:t>
          </a:r>
        </a:p>
      </dsp:txBody>
      <dsp:txXfrm>
        <a:off x="3128236" y="1607785"/>
        <a:ext cx="1703651" cy="1135766"/>
      </dsp:txXfrm>
    </dsp:sp>
    <dsp:sp modelId="{08EEF49C-3696-F74C-9E8C-3881B4DEE12E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exact distribution of T</a:t>
          </a:r>
        </a:p>
      </dsp:txBody>
      <dsp:txXfrm>
        <a:off x="5683712" y="1607785"/>
        <a:ext cx="1703651" cy="1135766"/>
      </dsp:txXfrm>
    </dsp:sp>
    <dsp:sp modelId="{635D3F2B-7B2C-D342-BF23-2C63340D92BD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exact p-value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3CEBF-2E4C-DF48-9B0B-2087BA7E040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A7AD5-8FE6-AE4B-86F4-43227E5B8D1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0958"/>
            <a:ext cx="10515600" cy="1755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56360"/>
            <a:ext cx="10515600" cy="30971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tiff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50071" y="6265098"/>
            <a:ext cx="1394010" cy="48929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270644"/>
            <a:ext cx="9522941" cy="23876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Analyze the Effect of Class Type on First Grade Math Scores Using Two-way ANOVA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8795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Team 13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73" y="186213"/>
            <a:ext cx="10515600" cy="132556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165"/>
            <a:ext cx="10515600" cy="4701798"/>
          </a:xfrm>
        </p:spPr>
        <p:txBody>
          <a:bodyPr/>
          <a:lstStyle/>
          <a:p>
            <a:pPr lvl="1"/>
            <a:r>
              <a:rPr dirty="0"/>
              <a:t>There are 2 schools</a:t>
            </a:r>
            <a:endParaRPr dirty="0"/>
          </a:p>
          <a:p>
            <a:pPr lvl="1"/>
            <a:r>
              <a:rPr dirty="0"/>
              <a:t>School A has 1 small class and 1 regular class</a:t>
            </a:r>
            <a:endParaRPr dirty="0"/>
          </a:p>
          <a:p>
            <a:pPr lvl="1"/>
            <a:r>
              <a:rPr dirty="0"/>
              <a:t>School B has 2 small class and 1 regular class</a:t>
            </a:r>
            <a:endParaRPr lang="en-US" altLang="zh-CN" dirty="0"/>
          </a:p>
          <a:p>
            <a:pPr lvl="1"/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845" y="3103563"/>
            <a:ext cx="10528300" cy="307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 of STAR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6011" y="1424538"/>
            <a:ext cx="6339977" cy="391267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3370" y="2581023"/>
            <a:ext cx="10515600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sz="2800" b="1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sz="2800" b="1" dirty="0"/>
              <a:t>Conclusion</a:t>
            </a:r>
            <a:endParaRPr lang="en-US" sz="2800" b="1" dirty="0"/>
          </a:p>
          <a:p>
            <a:pPr marL="457200" lvl="1" indent="0">
              <a:buNone/>
            </a:pPr>
            <a:r>
              <a:rPr lang="en-US" dirty="0"/>
              <a:t>Teachers with small classes had different performance than teachers with other type of classes</a:t>
            </a:r>
            <a:endParaRPr lang="en-US" dirty="0"/>
          </a:p>
          <a:p>
            <a:pPr marL="457200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Comparison between Two Methods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2369550"/>
          <a:ext cx="10515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Fisher’s Exact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Potential Outcomes Framework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H0 : no </a:t>
                      </a:r>
                      <a:r>
                        <a:rPr lang="en-US" dirty="0"/>
                        <a:t>individual </a:t>
                      </a:r>
                      <a:r>
                        <a:rPr dirty="0"/>
                        <a:t>treatment effect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H0 : no average treatment effect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SUTVA</a:t>
                      </a:r>
                      <a:r>
                        <a:rPr lang="en-US" dirty="0"/>
                        <a:t>-no interference</a:t>
                      </a:r>
                      <a:r>
                        <a:rPr dirty="0"/>
                        <a:t> automatically holds under H0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Check first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4183811"/>
            <a:ext cx="10515600" cy="1302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Reference</a:t>
            </a:r>
            <a:endParaRPr lang="en-US" b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Causal Inference for Statistics Social and Biomedical Sciences An Introduction, Chapter 5 and Chapter 9</a:t>
            </a:r>
            <a:endParaRPr lang="en-US" sz="24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838200" y="1871442"/>
            <a:ext cx="10515600" cy="1302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Comparison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529" y="2957416"/>
            <a:ext cx="9522941" cy="9431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Q&amp;A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Data</a:t>
            </a:r>
            <a:endParaRPr b="1" dirty="0"/>
          </a:p>
          <a:p>
            <a:pPr lvl="1"/>
            <a:r>
              <a:rPr dirty="0"/>
              <a:t>Student-Teacher Achievement Ratio (STAR)</a:t>
            </a:r>
            <a:endParaRPr lang="en-US" dirty="0"/>
          </a:p>
          <a:p>
            <a:pPr lvl="1"/>
            <a:r>
              <a:rPr lang="en-US" dirty="0"/>
              <a:t>Variables:  teacher ID, class type, school ID and math scores </a:t>
            </a:r>
            <a:endParaRPr lang="en-US" dirty="0"/>
          </a:p>
          <a:p>
            <a:pPr lvl="1"/>
            <a:r>
              <a:rPr lang="en-US" dirty="0"/>
              <a:t>Drop the missing values</a:t>
            </a:r>
            <a:endParaRPr dirty="0"/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Question of interest</a:t>
            </a:r>
            <a:endParaRPr b="1" dirty="0"/>
          </a:p>
          <a:p>
            <a:pPr lvl="1"/>
            <a:r>
              <a:rPr dirty="0"/>
              <a:t>To analyze whether there is a</a:t>
            </a:r>
            <a:r>
              <a:rPr lang="en-US" dirty="0"/>
              <a:t>n</a:t>
            </a:r>
            <a:r>
              <a:rPr dirty="0"/>
              <a:t> </a:t>
            </a:r>
            <a:r>
              <a:rPr lang="en-US" dirty="0"/>
              <a:t>association</a:t>
            </a:r>
            <a:r>
              <a:rPr dirty="0"/>
              <a:t> </a:t>
            </a:r>
            <a:r>
              <a:rPr lang="en-US" dirty="0"/>
              <a:t>between </a:t>
            </a:r>
            <a:r>
              <a:rPr dirty="0"/>
              <a:t>class types </a:t>
            </a:r>
            <a:r>
              <a:rPr lang="en-US" dirty="0"/>
              <a:t>and </a:t>
            </a:r>
            <a:r>
              <a:rPr dirty="0"/>
              <a:t>teachers’ teaching quality</a:t>
            </a:r>
            <a:endParaRPr dirty="0"/>
          </a:p>
          <a:p>
            <a:pPr lvl="1"/>
            <a:r>
              <a:rPr dirty="0"/>
              <a:t>Make causal inference between class types and teachers’ teaching quality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Choose the response variable</a:t>
            </a:r>
            <a:endParaRPr dirty="0"/>
          </a:p>
        </p:txBody>
      </p:sp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0000" y="1690688"/>
            <a:ext cx="7092000" cy="42484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Two-way ANOVA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denotes an effect for level </a:t>
                </a:r>
                <a:r>
                  <a:rPr lang="en-US" dirty="0" err="1"/>
                  <a:t>i</a:t>
                </a:r>
                <a:r>
                  <a:rPr dirty="0"/>
                  <a:t> of class types</a:t>
                </a:r>
                <a:endParaRPr lang="en-US" dirty="0"/>
              </a:p>
              <a:p>
                <a:pPr lvl="1"/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dirty="0"/>
                  <a:t> denotes an effect for level j of schools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dirty="0"/>
                  <a:t> denotes the median math scores of students in first grade taught by each teacher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Model assumption</a:t>
                </a:r>
              </a:p>
              <a:p>
                <a:pPr lvl="1"/>
                <a:r>
                  <a:rPr dirty="0"/>
                  <a:t>Normality - Q-Q plot</a:t>
                </a:r>
              </a:p>
              <a:p>
                <a:pPr lvl="1"/>
                <a:r>
                  <a:rPr dirty="0"/>
                  <a:t>Equal variance - Residual versus Fitted Value</a:t>
                </a:r>
              </a:p>
              <a:p>
                <a:pPr lvl="1"/>
                <a:r>
                  <a:rPr dirty="0"/>
                  <a:t>Independence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86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82"/>
            <a:ext cx="10515600" cy="132556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Tukey’s Pairwise Comparison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645"/>
                <a:ext cx="10515600" cy="4752318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′,0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Confidence intervals: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dirty="0"/>
              </a:p>
              <a:p>
                <a:pPr lvl="1"/>
                <a:r>
                  <a:rPr dirty="0"/>
                  <a:t>Result: </a:t>
                </a:r>
                <a:r>
                  <a:rPr lang="en-US" dirty="0"/>
                  <a:t>T</a:t>
                </a:r>
                <a:r>
                  <a:rPr dirty="0"/>
                  <a:t>here is relation</a:t>
                </a:r>
                <a:r>
                  <a:rPr lang="en-US" altLang="zh-CN" dirty="0"/>
                  <a:t>ship</a:t>
                </a:r>
                <a:r>
                  <a:rPr dirty="0"/>
                  <a:t> between</a:t>
                </a:r>
                <a:r>
                  <a:rPr lang="en-US" dirty="0"/>
                  <a:t> class types and the performance of teachers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645"/>
                <a:ext cx="10515600" cy="4752318"/>
              </a:xfrm>
              <a:blipFill rotWithShape="1">
                <a:blip r:embed="rId1"/>
                <a:stretch>
                  <a:fillRect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846" y="2225535"/>
            <a:ext cx="5094308" cy="31505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Potential Outcomes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70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sz="2800" b="1" dirty="0"/>
              <a:t>Assumptions</a:t>
            </a:r>
            <a:endParaRPr lang="en-US" altLang="zh-CN" sz="2800" b="1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sz="2800" b="1" dirty="0"/>
              <a:t>Conclusion</a:t>
            </a:r>
            <a:endParaRPr lang="en-US" sz="2800" b="1" dirty="0"/>
          </a:p>
          <a:p>
            <a:pPr marL="457200" lvl="1" indent="0">
              <a:buNone/>
            </a:pPr>
            <a:r>
              <a:rPr dirty="0"/>
              <a:t>Class size does have an effect on first-grade teachers’ performance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362200"/>
            <a:ext cx="105537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Fisher’s Exact P-Values(FEP)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Framework</a:t>
                </a:r>
              </a:p>
              <a:p>
                <a:pPr lvl="1"/>
                <a:r>
                  <a:rPr dirty="0"/>
                  <a:t>The potential outcomes are considered fixed</a:t>
                </a:r>
              </a:p>
              <a:p>
                <a:pPr lvl="1"/>
                <a:r>
                  <a:rPr dirty="0"/>
                  <a:t>Randomness comes from assignment mechanism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Sharp Null Hypothesis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(0)=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(1),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m:rPr>
                          <m:nor/>
                        </m:rPr>
                        <a:rPr/>
                        <m:t>for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m:rPr>
                          <m:nor/>
                        </m:rPr>
                        <a:rPr/>
                        <m:t>all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4498975"/>
            <a:ext cx="98044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Statistic of FEP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𝑜𝑏𝑠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1"/>
                <a:r>
                  <a:rPr lang="en-US" dirty="0"/>
                  <a:t>R</a:t>
                </a:r>
                <a:r>
                  <a:rPr dirty="0"/>
                  <a:t>egular class denotes as control(0) and small class denotes as treatment(1)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dirty="0"/>
                  <a:t> denotes teachers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dirty="0"/>
                  <a:t> denotes the number of schools which is 76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denotes the number of classes in school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  <m:r>
                      <a:rPr>
                        <a:latin typeface="Cambria Math" panose="02040503050406030204" pitchFamily="18" charset="0"/>
                      </a:rPr>
                      <m:t>=1,2,…</m:t>
                    </m:r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denote the average of observed median math score for small and regular classes in school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 respectively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9290"/>
                <a:ext cx="10515600" cy="5507990"/>
              </a:xfrm>
              <a:blipFill rotWithShape="1">
                <a:blip r:embed="rId1"/>
                <a:stretch>
                  <a:fillRect t="-3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Method </a:t>
            </a:r>
            <a:r>
              <a:rPr dirty="0"/>
              <a:t>of FEP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WPS 演示</Application>
  <PresentationFormat>Widescreen</PresentationFormat>
  <Paragraphs>88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DengXian</vt:lpstr>
      <vt:lpstr>Office Theme</vt:lpstr>
      <vt:lpstr>Analyze the Effect of Class Type on First Grade Math Scores Using Two-way ANOVA</vt:lpstr>
      <vt:lpstr>Introduction</vt:lpstr>
      <vt:lpstr>Choose the response variable</vt:lpstr>
      <vt:lpstr>Model</vt:lpstr>
      <vt:lpstr>Tukey’s Pairwise Comparison</vt:lpstr>
      <vt:lpstr>Potential Outcomes Framework</vt:lpstr>
      <vt:lpstr>Fisher’s Exact P-Values(FEP)</vt:lpstr>
      <vt:lpstr>Test Statistic of FEP</vt:lpstr>
      <vt:lpstr>Method of FEP</vt:lpstr>
      <vt:lpstr>Example</vt:lpstr>
      <vt:lpstr>Result of STAR</vt:lpstr>
      <vt:lpstr>Comparison between Two Methods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the Effect of Class Type on First Grade Math Scores Using Two-way ANOVA</dc:title>
  <dc:creator/>
  <cp:lastModifiedBy>瑶瑤</cp:lastModifiedBy>
  <cp:revision>59</cp:revision>
  <dcterms:created xsi:type="dcterms:W3CDTF">2020-03-11T01:12:00Z</dcterms:created>
  <dcterms:modified xsi:type="dcterms:W3CDTF">2020-09-25T04:18:56Z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resource_files">
    <vt:lpwstr>rstudio-template.pptx</vt:lpwstr>
  </property>
  <property fmtid="{D5CDD505-2E9C-101B-9397-08002B2CF9AE}" pid="4" name="subtitle">
    <vt:lpwstr>Team 13</vt:lpwstr>
  </property>
  <property fmtid="{D5CDD505-2E9C-101B-9397-08002B2CF9AE}" pid="5" name="KSOProductBuildVer">
    <vt:lpwstr>2052-11.1.0.9926</vt:lpwstr>
  </property>
</Properties>
</file>