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80" r:id="rId6"/>
    <p:sldId id="283" r:id="rId7"/>
    <p:sldId id="288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6F2"/>
    <a:srgbClr val="5F5F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1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syy0715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juhe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iyeon2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498221-C714-1F7A-9502-2E648C4D3457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76877" y="1764347"/>
            <a:ext cx="6731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595959"/>
                </a:solidFill>
              </a:rPr>
              <a:t>Arduino</a:t>
            </a:r>
            <a:r>
              <a:rPr lang="ko-KR" altLang="en-US" sz="5400" b="1" dirty="0">
                <a:solidFill>
                  <a:srgbClr val="595959"/>
                </a:solidFill>
              </a:rPr>
              <a:t>를 활용한</a:t>
            </a:r>
            <a:endParaRPr lang="en-US" altLang="ko-KR" sz="5400" b="1" dirty="0">
              <a:solidFill>
                <a:srgbClr val="595959"/>
              </a:solidFill>
            </a:endParaRPr>
          </a:p>
          <a:p>
            <a:r>
              <a:rPr lang="ko-KR" altLang="en-US" sz="5400" b="1" dirty="0">
                <a:solidFill>
                  <a:srgbClr val="595959"/>
                </a:solidFill>
              </a:rPr>
              <a:t>자동 호출 엘리베이터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5EF53-F9E5-1AB5-C75F-FA3AED9015B2}"/>
              </a:ext>
            </a:extLst>
          </p:cNvPr>
          <p:cNvSpPr txBox="1"/>
          <p:nvPr/>
        </p:nvSpPr>
        <p:spPr>
          <a:xfrm>
            <a:off x="1118875" y="4959748"/>
            <a:ext cx="2685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과목 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: </a:t>
            </a:r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산학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SW</a:t>
            </a:r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프로젝트</a:t>
            </a:r>
          </a:p>
          <a:p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담당교수 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: </a:t>
            </a:r>
            <a:r>
              <a:rPr lang="ko-KR" altLang="en-US" sz="1100" b="0" i="0" dirty="0" err="1">
                <a:solidFill>
                  <a:srgbClr val="595959"/>
                </a:solidFill>
                <a:effectLst/>
                <a:latin typeface="+mn-lt"/>
              </a:rPr>
              <a:t>노순국</a:t>
            </a:r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 교수님</a:t>
            </a:r>
          </a:p>
          <a:p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날짜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: 2022.0711</a:t>
            </a:r>
            <a:endParaRPr lang="ko-KR" altLang="en-US" sz="1100" b="0" i="0" dirty="0">
              <a:solidFill>
                <a:srgbClr val="595959"/>
              </a:solidFill>
              <a:effectLst/>
              <a:latin typeface="+mn-lt"/>
            </a:endParaRPr>
          </a:p>
          <a:p>
            <a:endParaRPr lang="ko-KR" altLang="en-US" sz="1100" b="0" i="0" dirty="0">
              <a:solidFill>
                <a:srgbClr val="595959"/>
              </a:solidFill>
              <a:effectLst/>
              <a:latin typeface="+mn-lt"/>
            </a:endParaRPr>
          </a:p>
          <a:p>
            <a:r>
              <a:rPr lang="ko-KR" altLang="en-US" sz="1100" b="0" i="0" dirty="0" err="1">
                <a:solidFill>
                  <a:srgbClr val="595959"/>
                </a:solidFill>
                <a:effectLst/>
                <a:latin typeface="+mn-lt"/>
              </a:rPr>
              <a:t>팀명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: </a:t>
            </a:r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아이오토</a:t>
            </a:r>
            <a:endParaRPr lang="en-US" altLang="ko-KR" sz="1100" b="0" i="0" dirty="0">
              <a:solidFill>
                <a:srgbClr val="595959"/>
              </a:solidFill>
              <a:effectLst/>
              <a:latin typeface="+mn-lt"/>
            </a:endParaRPr>
          </a:p>
          <a:p>
            <a:r>
              <a:rPr lang="ko-KR" altLang="en-US" sz="1100" dirty="0">
                <a:solidFill>
                  <a:srgbClr val="595959"/>
                </a:solidFill>
              </a:rPr>
              <a:t>팀원</a:t>
            </a:r>
            <a:r>
              <a:rPr lang="en-US" altLang="ko-KR" sz="1100" dirty="0">
                <a:solidFill>
                  <a:srgbClr val="595959"/>
                </a:solidFill>
              </a:rPr>
              <a:t>: </a:t>
            </a:r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20182640 </a:t>
            </a:r>
            <a:r>
              <a:rPr lang="ko-KR" altLang="en-US" sz="1100" b="0" i="0" dirty="0" err="1">
                <a:solidFill>
                  <a:srgbClr val="595959"/>
                </a:solidFill>
                <a:effectLst/>
                <a:latin typeface="+mn-lt"/>
              </a:rPr>
              <a:t>김시연</a:t>
            </a:r>
            <a:endParaRPr lang="ko-KR" altLang="en-US" sz="1100" b="0" i="0" dirty="0">
              <a:solidFill>
                <a:srgbClr val="595959"/>
              </a:solidFill>
              <a:effectLst/>
              <a:latin typeface="+mn-lt"/>
            </a:endParaRPr>
          </a:p>
          <a:p>
            <a:r>
              <a:rPr lang="en-US" altLang="ko-KR" sz="1100" b="0" i="0">
                <a:solidFill>
                  <a:srgbClr val="595959"/>
                </a:solidFill>
                <a:effectLst/>
                <a:latin typeface="+mn-lt"/>
              </a:rPr>
              <a:t>20182644 </a:t>
            </a:r>
            <a:r>
              <a:rPr lang="ko-KR" altLang="en-US" sz="1100" b="0" i="0" dirty="0" err="1">
                <a:solidFill>
                  <a:srgbClr val="595959"/>
                </a:solidFill>
                <a:effectLst/>
                <a:latin typeface="+mn-lt"/>
              </a:rPr>
              <a:t>홍주혜</a:t>
            </a:r>
            <a:endParaRPr lang="ko-KR" altLang="en-US" sz="1100" b="0" i="0" dirty="0">
              <a:solidFill>
                <a:srgbClr val="595959"/>
              </a:solidFill>
              <a:effectLst/>
              <a:latin typeface="+mn-lt"/>
            </a:endParaRPr>
          </a:p>
          <a:p>
            <a:r>
              <a:rPr lang="en-US" altLang="ko-KR" sz="1100" b="0" i="0" dirty="0">
                <a:solidFill>
                  <a:srgbClr val="595959"/>
                </a:solidFill>
                <a:effectLst/>
                <a:latin typeface="+mn-lt"/>
              </a:rPr>
              <a:t>20185014 </a:t>
            </a:r>
            <a:r>
              <a:rPr lang="ko-KR" altLang="en-US" sz="1100" b="0" i="0" dirty="0">
                <a:solidFill>
                  <a:srgbClr val="595959"/>
                </a:solidFill>
                <a:effectLst/>
                <a:latin typeface="+mn-lt"/>
              </a:rPr>
              <a:t>이하연</a:t>
            </a:r>
          </a:p>
        </p:txBody>
      </p:sp>
      <p:pic>
        <p:nvPicPr>
          <p:cNvPr id="25" name="Object 5">
            <a:extLst>
              <a:ext uri="{FF2B5EF4-FFF2-40B4-BE49-F238E27FC236}">
                <a16:creationId xmlns:a16="http://schemas.microsoft.com/office/drawing/2014/main" id="{E68C9F31-9700-0C26-CB62-68E1F8593F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2813381" y="3660084"/>
            <a:ext cx="6594549" cy="96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2E4D2-9E00-D78D-6B4C-CE221FF634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5607" y="1676400"/>
            <a:ext cx="2380213" cy="5181600"/>
          </a:xfrm>
          <a:prstGeom prst="rect">
            <a:avLst/>
          </a:prstGeom>
          <a:effectLst>
            <a:outerShdw blurRad="342900" dist="190500" dir="21540000" sx="115000" sy="115000" algn="ctr" rotWithShape="0">
              <a:srgbClr val="000000">
                <a:alpha val="1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03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프로젝트 개발</a:t>
            </a:r>
            <a:r>
              <a:rPr lang="en-US" altLang="ko-KR" sz="2800" b="1" spc="-150" dirty="0">
                <a:solidFill>
                  <a:srgbClr val="595959"/>
                </a:solidFill>
              </a:rPr>
              <a:t>(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추진</a:t>
            </a:r>
            <a:r>
              <a:rPr lang="en-US" altLang="ko-KR" sz="2800" b="1" spc="-150" dirty="0">
                <a:solidFill>
                  <a:srgbClr val="595959"/>
                </a:solidFill>
              </a:rPr>
              <a:t>)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세부 계획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646B6-F935-CE46-DDD0-634F0974A9BD}"/>
              </a:ext>
            </a:extLst>
          </p:cNvPr>
          <p:cNvSpPr txBox="1"/>
          <p:nvPr/>
        </p:nvSpPr>
        <p:spPr>
          <a:xfrm>
            <a:off x="622300" y="1523563"/>
            <a:ext cx="8082788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3)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엘리베이터 잠시 멈춤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&amp;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도착알림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기능설명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사용자의 엘리베이터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승하차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시간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을 충분히 제공하기 위해 원하는 층에 도착한 후 일정시간동안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서보모터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및 상하버튼이 작동되지 않음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엘리베이터의 도착을 알리는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표시등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sz="1800" kern="0" spc="0" dirty="0">
              <a:solidFill>
                <a:srgbClr val="FF0000"/>
              </a:solidFill>
              <a:effectLst/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구상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선택한 층에 도착하면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led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켜지고 문이 열리는데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이때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사용자가 안전하게 타고 내릴 수 있게 충분한 </a:t>
            </a:r>
            <a:r>
              <a:rPr lang="ko-KR" altLang="en-US" kern="0" dirty="0" err="1">
                <a:solidFill>
                  <a:srgbClr val="FF0000"/>
                </a:solidFill>
                <a:latin typeface="+mn-ea"/>
              </a:rPr>
              <a:t>딜레이</a:t>
            </a:r>
            <a:r>
              <a:rPr lang="ko-KR" altLang="en-US" kern="0" dirty="0">
                <a:solidFill>
                  <a:srgbClr val="FF0000"/>
                </a:solidFill>
                <a:latin typeface="+mn-ea"/>
              </a:rPr>
              <a:t> 값을 줄 예정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. (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그동안은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스위치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서보모터가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작동되지 않음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)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021824" y="1190038"/>
            <a:ext cx="1499616" cy="2532889"/>
            <a:chOff x="8741664" y="1719070"/>
            <a:chExt cx="2679192" cy="4005074"/>
          </a:xfrm>
        </p:grpSpPr>
        <p:sp>
          <p:nvSpPr>
            <p:cNvPr id="11" name="직사각형 10"/>
            <p:cNvSpPr/>
            <p:nvPr/>
          </p:nvSpPr>
          <p:spPr>
            <a:xfrm>
              <a:off x="8741664" y="1719072"/>
              <a:ext cx="2679192" cy="4005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032524" y="2496312"/>
              <a:ext cx="2123155" cy="322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43483" y="1902017"/>
              <a:ext cx="2112196" cy="388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2" idx="2"/>
            </p:cNvCxnSpPr>
            <p:nvPr/>
          </p:nvCxnSpPr>
          <p:spPr>
            <a:xfrm>
              <a:off x="10081260" y="2496312"/>
              <a:ext cx="12842" cy="32278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37896" y="1719070"/>
              <a:ext cx="343364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3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29011" y="3929646"/>
            <a:ext cx="1499616" cy="2532889"/>
            <a:chOff x="8741664" y="1719070"/>
            <a:chExt cx="2679192" cy="4005074"/>
          </a:xfrm>
        </p:grpSpPr>
        <p:sp>
          <p:nvSpPr>
            <p:cNvPr id="17" name="직사각형 16"/>
            <p:cNvSpPr/>
            <p:nvPr/>
          </p:nvSpPr>
          <p:spPr>
            <a:xfrm>
              <a:off x="8741664" y="1719072"/>
              <a:ext cx="2679192" cy="4005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32524" y="2496312"/>
              <a:ext cx="2123155" cy="322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43483" y="1902017"/>
              <a:ext cx="2112196" cy="388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endCxn id="18" idx="2"/>
            </p:cNvCxnSpPr>
            <p:nvPr/>
          </p:nvCxnSpPr>
          <p:spPr>
            <a:xfrm>
              <a:off x="10081260" y="2496312"/>
              <a:ext cx="12842" cy="32278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737896" y="1719070"/>
              <a:ext cx="343364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3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339907" y="4434840"/>
            <a:ext cx="877824" cy="20120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0319829" y="4421189"/>
            <a:ext cx="7188" cy="2041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210543" y="4421771"/>
            <a:ext cx="7188" cy="2041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0952555" y="4078064"/>
            <a:ext cx="201168" cy="1894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03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프로젝트 개발</a:t>
            </a:r>
            <a:r>
              <a:rPr lang="en-US" altLang="ko-KR" sz="2800" b="1" spc="-150" dirty="0">
                <a:solidFill>
                  <a:srgbClr val="595959"/>
                </a:solidFill>
              </a:rPr>
              <a:t>(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추진</a:t>
            </a:r>
            <a:r>
              <a:rPr lang="en-US" altLang="ko-KR" sz="2800" b="1" spc="-150" dirty="0">
                <a:solidFill>
                  <a:srgbClr val="595959"/>
                </a:solidFill>
              </a:rPr>
              <a:t>)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세부 계획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646B6-F935-CE46-DDD0-634F0974A9BD}"/>
              </a:ext>
            </a:extLst>
          </p:cNvPr>
          <p:cNvSpPr txBox="1"/>
          <p:nvPr/>
        </p:nvSpPr>
        <p:spPr>
          <a:xfrm>
            <a:off x="622300" y="1523563"/>
            <a:ext cx="10515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4)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스마트폰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아두이노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 블루투스 연동 및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n-ea"/>
              </a:rPr>
              <a:t>앱인벤터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기능설명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스마트폰과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아두이노를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블루투스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모듈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을 사용하여 서로 연동한 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앱인벤터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활용하여 사용자가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스마트폰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앱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접속후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원하는 층수버튼을 클릭함으로써 엘리베이터를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호출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구상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앱인벤터를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활용하여 엘리베이터 앱을 간단하게 만들고 엘리베이터를 조작하는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아두이노에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블루투스 모듈을 연결하여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아두이노와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스마트폰이 통신할 수 있게 만들 예정임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B98BFB-0C2B-4097-628E-3C9CC258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491" y="4601329"/>
            <a:ext cx="5145725" cy="18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9879D0AF-2E48-F400-DBE3-4C2D44CC7844}"/>
              </a:ext>
            </a:extLst>
          </p:cNvPr>
          <p:cNvGrpSpPr/>
          <p:nvPr/>
        </p:nvGrpSpPr>
        <p:grpSpPr>
          <a:xfrm>
            <a:off x="-305024" y="6062353"/>
            <a:ext cx="16857143" cy="164571"/>
            <a:chOff x="1790476" y="9460571"/>
            <a:chExt cx="16857143" cy="16457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BD7BEDB-18D2-91C1-35F8-0D327A91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853BEB-72C8-F58B-536F-F50577A29E73}"/>
              </a:ext>
            </a:extLst>
          </p:cNvPr>
          <p:cNvSpPr txBox="1"/>
          <p:nvPr/>
        </p:nvSpPr>
        <p:spPr>
          <a:xfrm>
            <a:off x="5760615" y="3211931"/>
            <a:ext cx="5920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595959"/>
                </a:solidFill>
              </a:rPr>
              <a:t>시스템 구성 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EB8A6-C77A-D859-EBD3-FFA3AE513BF4}"/>
              </a:ext>
            </a:extLst>
          </p:cNvPr>
          <p:cNvSpPr txBox="1"/>
          <p:nvPr/>
        </p:nvSpPr>
        <p:spPr>
          <a:xfrm>
            <a:off x="7864475" y="4586851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</a:rPr>
              <a:t>+ </a:t>
            </a:r>
            <a:r>
              <a:rPr lang="ko-KR" altLang="en-US" sz="2000" dirty="0">
                <a:solidFill>
                  <a:srgbClr val="595959"/>
                </a:solidFill>
              </a:rPr>
              <a:t>필요한 소자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114-5EBE-0503-EAED-06E7362BD11E}"/>
              </a:ext>
            </a:extLst>
          </p:cNvPr>
          <p:cNvSpPr txBox="1"/>
          <p:nvPr/>
        </p:nvSpPr>
        <p:spPr>
          <a:xfrm>
            <a:off x="9766300" y="711892"/>
            <a:ext cx="182614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>
                <a:solidFill>
                  <a:srgbClr val="595959"/>
                </a:solidFill>
                <a:latin typeface="Bahnschrift SemiBold SemiConden" panose="020B0502040204020203" pitchFamily="34" charset="0"/>
              </a:rPr>
              <a:t>04</a:t>
            </a:r>
            <a:endParaRPr lang="ko-KR" altLang="en-US" sz="13000" dirty="0">
              <a:solidFill>
                <a:srgbClr val="5959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57DBB-57F4-F8F0-C300-6BBD35954386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0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04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시스템 구성 요소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201219-57FA-C3F2-0EC4-FCF3A755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47578"/>
              </p:ext>
            </p:extLst>
          </p:nvPr>
        </p:nvGraphicFramePr>
        <p:xfrm>
          <a:off x="2172228" y="1206664"/>
          <a:ext cx="7819060" cy="52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869">
                  <a:extLst>
                    <a:ext uri="{9D8B030D-6E8A-4147-A177-3AD203B41FA5}">
                      <a16:colId xmlns:a16="http://schemas.microsoft.com/office/drawing/2014/main" val="2616621363"/>
                    </a:ext>
                  </a:extLst>
                </a:gridCol>
                <a:gridCol w="4689446">
                  <a:extLst>
                    <a:ext uri="{9D8B030D-6E8A-4147-A177-3AD203B41FA5}">
                      <a16:colId xmlns:a16="http://schemas.microsoft.com/office/drawing/2014/main" val="2895650689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515753466"/>
                    </a:ext>
                  </a:extLst>
                </a:gridCol>
              </a:tblGrid>
              <a:tr h="532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25597"/>
                  </a:ext>
                </a:extLst>
              </a:tr>
              <a:tr h="95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서보모터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엘리베이터의 층수 이동을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2996"/>
                  </a:ext>
                </a:extLst>
              </a:tr>
              <a:tr h="95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스위치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엘리베이터 층수를 누르는 버튼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27414"/>
                  </a:ext>
                </a:extLst>
              </a:tr>
              <a:tr h="925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엘리베이터의 도착을 알리는 표시등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58279"/>
                  </a:ext>
                </a:extLst>
              </a:tr>
              <a:tr h="959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블루투스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아두이노와</a:t>
                      </a:r>
                      <a:r>
                        <a:rPr lang="ko-KR" altLang="en-US" sz="1400" dirty="0"/>
                        <a:t> 스마트폰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7329"/>
                  </a:ext>
                </a:extLst>
              </a:tr>
              <a:tr h="95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세그먼트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엘리베이터의 층수를 알리는 문구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20682"/>
                  </a:ext>
                </a:extLst>
              </a:tr>
            </a:tbl>
          </a:graphicData>
        </a:graphic>
      </p:graphicFrame>
      <p:pic>
        <p:nvPicPr>
          <p:cNvPr id="7" name="Picture 1">
            <a:extLst>
              <a:ext uri="{FF2B5EF4-FFF2-40B4-BE49-F238E27FC236}">
                <a16:creationId xmlns:a16="http://schemas.microsoft.com/office/drawing/2014/main" id="{C5ABC057-3DE3-3F58-2B20-B991846D4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685" y="1788869"/>
            <a:ext cx="1154744" cy="88628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E6B4D32-A5D3-4B14-B485-B11A626F30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5" t="15445" r="4321" b="16512"/>
          <a:stretch/>
        </p:blipFill>
        <p:spPr>
          <a:xfrm>
            <a:off x="8642650" y="3773767"/>
            <a:ext cx="967330" cy="7230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D1E9923-06E1-A892-46C5-41B08DF367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60" t="21097" r="14142" b="22859"/>
          <a:stretch/>
        </p:blipFill>
        <p:spPr>
          <a:xfrm>
            <a:off x="8578134" y="2749491"/>
            <a:ext cx="1031846" cy="82421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2BDD3BB0-75EE-CECD-09B8-112EFBD42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689" y="5651336"/>
            <a:ext cx="760736" cy="7436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597162-2D77-E283-DC6C-3A6D4EB2E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728" y="4710900"/>
            <a:ext cx="1668879" cy="6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9879D0AF-2E48-F400-DBE3-4C2D44CC7844}"/>
              </a:ext>
            </a:extLst>
          </p:cNvPr>
          <p:cNvGrpSpPr/>
          <p:nvPr/>
        </p:nvGrpSpPr>
        <p:grpSpPr>
          <a:xfrm>
            <a:off x="-305024" y="6062353"/>
            <a:ext cx="16857143" cy="164571"/>
            <a:chOff x="1790476" y="9460571"/>
            <a:chExt cx="16857143" cy="16457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BD7BEDB-18D2-91C1-35F8-0D327A91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853BEB-72C8-F58B-536F-F50577A29E73}"/>
              </a:ext>
            </a:extLst>
          </p:cNvPr>
          <p:cNvSpPr txBox="1"/>
          <p:nvPr/>
        </p:nvSpPr>
        <p:spPr>
          <a:xfrm>
            <a:off x="5760615" y="3211931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595959"/>
                </a:solidFill>
              </a:rPr>
              <a:t>팀원 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114-5EBE-0503-EAED-06E7362BD11E}"/>
              </a:ext>
            </a:extLst>
          </p:cNvPr>
          <p:cNvSpPr txBox="1"/>
          <p:nvPr/>
        </p:nvSpPr>
        <p:spPr>
          <a:xfrm>
            <a:off x="9766300" y="711892"/>
            <a:ext cx="178446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>
                <a:solidFill>
                  <a:srgbClr val="595959"/>
                </a:solidFill>
                <a:latin typeface="Bahnschrift SemiBold SemiConden" panose="020B0502040204020203" pitchFamily="34" charset="0"/>
              </a:rPr>
              <a:t>05</a:t>
            </a:r>
            <a:endParaRPr lang="ko-KR" altLang="en-US" sz="13000" dirty="0">
              <a:solidFill>
                <a:srgbClr val="5959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57DBB-57F4-F8F0-C300-6BBD35954386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01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B50284-85E4-C91C-3F0A-D683827CC28C}"/>
              </a:ext>
            </a:extLst>
          </p:cNvPr>
          <p:cNvSpPr/>
          <p:nvPr/>
        </p:nvSpPr>
        <p:spPr>
          <a:xfrm>
            <a:off x="8377811" y="3532541"/>
            <a:ext cx="2606636" cy="2050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62A42A-C9C8-49A9-2DE7-95D65613D480}"/>
              </a:ext>
            </a:extLst>
          </p:cNvPr>
          <p:cNvSpPr/>
          <p:nvPr/>
        </p:nvSpPr>
        <p:spPr>
          <a:xfrm>
            <a:off x="4981904" y="3532541"/>
            <a:ext cx="2606636" cy="2050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1B585A-896E-A2D6-E3B4-A97E40EBB81A}"/>
              </a:ext>
            </a:extLst>
          </p:cNvPr>
          <p:cNvSpPr/>
          <p:nvPr/>
        </p:nvSpPr>
        <p:spPr>
          <a:xfrm>
            <a:off x="1356235" y="3532541"/>
            <a:ext cx="2606636" cy="2050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05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팀원 역할 분담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03E0E387-20B2-D887-46A1-2846765A76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2353" y="1652057"/>
            <a:ext cx="914400" cy="914400"/>
          </a:xfrm>
          <a:prstGeom prst="rect">
            <a:avLst/>
          </a:prstGeom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69F39773-64C9-1313-6128-9564DCA469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022" y="1652057"/>
            <a:ext cx="914400" cy="914400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F1B3279F-97AA-6307-A0BE-9A6E02D56D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3929" y="165205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EF90A-48F8-4433-8B2F-A39A68EF04C8}"/>
              </a:ext>
            </a:extLst>
          </p:cNvPr>
          <p:cNvSpPr txBox="1"/>
          <p:nvPr/>
        </p:nvSpPr>
        <p:spPr>
          <a:xfrm>
            <a:off x="1511324" y="2870198"/>
            <a:ext cx="22964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김시연</a:t>
            </a:r>
            <a:r>
              <a:rPr lang="en-US" altLang="ko-KR" sz="1800" b="1" i="0" dirty="0">
                <a:solidFill>
                  <a:srgbClr val="595959"/>
                </a:solidFill>
                <a:effectLst/>
                <a:latin typeface="+mn-ea"/>
              </a:rPr>
              <a:t> </a:t>
            </a:r>
          </a:p>
          <a:p>
            <a:pPr algn="ctr"/>
            <a:r>
              <a:rPr lang="en-US" altLang="ko-KR" sz="1200" b="1" i="0" dirty="0">
                <a:solidFill>
                  <a:srgbClr val="595959"/>
                </a:solidFill>
                <a:effectLst/>
                <a:latin typeface="+mn-ea"/>
              </a:rPr>
              <a:t>20182640</a:t>
            </a:r>
            <a:endParaRPr lang="en-US" altLang="ko-KR" sz="12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1200" dirty="0">
                <a:solidFill>
                  <a:schemeClr val="tx1"/>
                </a:solidFill>
                <a:effectLst/>
                <a:latin typeface="+mn-ea"/>
              </a:rPr>
              <a:t>아이디어 구성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kern="1200" dirty="0">
                <a:solidFill>
                  <a:schemeClr val="tx1"/>
                </a:solidFill>
                <a:effectLst/>
                <a:latin typeface="+mn-ea"/>
              </a:rPr>
              <a:t>회로도 구성</a:t>
            </a:r>
            <a:endParaRPr lang="en-US" altLang="ko-KR" sz="1600" kern="1200" dirty="0">
              <a:solidFill>
                <a:schemeClr val="tx1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개발</a:t>
            </a:r>
          </a:p>
          <a:p>
            <a:endParaRPr lang="en-US" altLang="ko-KR" dirty="0"/>
          </a:p>
          <a:p>
            <a:r>
              <a:rPr lang="ko-KR" altLang="en-US" sz="1200" dirty="0" err="1"/>
              <a:t>깃헙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6"/>
              </a:rPr>
              <a:t>https://github.com/siyeon2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D3FEC-159C-AA9F-45E1-D458531A74B8}"/>
              </a:ext>
            </a:extLst>
          </p:cNvPr>
          <p:cNvSpPr txBox="1"/>
          <p:nvPr/>
        </p:nvSpPr>
        <p:spPr>
          <a:xfrm>
            <a:off x="5212342" y="2884148"/>
            <a:ext cx="2038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+mn-ea"/>
              </a:rPr>
              <a:t>홍주혜</a:t>
            </a:r>
            <a:endParaRPr lang="en-US" altLang="ko-KR" b="1" dirty="0">
              <a:solidFill>
                <a:srgbClr val="595959"/>
              </a:solidFill>
              <a:latin typeface="+mn-ea"/>
            </a:endParaRPr>
          </a:p>
          <a:p>
            <a:pPr algn="ctr"/>
            <a:r>
              <a:rPr lang="en-US" altLang="ko-KR" sz="1200" b="1" i="0" dirty="0">
                <a:solidFill>
                  <a:srgbClr val="595959"/>
                </a:solidFill>
                <a:effectLst/>
                <a:latin typeface="+mn-ea"/>
              </a:rPr>
              <a:t>20182643</a:t>
            </a:r>
            <a:endParaRPr lang="en-US" altLang="ko-KR" sz="12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개발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PPT &amp; </a:t>
            </a:r>
            <a:r>
              <a:rPr lang="ko-KR" altLang="en-US" sz="1600" dirty="0">
                <a:latin typeface="+mn-ea"/>
              </a:rPr>
              <a:t>발표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보고서 작성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r>
              <a:rPr lang="ko-KR" altLang="en-US" sz="1200" dirty="0" err="1">
                <a:latin typeface="+mn-ea"/>
              </a:rPr>
              <a:t>깃헙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  <a:hlinkClick r:id="rId7"/>
              </a:rPr>
              <a:t>https://github.com/juhea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66E68-BAE5-14F1-D890-3738325D6C7E}"/>
              </a:ext>
            </a:extLst>
          </p:cNvPr>
          <p:cNvSpPr txBox="1"/>
          <p:nvPr/>
        </p:nvSpPr>
        <p:spPr>
          <a:xfrm>
            <a:off x="8607573" y="2884148"/>
            <a:ext cx="21471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이하연</a:t>
            </a:r>
            <a:endParaRPr lang="en-US" altLang="ko-KR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20185014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개발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PPT &amp; </a:t>
            </a:r>
            <a:r>
              <a:rPr lang="ko-KR" altLang="en-US" sz="1600" dirty="0">
                <a:latin typeface="+mn-ea"/>
              </a:rPr>
              <a:t>발표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보고서 작성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r>
              <a:rPr lang="ko-KR" altLang="en-US" sz="1200" dirty="0" err="1">
                <a:latin typeface="+mn-ea"/>
              </a:rPr>
              <a:t>깃헙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>
                <a:latin typeface="+mn-ea"/>
                <a:hlinkClick r:id="rId8"/>
              </a:rPr>
              <a:t>https://github.com/hsyy0715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24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1BDF7F45-7FD0-14D8-6249-1BA6418F6A7F}"/>
              </a:ext>
            </a:extLst>
          </p:cNvPr>
          <p:cNvGrpSpPr/>
          <p:nvPr/>
        </p:nvGrpSpPr>
        <p:grpSpPr>
          <a:xfrm>
            <a:off x="1638300" y="6065601"/>
            <a:ext cx="13133181" cy="164571"/>
            <a:chOff x="5514438" y="9460571"/>
            <a:chExt cx="13133181" cy="164571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081CBCB0-6607-DB48-C7D8-B3125AAA9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pic>
        <p:nvPicPr>
          <p:cNvPr id="41" name="Object 15">
            <a:extLst>
              <a:ext uri="{FF2B5EF4-FFF2-40B4-BE49-F238E27FC236}">
                <a16:creationId xmlns:a16="http://schemas.microsoft.com/office/drawing/2014/main" id="{42BC86FE-5B3F-B75D-0B3D-6FECF5C59F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81" y="88499"/>
            <a:ext cx="894880" cy="1358632"/>
          </a:xfrm>
          <a:prstGeom prst="rect">
            <a:avLst/>
          </a:prstGeom>
        </p:spPr>
      </p:pic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47D10184-F3C2-B1C5-CB1E-8D6ECE50D319}"/>
              </a:ext>
            </a:extLst>
          </p:cNvPr>
          <p:cNvGrpSpPr/>
          <p:nvPr/>
        </p:nvGrpSpPr>
        <p:grpSpPr>
          <a:xfrm>
            <a:off x="-854692" y="4345861"/>
            <a:ext cx="2813796" cy="124275"/>
            <a:chOff x="-483385" y="6567674"/>
            <a:chExt cx="2813796" cy="124275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E9D07ADF-909A-7BE2-EBF7-8666CEF0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45CE31-2E1A-69C9-92AA-BA99DD9BDEFB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E3F1E-15FC-E168-F3D0-105E05582481}"/>
              </a:ext>
            </a:extLst>
          </p:cNvPr>
          <p:cNvSpPr txBox="1"/>
          <p:nvPr/>
        </p:nvSpPr>
        <p:spPr>
          <a:xfrm>
            <a:off x="3898900" y="2491780"/>
            <a:ext cx="5554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rgbClr val="595959"/>
                </a:solidFill>
              </a:rPr>
              <a:t>감사합니다</a:t>
            </a:r>
            <a:r>
              <a:rPr lang="en-US" altLang="ko-KR" sz="8000" b="1" dirty="0">
                <a:solidFill>
                  <a:srgbClr val="595959"/>
                </a:solidFill>
              </a:rPr>
              <a:t>.</a:t>
            </a:r>
            <a:endParaRPr lang="ko-KR" altLang="en-US" sz="80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AD042-13F2-8C2D-0738-2FD10A13856E}"/>
              </a:ext>
            </a:extLst>
          </p:cNvPr>
          <p:cNvGrpSpPr/>
          <p:nvPr/>
        </p:nvGrpSpPr>
        <p:grpSpPr>
          <a:xfrm>
            <a:off x="5556866" y="1556859"/>
            <a:ext cx="3385785" cy="3347055"/>
            <a:chOff x="4631550" y="1294153"/>
            <a:chExt cx="3385785" cy="33470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7696D20-0470-CE63-5771-093BB8CCFAAD}"/>
                </a:ext>
              </a:extLst>
            </p:cNvPr>
            <p:cNvGrpSpPr/>
            <p:nvPr/>
          </p:nvGrpSpPr>
          <p:grpSpPr>
            <a:xfrm>
              <a:off x="4705340" y="1294153"/>
              <a:ext cx="3295965" cy="489855"/>
              <a:chOff x="1466840" y="1885817"/>
              <a:chExt cx="3295965" cy="4898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ECB9D-E48D-40AF-F16A-4D3E9CC9D55A}"/>
                  </a:ext>
                </a:extLst>
              </p:cNvPr>
              <p:cNvSpPr txBox="1"/>
              <p:nvPr/>
            </p:nvSpPr>
            <p:spPr>
              <a:xfrm>
                <a:off x="1466840" y="1885817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rgbClr val="595959"/>
                    </a:solidFill>
                  </a:rPr>
                  <a:t>01.</a:t>
                </a:r>
                <a:endParaRPr lang="ko-KR" altLang="en-US" sz="2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BDA43A-4581-DBE0-FD7B-5C816476A353}"/>
                  </a:ext>
                </a:extLst>
              </p:cNvPr>
              <p:cNvSpPr txBox="1"/>
              <p:nvPr/>
            </p:nvSpPr>
            <p:spPr>
              <a:xfrm>
                <a:off x="2240961" y="1914007"/>
                <a:ext cx="252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300" dirty="0">
                    <a:solidFill>
                      <a:srgbClr val="595959"/>
                    </a:solidFill>
                  </a:rPr>
                  <a:t>개발  동기  및  필요성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6476F6-46C7-F863-5F5F-42036C908041}"/>
                </a:ext>
              </a:extLst>
            </p:cNvPr>
            <p:cNvGrpSpPr/>
            <p:nvPr/>
          </p:nvGrpSpPr>
          <p:grpSpPr>
            <a:xfrm>
              <a:off x="4695722" y="2004048"/>
              <a:ext cx="2614689" cy="482064"/>
              <a:chOff x="1413940" y="3042050"/>
              <a:chExt cx="2614689" cy="4820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7C7678-80F6-3924-C59D-E33E1CB898EE}"/>
                  </a:ext>
                </a:extLst>
              </p:cNvPr>
              <p:cNvSpPr txBox="1"/>
              <p:nvPr/>
            </p:nvSpPr>
            <p:spPr>
              <a:xfrm>
                <a:off x="1413940" y="3042050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rgbClr val="595959"/>
                    </a:solidFill>
                  </a:rPr>
                  <a:t>02.</a:t>
                </a:r>
                <a:endParaRPr lang="ko-KR" altLang="en-US" sz="2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2B0898-E275-82DD-B9C0-6286BB43A98F}"/>
                  </a:ext>
                </a:extLst>
              </p:cNvPr>
              <p:cNvSpPr txBox="1"/>
              <p:nvPr/>
            </p:nvSpPr>
            <p:spPr>
              <a:xfrm>
                <a:off x="2197679" y="3062449"/>
                <a:ext cx="18309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300" dirty="0">
                    <a:solidFill>
                      <a:srgbClr val="595959"/>
                    </a:solidFill>
                  </a:rPr>
                  <a:t>프로젝트 개요</a:t>
                </a:r>
                <a:endParaRPr lang="en-US" altLang="ko-KR" sz="2400" b="1" spc="-300" dirty="0">
                  <a:solidFill>
                    <a:srgbClr val="595959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DC7847C-8976-1448-E276-3CF52B93E7F0}"/>
                </a:ext>
              </a:extLst>
            </p:cNvPr>
            <p:cNvGrpSpPr/>
            <p:nvPr/>
          </p:nvGrpSpPr>
          <p:grpSpPr>
            <a:xfrm>
              <a:off x="4705340" y="2726552"/>
              <a:ext cx="3311995" cy="504596"/>
              <a:chOff x="1413940" y="4212925"/>
              <a:chExt cx="3311995" cy="5045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5F8CCE-B7ED-E5A8-CFF4-99CC36041BD1}"/>
                  </a:ext>
                </a:extLst>
              </p:cNvPr>
              <p:cNvSpPr txBox="1"/>
              <p:nvPr/>
            </p:nvSpPr>
            <p:spPr>
              <a:xfrm>
                <a:off x="1413940" y="4212925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rgbClr val="595959"/>
                    </a:solidFill>
                  </a:rPr>
                  <a:t>03.</a:t>
                </a:r>
                <a:endParaRPr lang="ko-KR" altLang="en-US" sz="2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3EC72C-A8CE-5E15-6859-2C137438EB0E}"/>
                  </a:ext>
                </a:extLst>
              </p:cNvPr>
              <p:cNvSpPr txBox="1"/>
              <p:nvPr/>
            </p:nvSpPr>
            <p:spPr>
              <a:xfrm>
                <a:off x="2188061" y="4255856"/>
                <a:ext cx="2537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300" dirty="0">
                    <a:solidFill>
                      <a:srgbClr val="595959"/>
                    </a:solidFill>
                  </a:rPr>
                  <a:t>프로젝트  상세  기능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820295-BCD3-6F8B-6B9E-6AFAD4DCE080}"/>
                </a:ext>
              </a:extLst>
            </p:cNvPr>
            <p:cNvGrpSpPr/>
            <p:nvPr/>
          </p:nvGrpSpPr>
          <p:grpSpPr>
            <a:xfrm>
              <a:off x="4631550" y="3449056"/>
              <a:ext cx="3039537" cy="484196"/>
              <a:chOff x="1394229" y="5375817"/>
              <a:chExt cx="3039537" cy="48419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2C0309-AF1A-4D0F-2E02-EA7BA1E13B5F}"/>
                  </a:ext>
                </a:extLst>
              </p:cNvPr>
              <p:cNvSpPr txBox="1"/>
              <p:nvPr/>
            </p:nvSpPr>
            <p:spPr>
              <a:xfrm>
                <a:off x="1394229" y="5375817"/>
                <a:ext cx="577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rgbClr val="595959"/>
                    </a:solidFill>
                  </a:rPr>
                  <a:t>04.</a:t>
                </a:r>
                <a:endParaRPr lang="ko-KR" altLang="en-US" sz="2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380EC8-E2D3-F0BC-E54F-24FF3AA6642C}"/>
                  </a:ext>
                </a:extLst>
              </p:cNvPr>
              <p:cNvSpPr txBox="1"/>
              <p:nvPr/>
            </p:nvSpPr>
            <p:spPr>
              <a:xfrm>
                <a:off x="2242140" y="5398348"/>
                <a:ext cx="2191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300" dirty="0">
                    <a:solidFill>
                      <a:srgbClr val="595959"/>
                    </a:solidFill>
                  </a:rPr>
                  <a:t>시스템  구성  요소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24C95C1-0A2B-252B-B8C3-537F87281136}"/>
                </a:ext>
              </a:extLst>
            </p:cNvPr>
            <p:cNvGrpSpPr/>
            <p:nvPr/>
          </p:nvGrpSpPr>
          <p:grpSpPr>
            <a:xfrm>
              <a:off x="4674082" y="4176957"/>
              <a:ext cx="2845218" cy="464251"/>
              <a:chOff x="1450225" y="5471033"/>
              <a:chExt cx="2845218" cy="46425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9A7AFA-51C7-AC68-AB06-3386A7411CBA}"/>
                  </a:ext>
                </a:extLst>
              </p:cNvPr>
              <p:cNvSpPr txBox="1"/>
              <p:nvPr/>
            </p:nvSpPr>
            <p:spPr>
              <a:xfrm>
                <a:off x="1450225" y="5473619"/>
                <a:ext cx="554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b="1" dirty="0">
                    <a:solidFill>
                      <a:srgbClr val="595959"/>
                    </a:solidFill>
                  </a:rPr>
                  <a:t>05.</a:t>
                </a:r>
                <a:endParaRPr lang="ko-KR" altLang="en-US" sz="2400" b="1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EB61A3-3BC2-732D-A34C-E0C07D63C7F7}"/>
                  </a:ext>
                </a:extLst>
              </p:cNvPr>
              <p:cNvSpPr txBox="1"/>
              <p:nvPr/>
            </p:nvSpPr>
            <p:spPr>
              <a:xfrm>
                <a:off x="2255604" y="5471033"/>
                <a:ext cx="20398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spc="-300" dirty="0">
                    <a:solidFill>
                      <a:srgbClr val="595959"/>
                    </a:solidFill>
                  </a:rPr>
                  <a:t>팀원  역할  분담</a:t>
                </a:r>
              </a:p>
            </p:txBody>
          </p:sp>
        </p:grpSp>
      </p:grpSp>
      <p:grpSp>
        <p:nvGrpSpPr>
          <p:cNvPr id="28" name="그룹 1001">
            <a:extLst>
              <a:ext uri="{FF2B5EF4-FFF2-40B4-BE49-F238E27FC236}">
                <a16:creationId xmlns:a16="http://schemas.microsoft.com/office/drawing/2014/main" id="{1BDF7F45-7FD0-14D8-6249-1BA6418F6A7F}"/>
              </a:ext>
            </a:extLst>
          </p:cNvPr>
          <p:cNvGrpSpPr/>
          <p:nvPr/>
        </p:nvGrpSpPr>
        <p:grpSpPr>
          <a:xfrm>
            <a:off x="1638300" y="6065601"/>
            <a:ext cx="13133181" cy="164571"/>
            <a:chOff x="5514438" y="9460571"/>
            <a:chExt cx="13133181" cy="164571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081CBCB0-6607-DB48-C7D8-B3125AAA9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pic>
        <p:nvPicPr>
          <p:cNvPr id="31" name="Object 5">
            <a:extLst>
              <a:ext uri="{FF2B5EF4-FFF2-40B4-BE49-F238E27FC236}">
                <a16:creationId xmlns:a16="http://schemas.microsoft.com/office/drawing/2014/main" id="{CB143700-6F8C-CEC0-B60B-09ACB91685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3979" y="633693"/>
            <a:ext cx="2730867" cy="2402874"/>
          </a:xfrm>
          <a:prstGeom prst="rect">
            <a:avLst/>
          </a:prstGeom>
        </p:spPr>
      </p:pic>
      <p:pic>
        <p:nvPicPr>
          <p:cNvPr id="41" name="Object 15">
            <a:extLst>
              <a:ext uri="{FF2B5EF4-FFF2-40B4-BE49-F238E27FC236}">
                <a16:creationId xmlns:a16="http://schemas.microsoft.com/office/drawing/2014/main" id="{42BC86FE-5B3F-B75D-0B3D-6FECF5C59F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81" y="88499"/>
            <a:ext cx="894880" cy="1358632"/>
          </a:xfrm>
          <a:prstGeom prst="rect">
            <a:avLst/>
          </a:prstGeom>
        </p:spPr>
      </p:pic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47D10184-F3C2-B1C5-CB1E-8D6ECE50D319}"/>
              </a:ext>
            </a:extLst>
          </p:cNvPr>
          <p:cNvGrpSpPr/>
          <p:nvPr/>
        </p:nvGrpSpPr>
        <p:grpSpPr>
          <a:xfrm>
            <a:off x="-854692" y="4345861"/>
            <a:ext cx="2813796" cy="124275"/>
            <a:chOff x="-483385" y="6567674"/>
            <a:chExt cx="2813796" cy="124275"/>
          </a:xfrm>
        </p:grpSpPr>
        <p:pic>
          <p:nvPicPr>
            <p:cNvPr id="43" name="Object 17">
              <a:extLst>
                <a:ext uri="{FF2B5EF4-FFF2-40B4-BE49-F238E27FC236}">
                  <a16:creationId xmlns:a16="http://schemas.microsoft.com/office/drawing/2014/main" id="{E9D07ADF-909A-7BE2-EBF7-8666CEF0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45CE31-2E1A-69C9-92AA-BA99DD9BDEFB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9879D0AF-2E48-F400-DBE3-4C2D44CC7844}"/>
              </a:ext>
            </a:extLst>
          </p:cNvPr>
          <p:cNvGrpSpPr/>
          <p:nvPr/>
        </p:nvGrpSpPr>
        <p:grpSpPr>
          <a:xfrm>
            <a:off x="-305024" y="6062353"/>
            <a:ext cx="16857143" cy="164571"/>
            <a:chOff x="1790476" y="9460571"/>
            <a:chExt cx="16857143" cy="16457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BD7BEDB-18D2-91C1-35F8-0D327A91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853BEB-72C8-F58B-536F-F50577A29E73}"/>
              </a:ext>
            </a:extLst>
          </p:cNvPr>
          <p:cNvSpPr txBox="1"/>
          <p:nvPr/>
        </p:nvSpPr>
        <p:spPr>
          <a:xfrm>
            <a:off x="5003800" y="3276600"/>
            <a:ext cx="6864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595959"/>
                </a:solidFill>
              </a:rPr>
              <a:t>개발 동기 및 필요성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EB8A6-C77A-D859-EBD3-FFA3AE513BF4}"/>
              </a:ext>
            </a:extLst>
          </p:cNvPr>
          <p:cNvSpPr txBox="1"/>
          <p:nvPr/>
        </p:nvSpPr>
        <p:spPr>
          <a:xfrm>
            <a:off x="8039130" y="4736258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95959"/>
                </a:solidFill>
              </a:rPr>
              <a:t>자동 호출 엘리베이터의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114-5EBE-0503-EAED-06E7362BD11E}"/>
              </a:ext>
            </a:extLst>
          </p:cNvPr>
          <p:cNvSpPr txBox="1"/>
          <p:nvPr/>
        </p:nvSpPr>
        <p:spPr>
          <a:xfrm>
            <a:off x="9766300" y="711892"/>
            <a:ext cx="149271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>
                <a:solidFill>
                  <a:srgbClr val="595959"/>
                </a:solidFill>
                <a:latin typeface="Bahnschrift SemiBold SemiConden" panose="020B0502040204020203" pitchFamily="34" charset="0"/>
              </a:rPr>
              <a:t>01</a:t>
            </a:r>
            <a:endParaRPr lang="ko-KR" altLang="en-US" sz="13000" dirty="0">
              <a:solidFill>
                <a:srgbClr val="5959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2EA5FD-74BB-A4FF-F63B-0F8D729BE0F3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01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개발 동기 및 필요성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2C95C4-E39E-91D1-441F-F9591A8456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8" y="2535685"/>
            <a:ext cx="5145960" cy="34306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F2822DF-85A5-087A-C9E1-D65001F3A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1171" y="2498498"/>
            <a:ext cx="1887181" cy="3505014"/>
          </a:xfrm>
          <a:prstGeom prst="rect">
            <a:avLst/>
          </a:prstGeom>
          <a:effectLst>
            <a:outerShdw blurRad="342900" dist="190500" dir="21540000" sx="115000" sy="115000" algn="ctr" rotWithShape="0">
              <a:srgbClr val="000000">
                <a:alpha val="0"/>
              </a:srgbClr>
            </a:outerShdw>
            <a:softEdge rad="0"/>
          </a:effectLst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87E0C4-F399-DFF0-B5E1-92A41F8983D1}"/>
              </a:ext>
            </a:extLst>
          </p:cNvPr>
          <p:cNvSpPr txBox="1"/>
          <p:nvPr/>
        </p:nvSpPr>
        <p:spPr>
          <a:xfrm>
            <a:off x="1582256" y="1248661"/>
            <a:ext cx="4517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제한적인 시간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                          하루 평균 </a:t>
            </a:r>
            <a:r>
              <a:rPr lang="en-US" altLang="ko-KR" b="1" dirty="0"/>
              <a:t>120</a:t>
            </a:r>
            <a:r>
              <a:rPr lang="ko-KR" altLang="en-US" b="1" dirty="0"/>
              <a:t>박스  </a:t>
            </a:r>
            <a:endParaRPr lang="en-US" altLang="ko-KR" b="1" dirty="0"/>
          </a:p>
          <a:p>
            <a:r>
              <a:rPr lang="en-US" altLang="ko-KR" b="1" dirty="0"/>
              <a:t>                                                      ”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8189-1FE0-B854-BC32-59C6DDE9AF8E}"/>
              </a:ext>
            </a:extLst>
          </p:cNvPr>
          <p:cNvSpPr txBox="1"/>
          <p:nvPr/>
        </p:nvSpPr>
        <p:spPr>
          <a:xfrm>
            <a:off x="7101741" y="1525660"/>
            <a:ext cx="4195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kern="0" spc="0" dirty="0">
                <a:solidFill>
                  <a:srgbClr val="595959"/>
                </a:solidFill>
                <a:effectLst/>
                <a:latin typeface="+mn-ea"/>
              </a:rPr>
              <a:t>가장 큰 방해 요소는</a:t>
            </a:r>
            <a:endParaRPr lang="en-US" altLang="ko-KR" sz="1800" b="1" kern="0" spc="0" dirty="0">
              <a:solidFill>
                <a:srgbClr val="595959"/>
              </a:solidFill>
              <a:effectLst/>
              <a:latin typeface="+mn-ea"/>
            </a:endParaRPr>
          </a:p>
          <a:p>
            <a:pPr algn="ctr"/>
            <a:r>
              <a:rPr lang="ko-KR" altLang="en-US" b="1" kern="0" dirty="0">
                <a:solidFill>
                  <a:srgbClr val="595959"/>
                </a:solidFill>
                <a:latin typeface="+mn-ea"/>
              </a:rPr>
              <a:t>다른 층에 있는 </a:t>
            </a:r>
            <a:r>
              <a:rPr lang="ko-KR" altLang="en-US" sz="1800" b="1" kern="0" spc="0" dirty="0">
                <a:solidFill>
                  <a:srgbClr val="595959"/>
                </a:solidFill>
                <a:effectLst/>
                <a:latin typeface="+mn-ea"/>
              </a:rPr>
              <a:t>엘리베이터를 호출할 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9879D0AF-2E48-F400-DBE3-4C2D44CC7844}"/>
              </a:ext>
            </a:extLst>
          </p:cNvPr>
          <p:cNvGrpSpPr/>
          <p:nvPr/>
        </p:nvGrpSpPr>
        <p:grpSpPr>
          <a:xfrm>
            <a:off x="-305024" y="6062353"/>
            <a:ext cx="16857143" cy="164571"/>
            <a:chOff x="1790476" y="9460571"/>
            <a:chExt cx="16857143" cy="16457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BD7BEDB-18D2-91C1-35F8-0D327A91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853BEB-72C8-F58B-536F-F50577A29E73}"/>
              </a:ext>
            </a:extLst>
          </p:cNvPr>
          <p:cNvSpPr txBox="1"/>
          <p:nvPr/>
        </p:nvSpPr>
        <p:spPr>
          <a:xfrm>
            <a:off x="6550895" y="3264612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>
                <a:solidFill>
                  <a:srgbClr val="595959"/>
                </a:solidFill>
              </a:rPr>
              <a:t>프로젝트 개요</a:t>
            </a:r>
            <a:endParaRPr lang="ko-KR" altLang="en-US" sz="6000" b="1" dirty="0">
              <a:solidFill>
                <a:srgbClr val="59595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114-5EBE-0503-EAED-06E7362BD11E}"/>
              </a:ext>
            </a:extLst>
          </p:cNvPr>
          <p:cNvSpPr txBox="1"/>
          <p:nvPr/>
        </p:nvSpPr>
        <p:spPr>
          <a:xfrm>
            <a:off x="9766300" y="711892"/>
            <a:ext cx="175560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>
                <a:solidFill>
                  <a:srgbClr val="595959"/>
                </a:solidFill>
                <a:latin typeface="Bahnschrift SemiBold SemiConden" panose="020B0502040204020203" pitchFamily="34" charset="0"/>
              </a:rPr>
              <a:t>02</a:t>
            </a:r>
            <a:endParaRPr lang="ko-KR" altLang="en-US" sz="13000" dirty="0">
              <a:solidFill>
                <a:srgbClr val="5959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57DBB-57F4-F8F0-C300-6BBD35954386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1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02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프로젝트 개요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B98BFB-0C2B-4097-628E-3C9CC258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395" y="3956815"/>
            <a:ext cx="5145725" cy="1890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C16B63-F6BD-B930-792D-2D55A2532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16" y="4056338"/>
            <a:ext cx="4658375" cy="1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F00AF-B1BD-A142-680C-AC8A19C7BD55}"/>
              </a:ext>
            </a:extLst>
          </p:cNvPr>
          <p:cNvSpPr txBox="1"/>
          <p:nvPr/>
        </p:nvSpPr>
        <p:spPr>
          <a:xfrm>
            <a:off x="977616" y="1334134"/>
            <a:ext cx="7121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층수를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선택할 수 있는 </a:t>
            </a:r>
            <a:r>
              <a:rPr lang="ko-KR" altLang="en-US" b="1" kern="0" dirty="0" err="1">
                <a:solidFill>
                  <a:srgbClr val="000000"/>
                </a:solidFill>
                <a:latin typeface="+mn-ea"/>
              </a:rPr>
              <a:t>앱을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 만들어서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AutoNum type="arabicParenR" startAt="2"/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+mn-ea"/>
              </a:rPr>
              <a:t>아두이노와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+mn-ea"/>
              </a:rPr>
              <a:t>스마트폰을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+mn-ea"/>
              </a:rPr>
              <a:t>블루투스로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 연결하고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AutoNum type="arabicParenR" startAt="2"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3) 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서로 통신하여 엘리베이터를 미리 원하는 층으로 호출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9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9879D0AF-2E48-F400-DBE3-4C2D44CC7844}"/>
              </a:ext>
            </a:extLst>
          </p:cNvPr>
          <p:cNvGrpSpPr/>
          <p:nvPr/>
        </p:nvGrpSpPr>
        <p:grpSpPr>
          <a:xfrm>
            <a:off x="-305024" y="6062353"/>
            <a:ext cx="16857143" cy="164571"/>
            <a:chOff x="1790476" y="9460571"/>
            <a:chExt cx="16857143" cy="164571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5BD7BEDB-18D2-91C1-35F8-0D327A91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853BEB-72C8-F58B-536F-F50577A29E73}"/>
              </a:ext>
            </a:extLst>
          </p:cNvPr>
          <p:cNvSpPr txBox="1"/>
          <p:nvPr/>
        </p:nvSpPr>
        <p:spPr>
          <a:xfrm>
            <a:off x="4800197" y="3164030"/>
            <a:ext cx="6728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595959"/>
                </a:solidFill>
              </a:rPr>
              <a:t>프로젝트 상세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EB8A6-C77A-D859-EBD3-FFA3AE513BF4}"/>
              </a:ext>
            </a:extLst>
          </p:cNvPr>
          <p:cNvSpPr txBox="1"/>
          <p:nvPr/>
        </p:nvSpPr>
        <p:spPr>
          <a:xfrm>
            <a:off x="8362950" y="4578893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95959"/>
                </a:solidFill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</a:rPr>
              <a:t>엘리베이터 상세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114-5EBE-0503-EAED-06E7362BD11E}"/>
              </a:ext>
            </a:extLst>
          </p:cNvPr>
          <p:cNvSpPr txBox="1"/>
          <p:nvPr/>
        </p:nvSpPr>
        <p:spPr>
          <a:xfrm>
            <a:off x="9766300" y="711892"/>
            <a:ext cx="17620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>
                <a:solidFill>
                  <a:srgbClr val="595959"/>
                </a:solidFill>
                <a:latin typeface="Bahnschrift SemiBold SemiConden" panose="020B0502040204020203" pitchFamily="34" charset="0"/>
              </a:rPr>
              <a:t>03</a:t>
            </a:r>
            <a:endParaRPr lang="ko-KR" altLang="en-US" sz="13000" dirty="0">
              <a:solidFill>
                <a:srgbClr val="595959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D57DBB-57F4-F8F0-C300-6BBD35954386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03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프로젝트 개발</a:t>
            </a:r>
            <a:r>
              <a:rPr lang="en-US" altLang="ko-KR" sz="2800" b="1" spc="-150" dirty="0">
                <a:solidFill>
                  <a:srgbClr val="595959"/>
                </a:solidFill>
              </a:rPr>
              <a:t>(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추진</a:t>
            </a:r>
            <a:r>
              <a:rPr lang="en-US" altLang="ko-KR" sz="2800" b="1" spc="-150" dirty="0">
                <a:solidFill>
                  <a:srgbClr val="595959"/>
                </a:solidFill>
              </a:rPr>
              <a:t>)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세부 계획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646B6-F935-CE46-DDD0-634F0974A9BD}"/>
              </a:ext>
            </a:extLst>
          </p:cNvPr>
          <p:cNvSpPr txBox="1"/>
          <p:nvPr/>
        </p:nvSpPr>
        <p:spPr>
          <a:xfrm>
            <a:off x="631444" y="1578427"/>
            <a:ext cx="7561580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1)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엘리베이터 층수 선택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기능설명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엘리베이터에 탑승한 후 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+mn-ea"/>
              </a:rPr>
              <a:t>상하스위치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이용하여 가고 싶은 층을 선택하고 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+mn-ea"/>
              </a:rPr>
              <a:t>이동버튼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을 누르면 엘리베이터가 </a:t>
            </a: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+mn-ea"/>
              </a:rPr>
              <a:t>해당 층으로 이동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구상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외부인 출입을 자제하기 위해 일반적인 엘리베이터와 다르게 밖에서 호출 할 수 있는 버튼을 만들지 않을 예정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호출은 반드시 </a:t>
            </a:r>
            <a:r>
              <a:rPr lang="ko-KR" altLang="en-US" dirty="0" err="1">
                <a:latin typeface="+mn-ea"/>
              </a:rPr>
              <a:t>아두이노와</a:t>
            </a:r>
            <a:r>
              <a:rPr lang="ko-KR" altLang="en-US" dirty="0">
                <a:latin typeface="+mn-ea"/>
              </a:rPr>
              <a:t> 연동된 </a:t>
            </a:r>
            <a:r>
              <a:rPr lang="ko-KR" altLang="en-US" dirty="0" err="1">
                <a:latin typeface="+mn-ea"/>
              </a:rPr>
              <a:t>스마트폰으로만</a:t>
            </a:r>
            <a:r>
              <a:rPr lang="ko-KR" altLang="en-US" dirty="0">
                <a:latin typeface="+mn-ea"/>
              </a:rPr>
              <a:t> 가능하게 할 것이며 </a:t>
            </a:r>
            <a:r>
              <a:rPr lang="ko-KR" altLang="en-US" dirty="0" err="1">
                <a:latin typeface="+mn-ea"/>
              </a:rPr>
              <a:t>아두이노의</a:t>
            </a:r>
            <a:r>
              <a:rPr lang="ko-KR" altLang="en-US" dirty="0">
                <a:latin typeface="+mn-ea"/>
              </a:rPr>
              <a:t> 핀 최소화를 위해 상승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하강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이동 버튼으로만 구성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endParaRPr lang="ko-KR" altLang="en-US" dirty="0"/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71349" y="3163824"/>
            <a:ext cx="819682" cy="777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595959"/>
                </a:solidFill>
                <a:latin typeface="+mn-ea"/>
              </a:rPr>
              <a:t>▲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79314" y="3165130"/>
            <a:ext cx="819682" cy="777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</a:rPr>
              <a:t>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887279" y="3159252"/>
            <a:ext cx="819682" cy="777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</a:rPr>
              <a:t>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8024" y="4027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65989" y="4027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3954" y="4027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21718" y="251295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예시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16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4B1A3-73DC-6AF1-CC51-B633FDC2F23E}"/>
              </a:ext>
            </a:extLst>
          </p:cNvPr>
          <p:cNvSpPr/>
          <p:nvPr/>
        </p:nvSpPr>
        <p:spPr>
          <a:xfrm>
            <a:off x="9534554" y="6318439"/>
            <a:ext cx="260663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321718" y="189516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595959"/>
                </a:solidFill>
              </a:rPr>
              <a:t>03 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프로젝트 개발</a:t>
            </a:r>
            <a:r>
              <a:rPr lang="en-US" altLang="ko-KR" sz="2800" b="1" spc="-150" dirty="0">
                <a:solidFill>
                  <a:srgbClr val="595959"/>
                </a:solidFill>
              </a:rPr>
              <a:t>(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추진</a:t>
            </a:r>
            <a:r>
              <a:rPr lang="en-US" altLang="ko-KR" sz="2800" b="1" spc="-150" dirty="0">
                <a:solidFill>
                  <a:srgbClr val="595959"/>
                </a:solidFill>
              </a:rPr>
              <a:t>) </a:t>
            </a:r>
            <a:r>
              <a:rPr lang="ko-KR" altLang="en-US" sz="2800" b="1" spc="-150" dirty="0">
                <a:solidFill>
                  <a:srgbClr val="595959"/>
                </a:solidFill>
              </a:rPr>
              <a:t>세부 계획</a:t>
            </a: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B392C5E6-4EB2-9F8C-8877-BDB59C737B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120" y="-24498"/>
            <a:ext cx="894880" cy="1358632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F6E8C890-EF91-3DEB-CF48-E0A7D8DFE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1" y="794396"/>
            <a:ext cx="6594549" cy="9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646B6-F935-CE46-DDD0-634F0974A9BD}"/>
              </a:ext>
            </a:extLst>
          </p:cNvPr>
          <p:cNvSpPr txBox="1"/>
          <p:nvPr/>
        </p:nvSpPr>
        <p:spPr>
          <a:xfrm>
            <a:off x="622300" y="1523563"/>
            <a:ext cx="7378700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637280" algn="l"/>
              </a:tabLs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n-ea"/>
              </a:rPr>
              <a:t>2)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n-ea"/>
              </a:rPr>
              <a:t>엘리베이터 이동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  <a:tabLst>
                <a:tab pos="3637280" algn="l"/>
              </a:tabLs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기능설명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원하는 층수를 선택한 후 이동 스위치를 누르면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서보모터를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활용하여 이동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  <a:tabLst>
                <a:tab pos="3637280" algn="l"/>
              </a:tabLst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  <a:tabLst>
                <a:tab pos="3637280" algn="l"/>
              </a:tabLs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구상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상승버튼 또는 하강버튼을 눌렀을 때 숫자가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씩 증가하거나 감소하는 것을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7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세그먼트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로 확인할 수 있게 만들 예정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선택한 층을 세그먼트로 확인한 후 사용자가 이동버튼을 누르면 </a:t>
            </a:r>
            <a:r>
              <a:rPr lang="ko-KR" altLang="en-US" sz="1800" kern="0" spc="0" dirty="0" err="1">
                <a:solidFill>
                  <a:srgbClr val="FF0000"/>
                </a:solidFill>
                <a:effectLst/>
                <a:latin typeface="+mn-ea"/>
              </a:rPr>
              <a:t>서보모터가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 선택한 층으로 설정한 각도만큼 돌아간다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FF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741664" y="1719072"/>
            <a:ext cx="2679192" cy="4005072"/>
            <a:chOff x="8741664" y="1719072"/>
            <a:chExt cx="2679192" cy="4005072"/>
          </a:xfrm>
        </p:grpSpPr>
        <p:sp>
          <p:nvSpPr>
            <p:cNvPr id="3" name="직사각형 2"/>
            <p:cNvSpPr/>
            <p:nvPr/>
          </p:nvSpPr>
          <p:spPr>
            <a:xfrm>
              <a:off x="8741664" y="1719072"/>
              <a:ext cx="2679192" cy="4005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32524" y="2496312"/>
              <a:ext cx="2123155" cy="322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043483" y="1902017"/>
              <a:ext cx="2112196" cy="388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endCxn id="11" idx="2"/>
            </p:cNvCxnSpPr>
            <p:nvPr/>
          </p:nvCxnSpPr>
          <p:spPr>
            <a:xfrm>
              <a:off x="10081260" y="2496312"/>
              <a:ext cx="12842" cy="32278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909578" y="1855639"/>
              <a:ext cx="343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3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00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530</Words>
  <Application>Microsoft Office PowerPoint</Application>
  <PresentationFormat>와이드스크린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</vt:lpstr>
      <vt:lpstr>Pretendard ExtraBold</vt:lpstr>
      <vt:lpstr>Arial</vt:lpstr>
      <vt:lpstr>Bahnschrift SemiBold SemiConden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chosun</cp:lastModifiedBy>
  <cp:revision>81</cp:revision>
  <dcterms:created xsi:type="dcterms:W3CDTF">2022-05-10T00:06:31Z</dcterms:created>
  <dcterms:modified xsi:type="dcterms:W3CDTF">2022-07-11T04:09:33Z</dcterms:modified>
</cp:coreProperties>
</file>