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4" r:id="rId3"/>
    <p:sldId id="265" r:id="rId4"/>
    <p:sldId id="257" r:id="rId5"/>
    <p:sldId id="293" r:id="rId6"/>
    <p:sldId id="295" r:id="rId7"/>
    <p:sldId id="294" r:id="rId8"/>
    <p:sldId id="266" r:id="rId9"/>
    <p:sldId id="267" r:id="rId10"/>
    <p:sldId id="268" r:id="rId11"/>
    <p:sldId id="269" r:id="rId12"/>
    <p:sldId id="270" r:id="rId13"/>
    <p:sldId id="271" r:id="rId14"/>
    <p:sldId id="285" r:id="rId15"/>
    <p:sldId id="292" r:id="rId16"/>
    <p:sldId id="286" r:id="rId17"/>
    <p:sldId id="287" r:id="rId18"/>
    <p:sldId id="288" r:id="rId19"/>
    <p:sldId id="290" r:id="rId20"/>
    <p:sldId id="29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59" r:id="rId35"/>
    <p:sldId id="258" r:id="rId36"/>
    <p:sldId id="26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E00"/>
    <a:srgbClr val="DE7400"/>
    <a:srgbClr val="4E863A"/>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t>7/20/2019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700" y="609600"/>
            <a:ext cx="5499100" cy="1066800"/>
          </a:xfrm>
        </p:spPr>
        <p:txBody>
          <a:bodyPr>
            <a:noAutofit/>
          </a:bodyPr>
          <a:lstStyle>
            <a:lvl1pPr algn="ctr">
              <a:defRPr sz="4800" baseline="0">
                <a:solidFill>
                  <a:schemeClr val="tx1"/>
                </a:solidFill>
              </a:defRPr>
            </a:lvl1pPr>
          </a:lstStyle>
          <a:p>
            <a:r>
              <a:rPr lang="en-US" dirty="0"/>
              <a:t>Your Master Title</a:t>
            </a:r>
          </a:p>
        </p:txBody>
      </p:sp>
      <p:sp>
        <p:nvSpPr>
          <p:cNvPr id="3" name="Subtitle 2"/>
          <p:cNvSpPr>
            <a:spLocks noGrp="1"/>
          </p:cNvSpPr>
          <p:nvPr>
            <p:ph type="subTitle" idx="1"/>
          </p:nvPr>
        </p:nvSpPr>
        <p:spPr>
          <a:xfrm>
            <a:off x="622300" y="1676400"/>
            <a:ext cx="4376835" cy="914400"/>
          </a:xfrm>
        </p:spPr>
        <p:txBody>
          <a:bodyPr>
            <a:normAutofit/>
          </a:bodyPr>
          <a:lstStyle>
            <a:lvl1pPr marL="0" indent="0" algn="ctr">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1443835"/>
            <a:ext cx="8229600" cy="4525963"/>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219200" y="1443836"/>
            <a:ext cx="7696200" cy="4804564"/>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7/20/2019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tx1">
              <a:lumMod val="85000"/>
              <a:lumOff val="15000"/>
            </a:schemeClr>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75000"/>
              <a:lumOff val="25000"/>
            </a:schemeClr>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75000"/>
              <a:lumOff val="25000"/>
            </a:schemeClr>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nilap-shah-8b6780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ppttemplate.net/?utm_source=ppt&amp;utm_medium=logo&amp;utm_term=ppt&amp;utm_content=NNNN&amp;utm_campaign=ppt"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0" y="404664"/>
            <a:ext cx="5499100" cy="1271736"/>
          </a:xfrm>
        </p:spPr>
        <p:txBody>
          <a:bodyPr/>
          <a:lstStyle/>
          <a:p>
            <a:r>
              <a:rPr lang="en-US" dirty="0"/>
              <a:t>MongoDB Training</a:t>
            </a:r>
          </a:p>
        </p:txBody>
      </p:sp>
      <p:sp>
        <p:nvSpPr>
          <p:cNvPr id="3" name="Subtitle 2"/>
          <p:cNvSpPr>
            <a:spLocks noGrp="1"/>
          </p:cNvSpPr>
          <p:nvPr>
            <p:ph type="subTitle" idx="1"/>
          </p:nvPr>
        </p:nvSpPr>
        <p:spPr>
          <a:xfrm>
            <a:off x="-12700" y="1676400"/>
            <a:ext cx="5499100" cy="1271736"/>
          </a:xfrm>
        </p:spPr>
        <p:txBody>
          <a:bodyPr>
            <a:normAutofit fontScale="85000" lnSpcReduction="10000"/>
          </a:bodyPr>
          <a:lstStyle/>
          <a:p>
            <a:r>
              <a:rPr lang="en-US" b="1" dirty="0"/>
              <a:t>Nilap Shah</a:t>
            </a:r>
          </a:p>
          <a:p>
            <a:r>
              <a:rPr lang="en-US" b="1" dirty="0"/>
              <a:t>(MongoDB Certified DBA + Developer)</a:t>
            </a:r>
          </a:p>
          <a:p>
            <a:r>
              <a:rPr lang="en-US" b="1" dirty="0">
                <a:hlinkClick r:id="rId2"/>
              </a:rPr>
              <a:t>https://www.linkedin.com/in/nilap-shah-8b6780a/</a:t>
            </a:r>
            <a:endParaRPr lang="en-US" b="1" dirty="0"/>
          </a:p>
          <a:p>
            <a:r>
              <a:rPr lang="en-US" b="1" dirty="0"/>
              <a:t>Mobile : 9537047334 (WhatsApp)</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Datatypes MongoDB</a:t>
            </a:r>
          </a:p>
        </p:txBody>
      </p:sp>
      <p:sp>
        <p:nvSpPr>
          <p:cNvPr id="3" name="Content Placeholder 2"/>
          <p:cNvSpPr>
            <a:spLocks noGrp="1"/>
          </p:cNvSpPr>
          <p:nvPr>
            <p:ph idx="1"/>
          </p:nvPr>
        </p:nvSpPr>
        <p:spPr>
          <a:xfrm>
            <a:off x="448965" y="1443835"/>
            <a:ext cx="8229600" cy="5081509"/>
          </a:xfrm>
        </p:spPr>
        <p:txBody>
          <a:bodyPr>
            <a:normAutofit/>
          </a:bodyPr>
          <a:lstStyle/>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null </a:t>
            </a:r>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boolean</a:t>
            </a:r>
            <a:endParaRPr lang="en-IN" altLang="en-US" dirty="0"/>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number</a:t>
            </a:r>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string</a:t>
            </a:r>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date</a:t>
            </a:r>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regular expression</a:t>
            </a:r>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array</a:t>
            </a:r>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embedded document</a:t>
            </a:r>
          </a:p>
          <a:p>
            <a:pPr marL="339725" indent="-336550">
              <a:buFont typeface="Times New Roman" panose="02020603050405020304" pitchFamily="18" charset="0"/>
              <a:buAutoNum type="arabicParen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object id</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p:txBody>
      </p:sp>
    </p:spTree>
    <p:extLst>
      <p:ext uri="{BB962C8B-B14F-4D97-AF65-F5344CB8AC3E}">
        <p14:creationId xmlns:p14="http://schemas.microsoft.com/office/powerpoint/2010/main" val="259778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MongoDB ObjectID (Primary Key)</a:t>
            </a:r>
          </a:p>
        </p:txBody>
      </p:sp>
      <p:sp>
        <p:nvSpPr>
          <p:cNvPr id="3" name="Content Placeholder 2"/>
          <p:cNvSpPr>
            <a:spLocks noGrp="1"/>
          </p:cNvSpPr>
          <p:nvPr>
            <p:ph idx="1"/>
          </p:nvPr>
        </p:nvSpPr>
        <p:spPr>
          <a:xfrm>
            <a:off x="448965" y="1443835"/>
            <a:ext cx="8229600" cy="5081509"/>
          </a:xfrm>
        </p:spPr>
        <p:txBody>
          <a:bodyPr>
            <a:normAutofit/>
          </a:bodyPr>
          <a:lstStyle/>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-Every document in collections contains by default _id field with type </a:t>
            </a:r>
            <a:r>
              <a:rPr lang="en-IN" altLang="en-US" dirty="0" err="1"/>
              <a:t>ObjectID</a:t>
            </a:r>
            <a:endParaRPr lang="en-IN" altLang="en-US" dirty="0"/>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-Easy to generate and globally unique across all the machine</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-It occupies 12 bytes storage</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(0-3 bytes) --&gt; Timestamp</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(4-6 bytes) --&gt; Machine</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(7-8 bytes) --&gt; PID</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(9-11 bytes) --&gt; Increment</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p:txBody>
      </p:sp>
    </p:spTree>
    <p:extLst>
      <p:ext uri="{BB962C8B-B14F-4D97-AF65-F5344CB8AC3E}">
        <p14:creationId xmlns:p14="http://schemas.microsoft.com/office/powerpoint/2010/main" val="202606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SQL to MongoDB Comparison</a:t>
            </a:r>
          </a:p>
        </p:txBody>
      </p:sp>
      <p:graphicFrame>
        <p:nvGraphicFramePr>
          <p:cNvPr id="8" name="Content Placeholder 7">
            <a:extLst>
              <a:ext uri="{FF2B5EF4-FFF2-40B4-BE49-F238E27FC236}">
                <a16:creationId xmlns:a16="http://schemas.microsoft.com/office/drawing/2014/main" id="{31FE1930-87F7-409F-9CB3-A4EB4313DDCB}"/>
              </a:ext>
            </a:extLst>
          </p:cNvPr>
          <p:cNvGraphicFramePr>
            <a:graphicFrameLocks noGrp="1"/>
          </p:cNvGraphicFramePr>
          <p:nvPr>
            <p:ph idx="1"/>
            <p:extLst>
              <p:ext uri="{D42A27DB-BD31-4B8C-83A1-F6EECF244321}">
                <p14:modId xmlns:p14="http://schemas.microsoft.com/office/powerpoint/2010/main" val="75484681"/>
              </p:ext>
            </p:extLst>
          </p:nvPr>
        </p:nvGraphicFramePr>
        <p:xfrm>
          <a:off x="611560" y="1484784"/>
          <a:ext cx="7237993" cy="3900748"/>
        </p:xfrm>
        <a:graphic>
          <a:graphicData uri="http://schemas.openxmlformats.org/drawingml/2006/table">
            <a:tbl>
              <a:tblPr firstRow="1" firstCol="1" bandRow="1">
                <a:tableStyleId>{5C22544A-7EE6-4342-B048-85BDC9FD1C3A}</a:tableStyleId>
              </a:tblPr>
              <a:tblGrid>
                <a:gridCol w="3695937">
                  <a:extLst>
                    <a:ext uri="{9D8B030D-6E8A-4147-A177-3AD203B41FA5}">
                      <a16:colId xmlns:a16="http://schemas.microsoft.com/office/drawing/2014/main" val="184008225"/>
                    </a:ext>
                  </a:extLst>
                </a:gridCol>
                <a:gridCol w="3542056">
                  <a:extLst>
                    <a:ext uri="{9D8B030D-6E8A-4147-A177-3AD203B41FA5}">
                      <a16:colId xmlns:a16="http://schemas.microsoft.com/office/drawing/2014/main" val="588239699"/>
                    </a:ext>
                  </a:extLst>
                </a:gridCol>
              </a:tblGrid>
              <a:tr h="716621">
                <a:tc>
                  <a:txBody>
                    <a:bodyPr/>
                    <a:lstStyle/>
                    <a:p>
                      <a:pPr>
                        <a:lnSpc>
                          <a:spcPct val="107000"/>
                        </a:lnSpc>
                        <a:spcAft>
                          <a:spcPts val="0"/>
                        </a:spcAft>
                      </a:pPr>
                      <a:r>
                        <a:rPr lang="en-IN" sz="2000">
                          <a:effectLst/>
                        </a:rPr>
                        <a:t>SQL (Structured Query Language)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rPr>
                        <a:t>MongoDB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0074039"/>
                  </a:ext>
                </a:extLst>
              </a:tr>
              <a:tr h="350177">
                <a:tc>
                  <a:txBody>
                    <a:bodyPr/>
                    <a:lstStyle/>
                    <a:p>
                      <a:pPr>
                        <a:lnSpc>
                          <a:spcPct val="107000"/>
                        </a:lnSpc>
                        <a:spcAft>
                          <a:spcPts val="0"/>
                        </a:spcAft>
                      </a:pPr>
                      <a:r>
                        <a:rPr lang="en-IN" sz="2000" dirty="0">
                          <a:effectLst/>
                        </a:rPr>
                        <a:t>Database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rPr>
                        <a:t>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7928541"/>
                  </a:ext>
                </a:extLst>
              </a:tr>
              <a:tr h="350177">
                <a:tc>
                  <a:txBody>
                    <a:bodyPr/>
                    <a:lstStyle/>
                    <a:p>
                      <a:pPr>
                        <a:lnSpc>
                          <a:spcPct val="107000"/>
                        </a:lnSpc>
                        <a:spcAft>
                          <a:spcPts val="0"/>
                        </a:spcAft>
                      </a:pPr>
                      <a:r>
                        <a:rPr lang="en-IN" sz="2000">
                          <a:effectLst/>
                        </a:rPr>
                        <a:t>Table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rPr>
                        <a:t>Collection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9287664"/>
                  </a:ext>
                </a:extLst>
              </a:tr>
              <a:tr h="350177">
                <a:tc>
                  <a:txBody>
                    <a:bodyPr/>
                    <a:lstStyle/>
                    <a:p>
                      <a:pPr>
                        <a:lnSpc>
                          <a:spcPct val="107000"/>
                        </a:lnSpc>
                        <a:spcAft>
                          <a:spcPts val="0"/>
                        </a:spcAft>
                      </a:pPr>
                      <a:r>
                        <a:rPr lang="en-IN" sz="2000">
                          <a:effectLst/>
                        </a:rPr>
                        <a:t>Row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rPr>
                        <a:t>Document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3828217"/>
                  </a:ext>
                </a:extLst>
              </a:tr>
              <a:tr h="350177">
                <a:tc>
                  <a:txBody>
                    <a:bodyPr/>
                    <a:lstStyle/>
                    <a:p>
                      <a:pPr>
                        <a:lnSpc>
                          <a:spcPct val="107000"/>
                        </a:lnSpc>
                        <a:spcAft>
                          <a:spcPts val="0"/>
                        </a:spcAft>
                      </a:pPr>
                      <a:r>
                        <a:rPr lang="en-IN" sz="2000">
                          <a:effectLst/>
                        </a:rPr>
                        <a:t>Column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rPr>
                        <a:t>Field /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072339"/>
                  </a:ext>
                </a:extLst>
              </a:tr>
              <a:tr h="350177">
                <a:tc>
                  <a:txBody>
                    <a:bodyPr/>
                    <a:lstStyle/>
                    <a:p>
                      <a:pPr>
                        <a:lnSpc>
                          <a:spcPct val="107000"/>
                        </a:lnSpc>
                        <a:spcAft>
                          <a:spcPts val="0"/>
                        </a:spcAft>
                      </a:pPr>
                      <a:r>
                        <a:rPr lang="en-IN" sz="2000">
                          <a:effectLst/>
                        </a:rPr>
                        <a:t>Index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rPr>
                        <a:t>Index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9552332"/>
                  </a:ext>
                </a:extLst>
              </a:tr>
              <a:tr h="716621">
                <a:tc>
                  <a:txBody>
                    <a:bodyPr/>
                    <a:lstStyle/>
                    <a:p>
                      <a:pPr>
                        <a:lnSpc>
                          <a:spcPct val="107000"/>
                        </a:lnSpc>
                        <a:spcAft>
                          <a:spcPts val="0"/>
                        </a:spcAft>
                      </a:pPr>
                      <a:r>
                        <a:rPr lang="en-IN" sz="2000">
                          <a:effectLst/>
                        </a:rPr>
                        <a:t>Table Join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a:effectLst/>
                        </a:rPr>
                        <a:t>$lookup + Embedded Document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639782"/>
                  </a:ext>
                </a:extLst>
              </a:tr>
              <a:tr h="716621">
                <a:tc>
                  <a:txBody>
                    <a:bodyPr/>
                    <a:lstStyle/>
                    <a:p>
                      <a:pPr>
                        <a:lnSpc>
                          <a:spcPct val="107000"/>
                        </a:lnSpc>
                        <a:spcAft>
                          <a:spcPts val="0"/>
                        </a:spcAft>
                      </a:pPr>
                      <a:r>
                        <a:rPr lang="en-IN" sz="2000">
                          <a:effectLst/>
                        </a:rPr>
                        <a:t>Primary Key (Unique value in column)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000" dirty="0">
                          <a:effectLst/>
                        </a:rPr>
                        <a:t>_id is by default primary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57359"/>
                  </a:ext>
                </a:extLst>
              </a:tr>
            </a:tbl>
          </a:graphicData>
        </a:graphic>
      </p:graphicFrame>
    </p:spTree>
    <p:extLst>
      <p:ext uri="{BB962C8B-B14F-4D97-AF65-F5344CB8AC3E}">
        <p14:creationId xmlns:p14="http://schemas.microsoft.com/office/powerpoint/2010/main" val="385807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SQL to MongoDB Comparison</a:t>
            </a:r>
          </a:p>
        </p:txBody>
      </p:sp>
      <p:graphicFrame>
        <p:nvGraphicFramePr>
          <p:cNvPr id="5" name="Content Placeholder 4">
            <a:extLst>
              <a:ext uri="{FF2B5EF4-FFF2-40B4-BE49-F238E27FC236}">
                <a16:creationId xmlns:a16="http://schemas.microsoft.com/office/drawing/2014/main" id="{705BEE58-BD7A-4037-9CBA-53DABD4C4A07}"/>
              </a:ext>
            </a:extLst>
          </p:cNvPr>
          <p:cNvGraphicFramePr>
            <a:graphicFrameLocks noGrp="1"/>
          </p:cNvGraphicFramePr>
          <p:nvPr>
            <p:ph idx="1"/>
            <p:extLst>
              <p:ext uri="{D42A27DB-BD31-4B8C-83A1-F6EECF244321}">
                <p14:modId xmlns:p14="http://schemas.microsoft.com/office/powerpoint/2010/main" val="3833837277"/>
              </p:ext>
            </p:extLst>
          </p:nvPr>
        </p:nvGraphicFramePr>
        <p:xfrm>
          <a:off x="449263" y="1444625"/>
          <a:ext cx="8229600" cy="3708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54898017"/>
                    </a:ext>
                  </a:extLst>
                </a:gridCol>
                <a:gridCol w="4114800">
                  <a:extLst>
                    <a:ext uri="{9D8B030D-6E8A-4147-A177-3AD203B41FA5}">
                      <a16:colId xmlns:a16="http://schemas.microsoft.com/office/drawing/2014/main" val="2889259629"/>
                    </a:ext>
                  </a:extLst>
                </a:gridCol>
              </a:tblGrid>
              <a:tr h="370840">
                <a:tc>
                  <a:txBody>
                    <a:bodyPr/>
                    <a:lstStyle/>
                    <a:p>
                      <a:r>
                        <a:rPr lang="en-IN" dirty="0"/>
                        <a:t>SQLs</a:t>
                      </a:r>
                    </a:p>
                  </a:txBody>
                  <a:tcPr/>
                </a:tc>
                <a:tc>
                  <a:txBody>
                    <a:bodyPr/>
                    <a:lstStyle/>
                    <a:p>
                      <a:r>
                        <a:rPr lang="en-IN" dirty="0"/>
                        <a:t>MongoDB</a:t>
                      </a:r>
                    </a:p>
                  </a:txBody>
                  <a:tcPr/>
                </a:tc>
                <a:extLst>
                  <a:ext uri="{0D108BD9-81ED-4DB2-BD59-A6C34878D82A}">
                    <a16:rowId xmlns:a16="http://schemas.microsoft.com/office/drawing/2014/main" val="3539622002"/>
                  </a:ext>
                </a:extLst>
              </a:tr>
              <a:tr h="370840">
                <a:tc>
                  <a:txBody>
                    <a:bodyPr/>
                    <a:lstStyle/>
                    <a:p>
                      <a:r>
                        <a:rPr lang="en-IN" sz="1800" kern="1200" dirty="0">
                          <a:solidFill>
                            <a:schemeClr val="dk1"/>
                          </a:solidFill>
                          <a:effectLst/>
                          <a:latin typeface="+mn-lt"/>
                          <a:ea typeface="+mn-ea"/>
                          <a:cs typeface="+mn-cs"/>
                        </a:rPr>
                        <a:t>Where</a:t>
                      </a:r>
                      <a:endParaRPr lang="en-IN" dirty="0"/>
                    </a:p>
                  </a:txBody>
                  <a:tcPr/>
                </a:tc>
                <a:tc>
                  <a:txBody>
                    <a:bodyPr/>
                    <a:lstStyle/>
                    <a:p>
                      <a:r>
                        <a:rPr lang="en-IN" dirty="0"/>
                        <a:t>$match</a:t>
                      </a:r>
                    </a:p>
                  </a:txBody>
                  <a:tcPr/>
                </a:tc>
                <a:extLst>
                  <a:ext uri="{0D108BD9-81ED-4DB2-BD59-A6C34878D82A}">
                    <a16:rowId xmlns:a16="http://schemas.microsoft.com/office/drawing/2014/main" val="2534808250"/>
                  </a:ext>
                </a:extLst>
              </a:tr>
              <a:tr h="370840">
                <a:tc>
                  <a:txBody>
                    <a:bodyPr/>
                    <a:lstStyle/>
                    <a:p>
                      <a:r>
                        <a:rPr lang="en-IN" sz="1800" b="0" i="0" kern="1200" dirty="0">
                          <a:solidFill>
                            <a:schemeClr val="dk1"/>
                          </a:solidFill>
                          <a:effectLst/>
                          <a:latin typeface="+mn-lt"/>
                          <a:ea typeface="+mn-ea"/>
                          <a:cs typeface="+mn-cs"/>
                        </a:rPr>
                        <a:t>GROUP BY</a:t>
                      </a:r>
                      <a:endParaRPr lang="en-IN" dirty="0"/>
                    </a:p>
                  </a:txBody>
                  <a:tcPr/>
                </a:tc>
                <a:tc>
                  <a:txBody>
                    <a:bodyPr/>
                    <a:lstStyle/>
                    <a:p>
                      <a:r>
                        <a:rPr lang="en-IN" dirty="0"/>
                        <a:t>$group</a:t>
                      </a:r>
                    </a:p>
                  </a:txBody>
                  <a:tcPr/>
                </a:tc>
                <a:extLst>
                  <a:ext uri="{0D108BD9-81ED-4DB2-BD59-A6C34878D82A}">
                    <a16:rowId xmlns:a16="http://schemas.microsoft.com/office/drawing/2014/main" val="140875260"/>
                  </a:ext>
                </a:extLst>
              </a:tr>
              <a:tr h="370840">
                <a:tc>
                  <a:txBody>
                    <a:bodyPr/>
                    <a:lstStyle/>
                    <a:p>
                      <a:r>
                        <a:rPr lang="en-IN" sz="1800" b="0" i="0" kern="1200" dirty="0">
                          <a:solidFill>
                            <a:schemeClr val="dk1"/>
                          </a:solidFill>
                          <a:effectLst/>
                          <a:latin typeface="+mn-lt"/>
                          <a:ea typeface="+mn-ea"/>
                          <a:cs typeface="+mn-cs"/>
                        </a:rPr>
                        <a:t>HAVING</a:t>
                      </a:r>
                      <a:endParaRPr lang="en-IN" dirty="0"/>
                    </a:p>
                  </a:txBody>
                  <a:tcPr/>
                </a:tc>
                <a:tc>
                  <a:txBody>
                    <a:bodyPr/>
                    <a:lstStyle/>
                    <a:p>
                      <a:r>
                        <a:rPr lang="en-IN" dirty="0"/>
                        <a:t>$match</a:t>
                      </a:r>
                    </a:p>
                  </a:txBody>
                  <a:tcPr/>
                </a:tc>
                <a:extLst>
                  <a:ext uri="{0D108BD9-81ED-4DB2-BD59-A6C34878D82A}">
                    <a16:rowId xmlns:a16="http://schemas.microsoft.com/office/drawing/2014/main" val="1248800939"/>
                  </a:ext>
                </a:extLst>
              </a:tr>
              <a:tr h="370840">
                <a:tc>
                  <a:txBody>
                    <a:bodyPr/>
                    <a:lstStyle/>
                    <a:p>
                      <a:r>
                        <a:rPr lang="en-IN" sz="1800" b="0" i="0" kern="1200" dirty="0">
                          <a:solidFill>
                            <a:schemeClr val="dk1"/>
                          </a:solidFill>
                          <a:effectLst/>
                          <a:latin typeface="+mn-lt"/>
                          <a:ea typeface="+mn-ea"/>
                          <a:cs typeface="+mn-cs"/>
                        </a:rPr>
                        <a:t>SELECT</a:t>
                      </a:r>
                      <a:endParaRPr lang="en-IN" dirty="0"/>
                    </a:p>
                  </a:txBody>
                  <a:tcPr/>
                </a:tc>
                <a:tc>
                  <a:txBody>
                    <a:bodyPr/>
                    <a:lstStyle/>
                    <a:p>
                      <a:r>
                        <a:rPr lang="en-IN" dirty="0"/>
                        <a:t>$project</a:t>
                      </a:r>
                    </a:p>
                  </a:txBody>
                  <a:tcPr/>
                </a:tc>
                <a:extLst>
                  <a:ext uri="{0D108BD9-81ED-4DB2-BD59-A6C34878D82A}">
                    <a16:rowId xmlns:a16="http://schemas.microsoft.com/office/drawing/2014/main" val="2249498575"/>
                  </a:ext>
                </a:extLst>
              </a:tr>
              <a:tr h="370840">
                <a:tc>
                  <a:txBody>
                    <a:bodyPr/>
                    <a:lstStyle/>
                    <a:p>
                      <a:r>
                        <a:rPr lang="en-IN" sz="1800" b="0" i="0" kern="1200" dirty="0">
                          <a:solidFill>
                            <a:schemeClr val="dk1"/>
                          </a:solidFill>
                          <a:effectLst/>
                          <a:latin typeface="+mn-lt"/>
                          <a:ea typeface="+mn-ea"/>
                          <a:cs typeface="+mn-cs"/>
                        </a:rPr>
                        <a:t>ORDER BY</a:t>
                      </a:r>
                      <a:endParaRPr lang="en-IN" dirty="0"/>
                    </a:p>
                  </a:txBody>
                  <a:tcPr/>
                </a:tc>
                <a:tc>
                  <a:txBody>
                    <a:bodyPr/>
                    <a:lstStyle/>
                    <a:p>
                      <a:r>
                        <a:rPr lang="en-IN" dirty="0"/>
                        <a:t>$sort</a:t>
                      </a:r>
                    </a:p>
                  </a:txBody>
                  <a:tcPr/>
                </a:tc>
                <a:extLst>
                  <a:ext uri="{0D108BD9-81ED-4DB2-BD59-A6C34878D82A}">
                    <a16:rowId xmlns:a16="http://schemas.microsoft.com/office/drawing/2014/main" val="3003932311"/>
                  </a:ext>
                </a:extLst>
              </a:tr>
              <a:tr h="370840">
                <a:tc>
                  <a:txBody>
                    <a:bodyPr/>
                    <a:lstStyle/>
                    <a:p>
                      <a:r>
                        <a:rPr lang="en-IN" sz="1800" b="0" i="0" kern="1200" dirty="0">
                          <a:solidFill>
                            <a:schemeClr val="dk1"/>
                          </a:solidFill>
                          <a:effectLst/>
                          <a:latin typeface="+mn-lt"/>
                          <a:ea typeface="+mn-ea"/>
                          <a:cs typeface="+mn-cs"/>
                        </a:rPr>
                        <a:t>LIMIT</a:t>
                      </a:r>
                      <a:endParaRPr lang="en-IN" dirty="0"/>
                    </a:p>
                  </a:txBody>
                  <a:tcPr/>
                </a:tc>
                <a:tc>
                  <a:txBody>
                    <a:bodyPr/>
                    <a:lstStyle/>
                    <a:p>
                      <a:r>
                        <a:rPr lang="en-IN" dirty="0"/>
                        <a:t>$limit</a:t>
                      </a:r>
                    </a:p>
                  </a:txBody>
                  <a:tcPr/>
                </a:tc>
                <a:extLst>
                  <a:ext uri="{0D108BD9-81ED-4DB2-BD59-A6C34878D82A}">
                    <a16:rowId xmlns:a16="http://schemas.microsoft.com/office/drawing/2014/main" val="439393917"/>
                  </a:ext>
                </a:extLst>
              </a:tr>
              <a:tr h="370840">
                <a:tc>
                  <a:txBody>
                    <a:bodyPr/>
                    <a:lstStyle/>
                    <a:p>
                      <a:r>
                        <a:rPr lang="en-IN" sz="1800" b="0" i="0" kern="1200" dirty="0">
                          <a:solidFill>
                            <a:schemeClr val="dk1"/>
                          </a:solidFill>
                          <a:effectLst/>
                          <a:latin typeface="+mn-lt"/>
                          <a:ea typeface="+mn-ea"/>
                          <a:cs typeface="+mn-cs"/>
                        </a:rPr>
                        <a:t>SUM()</a:t>
                      </a:r>
                      <a:endParaRPr lang="en-IN" dirty="0"/>
                    </a:p>
                  </a:txBody>
                  <a:tcPr/>
                </a:tc>
                <a:tc>
                  <a:txBody>
                    <a:bodyPr/>
                    <a:lstStyle/>
                    <a:p>
                      <a:r>
                        <a:rPr lang="en-IN" dirty="0"/>
                        <a:t>$sum</a:t>
                      </a:r>
                    </a:p>
                  </a:txBody>
                  <a:tcPr/>
                </a:tc>
                <a:extLst>
                  <a:ext uri="{0D108BD9-81ED-4DB2-BD59-A6C34878D82A}">
                    <a16:rowId xmlns:a16="http://schemas.microsoft.com/office/drawing/2014/main" val="2148894353"/>
                  </a:ext>
                </a:extLst>
              </a:tr>
              <a:tr h="370840">
                <a:tc>
                  <a:txBody>
                    <a:bodyPr/>
                    <a:lstStyle/>
                    <a:p>
                      <a:r>
                        <a:rPr lang="en-IN" sz="1800" b="0" i="0" kern="1200" dirty="0">
                          <a:solidFill>
                            <a:schemeClr val="dk1"/>
                          </a:solidFill>
                          <a:effectLst/>
                          <a:latin typeface="+mn-lt"/>
                          <a:ea typeface="+mn-ea"/>
                          <a:cs typeface="+mn-cs"/>
                        </a:rPr>
                        <a:t>COUNT()</a:t>
                      </a:r>
                      <a:endParaRPr lang="en-IN" dirty="0"/>
                    </a:p>
                  </a:txBody>
                  <a:tcPr/>
                </a:tc>
                <a:tc>
                  <a:txBody>
                    <a:bodyPr/>
                    <a:lstStyle/>
                    <a:p>
                      <a:r>
                        <a:rPr lang="en-IN" dirty="0"/>
                        <a:t>$count</a:t>
                      </a:r>
                    </a:p>
                  </a:txBody>
                  <a:tcPr/>
                </a:tc>
                <a:extLst>
                  <a:ext uri="{0D108BD9-81ED-4DB2-BD59-A6C34878D82A}">
                    <a16:rowId xmlns:a16="http://schemas.microsoft.com/office/drawing/2014/main" val="2302582097"/>
                  </a:ext>
                </a:extLst>
              </a:tr>
              <a:tr h="370840">
                <a:tc>
                  <a:txBody>
                    <a:bodyPr/>
                    <a:lstStyle/>
                    <a:p>
                      <a:r>
                        <a:rPr lang="en-IN" sz="1800" b="0" i="0" kern="1200" dirty="0">
                          <a:solidFill>
                            <a:schemeClr val="dk1"/>
                          </a:solidFill>
                          <a:effectLst/>
                          <a:latin typeface="+mn-lt"/>
                          <a:ea typeface="+mn-ea"/>
                          <a:cs typeface="+mn-cs"/>
                        </a:rPr>
                        <a:t>join</a:t>
                      </a:r>
                      <a:endParaRPr lang="en-IN" dirty="0"/>
                    </a:p>
                  </a:txBody>
                  <a:tcPr/>
                </a:tc>
                <a:tc>
                  <a:txBody>
                    <a:bodyPr/>
                    <a:lstStyle/>
                    <a:p>
                      <a:r>
                        <a:rPr lang="en-IN" dirty="0"/>
                        <a:t>$lookup (Introduced in 3.2)</a:t>
                      </a:r>
                    </a:p>
                  </a:txBody>
                  <a:tcPr/>
                </a:tc>
                <a:extLst>
                  <a:ext uri="{0D108BD9-81ED-4DB2-BD59-A6C34878D82A}">
                    <a16:rowId xmlns:a16="http://schemas.microsoft.com/office/drawing/2014/main" val="1793827612"/>
                  </a:ext>
                </a:extLst>
              </a:tr>
            </a:tbl>
          </a:graphicData>
        </a:graphic>
      </p:graphicFrame>
    </p:spTree>
    <p:extLst>
      <p:ext uri="{BB962C8B-B14F-4D97-AF65-F5344CB8AC3E}">
        <p14:creationId xmlns:p14="http://schemas.microsoft.com/office/powerpoint/2010/main" val="169447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66F-2AF0-4EBD-AB08-F5F1DF5FDA2F}"/>
              </a:ext>
            </a:extLst>
          </p:cNvPr>
          <p:cNvSpPr>
            <a:spLocks noGrp="1"/>
          </p:cNvSpPr>
          <p:nvPr>
            <p:ph type="title"/>
          </p:nvPr>
        </p:nvSpPr>
        <p:spPr/>
        <p:txBody>
          <a:bodyPr/>
          <a:lstStyle/>
          <a:p>
            <a:r>
              <a:rPr lang="en-IN" dirty="0"/>
              <a:t>Sample Disk Usage</a:t>
            </a:r>
          </a:p>
        </p:txBody>
      </p:sp>
      <p:sp>
        <p:nvSpPr>
          <p:cNvPr id="3" name="Content Placeholder 2">
            <a:extLst>
              <a:ext uri="{FF2B5EF4-FFF2-40B4-BE49-F238E27FC236}">
                <a16:creationId xmlns:a16="http://schemas.microsoft.com/office/drawing/2014/main" id="{D0C44EA2-6EE8-4808-8DA0-E3CD4C229DD1}"/>
              </a:ext>
            </a:extLst>
          </p:cNvPr>
          <p:cNvSpPr>
            <a:spLocks noGrp="1"/>
          </p:cNvSpPr>
          <p:nvPr>
            <p:ph idx="1"/>
          </p:nvPr>
        </p:nvSpPr>
        <p:spPr>
          <a:xfrm>
            <a:off x="448965" y="1196753"/>
            <a:ext cx="8229600" cy="4968552"/>
          </a:xfrm>
        </p:spPr>
        <p:txBody>
          <a:bodyPr>
            <a:normAutofit/>
          </a:bodyPr>
          <a:lstStyle/>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dirty="0"/>
          </a:p>
        </p:txBody>
      </p:sp>
      <p:pic>
        <p:nvPicPr>
          <p:cNvPr id="2050" name="Picture 2" descr="enter image description here">
            <a:extLst>
              <a:ext uri="{FF2B5EF4-FFF2-40B4-BE49-F238E27FC236}">
                <a16:creationId xmlns:a16="http://schemas.microsoft.com/office/drawing/2014/main" id="{27FDF84D-77F8-41F8-B3F4-052FBBF27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1" y="1289178"/>
            <a:ext cx="7995907" cy="4878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34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66F-2AF0-4EBD-AB08-F5F1DF5FDA2F}"/>
              </a:ext>
            </a:extLst>
          </p:cNvPr>
          <p:cNvSpPr>
            <a:spLocks noGrp="1"/>
          </p:cNvSpPr>
          <p:nvPr>
            <p:ph type="title"/>
          </p:nvPr>
        </p:nvSpPr>
        <p:spPr/>
        <p:txBody>
          <a:bodyPr/>
          <a:lstStyle/>
          <a:p>
            <a:r>
              <a:rPr lang="en-IN" dirty="0"/>
              <a:t>Storage Architecture</a:t>
            </a:r>
          </a:p>
        </p:txBody>
      </p:sp>
      <p:sp>
        <p:nvSpPr>
          <p:cNvPr id="3" name="Content Placeholder 2">
            <a:extLst>
              <a:ext uri="{FF2B5EF4-FFF2-40B4-BE49-F238E27FC236}">
                <a16:creationId xmlns:a16="http://schemas.microsoft.com/office/drawing/2014/main" id="{D0C44EA2-6EE8-4808-8DA0-E3CD4C229DD1}"/>
              </a:ext>
            </a:extLst>
          </p:cNvPr>
          <p:cNvSpPr>
            <a:spLocks noGrp="1"/>
          </p:cNvSpPr>
          <p:nvPr>
            <p:ph idx="1"/>
          </p:nvPr>
        </p:nvSpPr>
        <p:spPr>
          <a:xfrm>
            <a:off x="448965" y="1196753"/>
            <a:ext cx="8229600" cy="4968552"/>
          </a:xfrm>
        </p:spPr>
        <p:txBody>
          <a:bodyPr>
            <a:normAutofit fontScale="77500" lnSpcReduction="20000"/>
          </a:bodyPr>
          <a:lstStyle/>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It is primary component of MongoDB responsible for managing data. </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altLang="en-US" dirty="0"/>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MongoDB Provides various storage engines</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a:t>1)MMAPV1</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a:t>2)</a:t>
            </a:r>
            <a:r>
              <a:rPr lang="en-IN" dirty="0" err="1"/>
              <a:t>Wiredtiger</a:t>
            </a:r>
            <a:endParaRPr lang="en-IN" dirty="0"/>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a:t>3)In-Memory</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dirty="0"/>
          </a:p>
          <a:p>
            <a:pPr indent="-331788">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b="1" dirty="0"/>
              <a:t>Journaling: </a:t>
            </a:r>
          </a:p>
          <a:p>
            <a:pPr indent="-331788">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It helps to recover data in case of hard shutdown</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a:t>(In production we always use journaling)</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dirty="0"/>
          </a:p>
          <a:p>
            <a:pPr indent="-331788">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b="1" dirty="0" err="1"/>
              <a:t>GridFS</a:t>
            </a:r>
            <a:r>
              <a:rPr lang="en-IN" altLang="en-US" b="1" dirty="0"/>
              <a:t>: </a:t>
            </a:r>
          </a:p>
          <a:p>
            <a:pPr indent="-331788">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To store large objects greater than 16 MB. </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dirty="0"/>
          </a:p>
        </p:txBody>
      </p:sp>
    </p:spTree>
    <p:extLst>
      <p:ext uri="{BB962C8B-B14F-4D97-AF65-F5344CB8AC3E}">
        <p14:creationId xmlns:p14="http://schemas.microsoft.com/office/powerpoint/2010/main" val="112732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66F-2AF0-4EBD-AB08-F5F1DF5FDA2F}"/>
              </a:ext>
            </a:extLst>
          </p:cNvPr>
          <p:cNvSpPr>
            <a:spLocks noGrp="1"/>
          </p:cNvSpPr>
          <p:nvPr>
            <p:ph type="title"/>
          </p:nvPr>
        </p:nvSpPr>
        <p:spPr/>
        <p:txBody>
          <a:bodyPr/>
          <a:lstStyle/>
          <a:p>
            <a:r>
              <a:rPr lang="en-IN" dirty="0"/>
              <a:t>MMAPV1 Storage Engine</a:t>
            </a:r>
          </a:p>
        </p:txBody>
      </p:sp>
      <p:sp>
        <p:nvSpPr>
          <p:cNvPr id="3" name="Content Placeholder 2">
            <a:extLst>
              <a:ext uri="{FF2B5EF4-FFF2-40B4-BE49-F238E27FC236}">
                <a16:creationId xmlns:a16="http://schemas.microsoft.com/office/drawing/2014/main" id="{D0C44EA2-6EE8-4808-8DA0-E3CD4C229DD1}"/>
              </a:ext>
            </a:extLst>
          </p:cNvPr>
          <p:cNvSpPr>
            <a:spLocks noGrp="1"/>
          </p:cNvSpPr>
          <p:nvPr>
            <p:ph idx="1"/>
          </p:nvPr>
        </p:nvSpPr>
        <p:spPr>
          <a:xfrm>
            <a:off x="448965" y="1196753"/>
            <a:ext cx="8229600" cy="4968552"/>
          </a:xfrm>
        </p:spPr>
        <p:txBody>
          <a:bodyPr>
            <a:normAutofit fontScale="92500" lnSpcReduction="10000"/>
          </a:bodyPr>
          <a:lstStyle/>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does not compress data</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-MMAPv1 is MongoDB’s original storage engine based on memory mapped files.</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immediately writes data to journal and every 60 seconds it will writes to data files so that’s why we called it as lazy writes.</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-we can change the sync periods seconds</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internally uses power 2 sized allocations so that every document is stored in a record space which contains itself and extra space.</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reduce moves and in place updates are very fast.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will do memory management automatically.</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dirty="0"/>
          </a:p>
        </p:txBody>
      </p:sp>
    </p:spTree>
    <p:extLst>
      <p:ext uri="{BB962C8B-B14F-4D97-AF65-F5344CB8AC3E}">
        <p14:creationId xmlns:p14="http://schemas.microsoft.com/office/powerpoint/2010/main" val="278950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66F-2AF0-4EBD-AB08-F5F1DF5FDA2F}"/>
              </a:ext>
            </a:extLst>
          </p:cNvPr>
          <p:cNvSpPr>
            <a:spLocks noGrp="1"/>
          </p:cNvSpPr>
          <p:nvPr>
            <p:ph type="title"/>
          </p:nvPr>
        </p:nvSpPr>
        <p:spPr/>
        <p:txBody>
          <a:bodyPr/>
          <a:lstStyle/>
          <a:p>
            <a:r>
              <a:rPr lang="en-IN" dirty="0"/>
              <a:t>WiredTiger Storage Engine</a:t>
            </a:r>
          </a:p>
        </p:txBody>
      </p:sp>
      <p:sp>
        <p:nvSpPr>
          <p:cNvPr id="3" name="Content Placeholder 2">
            <a:extLst>
              <a:ext uri="{FF2B5EF4-FFF2-40B4-BE49-F238E27FC236}">
                <a16:creationId xmlns:a16="http://schemas.microsoft.com/office/drawing/2014/main" id="{D0C44EA2-6EE8-4808-8DA0-E3CD4C229DD1}"/>
              </a:ext>
            </a:extLst>
          </p:cNvPr>
          <p:cNvSpPr>
            <a:spLocks noGrp="1"/>
          </p:cNvSpPr>
          <p:nvPr>
            <p:ph idx="1"/>
          </p:nvPr>
        </p:nvSpPr>
        <p:spPr>
          <a:xfrm>
            <a:off x="448965" y="1196753"/>
            <a:ext cx="8229600" cy="4968552"/>
          </a:xfrm>
        </p:spPr>
        <p:txBody>
          <a:bodyPr>
            <a:normAutofit fontScale="77500" lnSpcReduction="20000"/>
          </a:bodyPr>
          <a:lstStyle/>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Default (if you do not specify in config file)</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It supports only 64 bit machines only</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Document level Concurrency (Optimistic Concurrency)</a:t>
            </a:r>
          </a:p>
          <a:p>
            <a:pPr marL="11112" inden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(still it blocks instance while creating </a:t>
            </a:r>
            <a:r>
              <a:rPr lang="en-IN" altLang="en-US" dirty="0" err="1"/>
              <a:t>db</a:t>
            </a:r>
            <a:r>
              <a:rPr lang="en-IN" altLang="en-US" dirty="0"/>
              <a:t>, creating collection)</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(Any conflict between two operations it will retry the operation)</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Check pointing Mechanism to store the data (consistent view)</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default it is using snappy compression technique (snappy / zlib)</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If we want to optimize the performance of </a:t>
            </a:r>
            <a:r>
              <a:rPr lang="en-IN" altLang="en-US" dirty="0" err="1"/>
              <a:t>wiredtiger</a:t>
            </a:r>
            <a:r>
              <a:rPr lang="en-IN" altLang="en-US" dirty="0"/>
              <a:t> ??</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Why Journaling is required for wired tiger storage engine</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Wired tiger cache = (50% of RAM – 1 GB)</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altLang="en-US" dirty="0"/>
              <a:t>Compression can be configurable at collection level</a:t>
            </a:r>
          </a:p>
          <a:p>
            <a:pPr indent="-33178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dirty="0"/>
          </a:p>
        </p:txBody>
      </p:sp>
    </p:spTree>
    <p:extLst>
      <p:ext uri="{BB962C8B-B14F-4D97-AF65-F5344CB8AC3E}">
        <p14:creationId xmlns:p14="http://schemas.microsoft.com/office/powerpoint/2010/main" val="229589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66F-2AF0-4EBD-AB08-F5F1DF5FDA2F}"/>
              </a:ext>
            </a:extLst>
          </p:cNvPr>
          <p:cNvSpPr>
            <a:spLocks noGrp="1"/>
          </p:cNvSpPr>
          <p:nvPr>
            <p:ph type="title"/>
          </p:nvPr>
        </p:nvSpPr>
        <p:spPr/>
        <p:txBody>
          <a:bodyPr/>
          <a:lstStyle/>
          <a:p>
            <a:r>
              <a:rPr lang="en-IN" dirty="0"/>
              <a:t>In Memory Storage Engine</a:t>
            </a:r>
          </a:p>
        </p:txBody>
      </p:sp>
      <p:sp>
        <p:nvSpPr>
          <p:cNvPr id="3" name="Content Placeholder 2">
            <a:extLst>
              <a:ext uri="{FF2B5EF4-FFF2-40B4-BE49-F238E27FC236}">
                <a16:creationId xmlns:a16="http://schemas.microsoft.com/office/drawing/2014/main" id="{D0C44EA2-6EE8-4808-8DA0-E3CD4C229DD1}"/>
              </a:ext>
            </a:extLst>
          </p:cNvPr>
          <p:cNvSpPr>
            <a:spLocks noGrp="1"/>
          </p:cNvSpPr>
          <p:nvPr>
            <p:ph idx="1"/>
          </p:nvPr>
        </p:nvSpPr>
        <p:spPr>
          <a:xfrm>
            <a:off x="448965" y="1196753"/>
            <a:ext cx="8229600" cy="4968552"/>
          </a:xfrm>
        </p:spPr>
        <p:txBody>
          <a:bodyPr>
            <a:normAutofit fontScale="77500" lnSpcReduction="20000"/>
          </a:bodyPr>
          <a:lstStyle/>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From MongoDB 3.2.6 is not part of general availability in 64 bit only</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does not persist any data any disk data, configuration data, indexes And user credentials etc.</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provides document level concurrency for write operations</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maintains application data, </a:t>
            </a:r>
            <a:r>
              <a:rPr lang="en-US" altLang="en-US" dirty="0" err="1"/>
              <a:t>oplog</a:t>
            </a:r>
            <a:r>
              <a:rPr lang="en-US" altLang="en-US" dirty="0"/>
              <a:t> data and indexes in RAM only</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whenever it exceeds the size of RAM it will generate an error</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we are not using journaling while using In-Memory Storage Engine.</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how can we persist data for this kind of deployment (</a:t>
            </a:r>
            <a:r>
              <a:rPr lang="en-US" altLang="en-US" dirty="0" err="1"/>
              <a:t>replicaset</a:t>
            </a:r>
            <a:r>
              <a:rPr lang="en-US" altLang="en-US" dirty="0"/>
              <a:t> or </a:t>
            </a:r>
            <a:r>
              <a:rPr lang="en-US" altLang="en-US" dirty="0" err="1"/>
              <a:t>sharding</a:t>
            </a:r>
            <a:r>
              <a:rPr lang="en-US" altLang="en-US" dirty="0"/>
              <a:t>)</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Use Cases </a:t>
            </a:r>
          </a:p>
          <a:p>
            <a:pPr indent="-331788">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altLang="en-US" dirty="0"/>
          </a:p>
        </p:txBody>
      </p:sp>
    </p:spTree>
    <p:extLst>
      <p:ext uri="{BB962C8B-B14F-4D97-AF65-F5344CB8AC3E}">
        <p14:creationId xmlns:p14="http://schemas.microsoft.com/office/powerpoint/2010/main" val="70953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66F-2AF0-4EBD-AB08-F5F1DF5FDA2F}"/>
              </a:ext>
            </a:extLst>
          </p:cNvPr>
          <p:cNvSpPr>
            <a:spLocks noGrp="1"/>
          </p:cNvSpPr>
          <p:nvPr>
            <p:ph type="title"/>
          </p:nvPr>
        </p:nvSpPr>
        <p:spPr/>
        <p:txBody>
          <a:bodyPr/>
          <a:lstStyle/>
          <a:p>
            <a:r>
              <a:rPr lang="en-IN" dirty="0"/>
              <a:t>Journaling in WiredTiger </a:t>
            </a:r>
          </a:p>
        </p:txBody>
      </p:sp>
      <p:sp>
        <p:nvSpPr>
          <p:cNvPr id="3" name="Content Placeholder 2">
            <a:extLst>
              <a:ext uri="{FF2B5EF4-FFF2-40B4-BE49-F238E27FC236}">
                <a16:creationId xmlns:a16="http://schemas.microsoft.com/office/drawing/2014/main" id="{D0C44EA2-6EE8-4808-8DA0-E3CD4C229DD1}"/>
              </a:ext>
            </a:extLst>
          </p:cNvPr>
          <p:cNvSpPr>
            <a:spLocks noGrp="1"/>
          </p:cNvSpPr>
          <p:nvPr>
            <p:ph idx="1"/>
          </p:nvPr>
        </p:nvSpPr>
        <p:spPr>
          <a:xfrm>
            <a:off x="448965" y="1196753"/>
            <a:ext cx="8229600" cy="4968552"/>
          </a:xfrm>
        </p:spPr>
        <p:txBody>
          <a:bodyPr>
            <a:normAutofit fontScale="70000" lnSpcReduction="20000"/>
          </a:bodyPr>
          <a:lstStyle/>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Journaling in WiredTiger Storage Engine</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uses checkpoint mechanism. It writes data immediately to Journal &amp; it makes checkpoint at certain interval</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Whenever any power </a:t>
            </a:r>
            <a:r>
              <a:rPr lang="en-US" altLang="en-US" dirty="0" err="1"/>
              <a:t>failture</a:t>
            </a:r>
            <a:r>
              <a:rPr lang="en-US" altLang="en-US" dirty="0"/>
              <a:t> occurs &amp; when machine recovers from it. It will check the last checkpoint from data files</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will also check journaling and it will apply the operations from last checkpoints</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WiredTiger </a:t>
            </a:r>
            <a:r>
              <a:rPr lang="en-US" altLang="en-US" dirty="0" err="1"/>
              <a:t>preallocates</a:t>
            </a:r>
            <a:r>
              <a:rPr lang="en-US" altLang="en-US" dirty="0"/>
              <a:t> space for Journaling with  </a:t>
            </a:r>
            <a:r>
              <a:rPr lang="en-US" altLang="en-US" dirty="0" err="1"/>
              <a:t>WiredTigerLog</a:t>
            </a:r>
            <a:r>
              <a:rPr lang="en-US" altLang="en-US" dirty="0"/>
              <a:t>.&lt;sequence&gt;</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Internally it contains unique identifier for each record</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uses snappy compression technique. It will not compress the record if record size less than 128 bytes</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Maximum file size of journaling is 100 MB.</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automatically remove journal files which is not needed</a:t>
            </a:r>
          </a:p>
          <a:p>
            <a:pPr marL="458787"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Check point will occur at every 60 seconds  or 2 GB of data</a:t>
            </a:r>
          </a:p>
          <a:p>
            <a:pPr marL="11112" indent="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IN" altLang="en-US" dirty="0"/>
          </a:p>
        </p:txBody>
      </p:sp>
    </p:spTree>
    <p:extLst>
      <p:ext uri="{BB962C8B-B14F-4D97-AF65-F5344CB8AC3E}">
        <p14:creationId xmlns:p14="http://schemas.microsoft.com/office/powerpoint/2010/main" val="215380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MongoDB Developer Certification</a:t>
            </a:r>
          </a:p>
        </p:txBody>
      </p:sp>
      <p:sp>
        <p:nvSpPr>
          <p:cNvPr id="3" name="Content Placeholder 2"/>
          <p:cNvSpPr>
            <a:spLocks noGrp="1"/>
          </p:cNvSpPr>
          <p:nvPr>
            <p:ph idx="1"/>
          </p:nvPr>
        </p:nvSpPr>
        <p:spPr>
          <a:xfrm>
            <a:off x="448965" y="1443835"/>
            <a:ext cx="8229600" cy="5081509"/>
          </a:xfrm>
        </p:spPr>
        <p:txBody>
          <a:bodyPr>
            <a:normAutofit/>
          </a:bodyPr>
          <a:lstStyle/>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Introduction (around 3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CRUD (</a:t>
            </a:r>
            <a:r>
              <a:rPr lang="en-IN" altLang="en-US" dirty="0" err="1"/>
              <a:t>Approx</a:t>
            </a:r>
            <a:r>
              <a:rPr lang="en-IN" altLang="en-US" dirty="0"/>
              <a:t> 20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Aggregation (</a:t>
            </a:r>
            <a:r>
              <a:rPr lang="en-IN" altLang="en-US" dirty="0" err="1"/>
              <a:t>Approx</a:t>
            </a:r>
            <a:r>
              <a:rPr lang="en-IN" altLang="en-US" dirty="0"/>
              <a:t> 10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Schema Design (</a:t>
            </a:r>
            <a:r>
              <a:rPr lang="en-IN" altLang="en-US" dirty="0" err="1"/>
              <a:t>Approx</a:t>
            </a:r>
            <a:r>
              <a:rPr lang="en-IN" altLang="en-US" dirty="0"/>
              <a:t> 10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Indexes (</a:t>
            </a:r>
            <a:r>
              <a:rPr lang="en-IN" altLang="en-US" dirty="0" err="1"/>
              <a:t>Approx</a:t>
            </a:r>
            <a:r>
              <a:rPr lang="en-IN" altLang="en-US" dirty="0"/>
              <a:t> 10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Replicaset</a:t>
            </a:r>
            <a:r>
              <a:rPr lang="en-IN" altLang="en-US" dirty="0"/>
              <a:t> (5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Sharding</a:t>
            </a:r>
            <a:r>
              <a:rPr lang="en-IN" altLang="en-US" dirty="0"/>
              <a:t> (5 Questions)</a:t>
            </a:r>
          </a:p>
          <a:p>
            <a:endParaRPr lang="en-US" dirty="0"/>
          </a:p>
        </p:txBody>
      </p:sp>
    </p:spTree>
    <p:extLst>
      <p:ext uri="{BB962C8B-B14F-4D97-AF65-F5344CB8AC3E}">
        <p14:creationId xmlns:p14="http://schemas.microsoft.com/office/powerpoint/2010/main" val="498596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66F-2AF0-4EBD-AB08-F5F1DF5FDA2F}"/>
              </a:ext>
            </a:extLst>
          </p:cNvPr>
          <p:cNvSpPr>
            <a:spLocks noGrp="1"/>
          </p:cNvSpPr>
          <p:nvPr>
            <p:ph type="title"/>
          </p:nvPr>
        </p:nvSpPr>
        <p:spPr/>
        <p:txBody>
          <a:bodyPr/>
          <a:lstStyle/>
          <a:p>
            <a:r>
              <a:rPr lang="en-IN" dirty="0"/>
              <a:t>Journaling in WiredTiger </a:t>
            </a:r>
          </a:p>
        </p:txBody>
      </p:sp>
      <p:sp>
        <p:nvSpPr>
          <p:cNvPr id="3" name="Content Placeholder 2">
            <a:extLst>
              <a:ext uri="{FF2B5EF4-FFF2-40B4-BE49-F238E27FC236}">
                <a16:creationId xmlns:a16="http://schemas.microsoft.com/office/drawing/2014/main" id="{D0C44EA2-6EE8-4808-8DA0-E3CD4C229DD1}"/>
              </a:ext>
            </a:extLst>
          </p:cNvPr>
          <p:cNvSpPr>
            <a:spLocks noGrp="1"/>
          </p:cNvSpPr>
          <p:nvPr>
            <p:ph idx="1"/>
          </p:nvPr>
        </p:nvSpPr>
        <p:spPr>
          <a:xfrm>
            <a:off x="448965" y="1196752"/>
            <a:ext cx="8229600" cy="5328591"/>
          </a:xfrm>
        </p:spPr>
        <p:txBody>
          <a:bodyPr>
            <a:normAutofit fontScale="85000" lnSpcReduction="20000"/>
          </a:bodyPr>
          <a:lstStyle/>
          <a:p>
            <a:pPr marL="468312"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When a write operation occurs, MongoDB updates the in-memory view</a:t>
            </a:r>
          </a:p>
          <a:p>
            <a:pPr marL="468312"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MongoDB writes the in-memory changes first to on-disk journal files</a:t>
            </a:r>
          </a:p>
          <a:p>
            <a:pPr marL="468312"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If MongoDB should terminate or encounter an error before committing the changes to the data files, MongoDB can use the journal files to apply the write operation to the data files and maintain a consistent state.</a:t>
            </a:r>
          </a:p>
          <a:p>
            <a:pPr marL="468312"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It maintains two views private view and shared view.</a:t>
            </a:r>
          </a:p>
          <a:p>
            <a:pPr marL="468312"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First it applies operations private view and it applies to on disk journal files and copies data to shared view. It occurs at every 100 </a:t>
            </a:r>
            <a:r>
              <a:rPr lang="en-US" altLang="en-US" dirty="0" err="1"/>
              <a:t>ms</a:t>
            </a:r>
            <a:endParaRPr lang="en-US" altLang="en-US" dirty="0"/>
          </a:p>
          <a:p>
            <a:pPr marL="468312" indent="-4572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dirty="0"/>
              <a:t>Finally </a:t>
            </a:r>
            <a:r>
              <a:rPr lang="en-US" altLang="en-US" dirty="0" err="1"/>
              <a:t>mongodb</a:t>
            </a:r>
            <a:r>
              <a:rPr lang="en-US" altLang="en-US" dirty="0"/>
              <a:t> applies that operations to data files. By default this occurs at every 60 seconds</a:t>
            </a:r>
            <a:endParaRPr lang="en-IN" altLang="en-US" dirty="0"/>
          </a:p>
        </p:txBody>
      </p:sp>
    </p:spTree>
    <p:extLst>
      <p:ext uri="{BB962C8B-B14F-4D97-AF65-F5344CB8AC3E}">
        <p14:creationId xmlns:p14="http://schemas.microsoft.com/office/powerpoint/2010/main" val="237115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p:txBody>
          <a:bodyPr>
            <a:normAutofit fontScale="92500"/>
          </a:bodyPr>
          <a:lstStyle/>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dirty="0"/>
              <a:t>Insert Document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Syntax: </a:t>
            </a:r>
            <a:r>
              <a:rPr lang="en-IN" altLang="en-US" dirty="0" err="1"/>
              <a:t>db.collection.insertOne</a:t>
            </a:r>
            <a:r>
              <a:rPr lang="en-IN" altLang="en-US" dirty="0"/>
              <a: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dirty="0"/>
              <a:t>Example:</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err="1"/>
              <a:t>db.inventory.insertOne</a:t>
            </a:r>
            <a:r>
              <a:rPr lang="en-IN" altLang="en-US" dirty="0"/>
              <a:t>( { item: "canvas", qty: 100, tags: ["cotton"], size: { h: 28, w: 35.5, </a:t>
            </a:r>
            <a:r>
              <a:rPr lang="en-IN" altLang="en-US" dirty="0" err="1"/>
              <a:t>uom</a:t>
            </a:r>
            <a:r>
              <a:rPr lang="en-IN" altLang="en-US" dirty="0"/>
              <a:t>: "cm" } }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dirty="0"/>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dirty="0"/>
              <a:t>Retrieve document: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Syntax: </a:t>
            </a:r>
            <a:r>
              <a:rPr lang="en-IN" altLang="en-US" dirty="0" err="1"/>
              <a:t>db.collection.find</a:t>
            </a:r>
            <a:r>
              <a:rPr lang="en-IN" altLang="en-US" dirty="0"/>
              <a: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err="1"/>
              <a:t>db.inventory.find</a:t>
            </a:r>
            <a:r>
              <a:rPr lang="en-IN" altLang="en-US" dirty="0"/>
              <a:t>({"item" : "canvas"}); </a:t>
            </a:r>
          </a:p>
          <a:p>
            <a:endParaRPr lang="en-IN" dirty="0"/>
          </a:p>
        </p:txBody>
      </p:sp>
    </p:spTree>
    <p:extLst>
      <p:ext uri="{BB962C8B-B14F-4D97-AF65-F5344CB8AC3E}">
        <p14:creationId xmlns:p14="http://schemas.microsoft.com/office/powerpoint/2010/main" val="196951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p:txBody>
          <a:bodyPr>
            <a:normAutofit fontScale="92500" lnSpcReduction="10000"/>
          </a:bodyPr>
          <a:lstStyle/>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Insert Many Documents</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Syntax: </a:t>
            </a:r>
            <a:r>
              <a:rPr lang="en-IN" altLang="en-US" dirty="0" err="1"/>
              <a:t>db.collection.insertMany</a:t>
            </a:r>
            <a:r>
              <a:rPr lang="en-IN" altLang="en-US" dirty="0"/>
              <a: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Example:</a:t>
            </a:r>
          </a:p>
          <a:p>
            <a:pPr indent="-334963" algn="ctr">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db.inventory.insertMany</a:t>
            </a:r>
            <a:r>
              <a:rPr lang="en-IN" altLang="en-US" dirty="0"/>
              <a:t>(</a:t>
            </a:r>
          </a:p>
          <a:p>
            <a:pPr indent="-334963" algn="ctr">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 item: "journal", qty: 25, tags: ["blank", "red"], size: { h: 14, w: 21, </a:t>
            </a:r>
            <a:r>
              <a:rPr lang="en-IN" altLang="en-US" dirty="0" err="1"/>
              <a:t>uom</a:t>
            </a:r>
            <a:r>
              <a:rPr lang="en-IN" altLang="en-US" dirty="0"/>
              <a:t>: "cm" } }, </a:t>
            </a:r>
          </a:p>
          <a:p>
            <a:pPr indent="-334963" algn="ctr">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item: "mat", qty: 85, tags: ["</a:t>
            </a:r>
            <a:r>
              <a:rPr lang="en-IN" altLang="en-US" dirty="0" err="1"/>
              <a:t>gray</a:t>
            </a:r>
            <a:r>
              <a:rPr lang="en-IN" altLang="en-US" dirty="0"/>
              <a:t>"], size: { h: 27.9, w: 35.5, </a:t>
            </a:r>
            <a:r>
              <a:rPr lang="en-IN" altLang="en-US" dirty="0" err="1"/>
              <a:t>uom</a:t>
            </a:r>
            <a:r>
              <a:rPr lang="en-IN" altLang="en-US" dirty="0"/>
              <a:t>: "cm" } }, </a:t>
            </a:r>
          </a:p>
          <a:p>
            <a:pPr indent="-334963" algn="ctr">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item: "mousepad", qty: 25, tags: ["gel", "blue"], size: { h: 19, w: 22.85, </a:t>
            </a:r>
            <a:r>
              <a:rPr lang="en-IN" altLang="en-US" dirty="0" err="1"/>
              <a:t>uom</a:t>
            </a:r>
            <a:r>
              <a:rPr lang="en-IN" altLang="en-US" dirty="0"/>
              <a:t>: "cm" } } ]) </a:t>
            </a:r>
          </a:p>
          <a:p>
            <a:endParaRPr lang="en-IN" dirty="0"/>
          </a:p>
        </p:txBody>
      </p:sp>
    </p:spTree>
    <p:extLst>
      <p:ext uri="{BB962C8B-B14F-4D97-AF65-F5344CB8AC3E}">
        <p14:creationId xmlns:p14="http://schemas.microsoft.com/office/powerpoint/2010/main" val="244548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p:txBody>
          <a:bodyPr>
            <a:normAutofit fontScale="85000" lnSpcReduction="20000"/>
          </a:bodyPr>
          <a:lstStyle/>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dirty="0"/>
              <a:t>Update Single Document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Syntax: </a:t>
            </a:r>
            <a:r>
              <a:rPr lang="en-IN" altLang="en-US" dirty="0" err="1"/>
              <a:t>db.collection.updateOne</a:t>
            </a:r>
            <a:r>
              <a:rPr lang="en-IN" altLang="en-US" dirty="0"/>
              <a:t>(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&lt;filter&gt;,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&lt;update&gt;,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 </a:t>
            </a:r>
            <a:r>
              <a:rPr lang="en-IN" altLang="en-US" dirty="0" err="1"/>
              <a:t>upsert</a:t>
            </a:r>
            <a:r>
              <a:rPr lang="en-IN" altLang="en-US" dirty="0"/>
              <a:t>: &lt;</a:t>
            </a:r>
            <a:r>
              <a:rPr lang="en-IN" altLang="en-US" dirty="0" err="1"/>
              <a:t>boolean</a:t>
            </a:r>
            <a:r>
              <a:rPr lang="en-IN" altLang="en-US" dirty="0"/>
              <a:t>&gt;,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a:t>
            </a:r>
            <a:r>
              <a:rPr lang="en-IN" altLang="en-US" dirty="0" err="1"/>
              <a:t>writeConcern</a:t>
            </a:r>
            <a:r>
              <a:rPr lang="en-IN" altLang="en-US" dirty="0"/>
              <a:t>: &lt;document&gt;,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collation: &lt;document&gt; }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dirty="0"/>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dirty="0"/>
              <a:t>Example:</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a:t>
            </a:r>
            <a:r>
              <a:rPr lang="en-IN" altLang="en-US" dirty="0" err="1"/>
              <a:t>db.restaurant.updateOne</a:t>
            </a:r>
            <a:r>
              <a:rPr lang="en-IN" altLang="en-US" dirty="0"/>
              <a: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a:t>
            </a:r>
            <a:r>
              <a:rPr lang="en-IN" altLang="en-US" dirty="0" err="1"/>
              <a:t>name":"Central</a:t>
            </a:r>
            <a:r>
              <a:rPr lang="en-IN" altLang="en-US" dirty="0"/>
              <a:t> Perk Cafe"},</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dirty="0"/>
              <a:t>  {$set:{"violations":3}});</a:t>
            </a:r>
          </a:p>
          <a:p>
            <a:endParaRPr lang="en-IN" dirty="0"/>
          </a:p>
        </p:txBody>
      </p:sp>
    </p:spTree>
    <p:extLst>
      <p:ext uri="{BB962C8B-B14F-4D97-AF65-F5344CB8AC3E}">
        <p14:creationId xmlns:p14="http://schemas.microsoft.com/office/powerpoint/2010/main" val="3141373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443835"/>
            <a:ext cx="8229600" cy="4525963"/>
          </a:xfrm>
        </p:spPr>
        <p:txBody>
          <a:bodyPr>
            <a:normAutofit fontScale="85000" lnSpcReduction="20000"/>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Update Single Document with </a:t>
            </a:r>
            <a:r>
              <a:rPr lang="en-IN" altLang="en-US" b="1" dirty="0" err="1"/>
              <a:t>upsert</a:t>
            </a:r>
            <a:endParaRPr lang="en-IN" altLang="en-US" b="1"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db.restaurant.updateOne</a:t>
            </a: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 "name" : "Pizza Rat's </a:t>
            </a:r>
            <a:r>
              <a:rPr lang="en-IN" altLang="en-US" dirty="0" err="1"/>
              <a:t>Pizzaria</a:t>
            </a:r>
            <a:r>
              <a:rPr lang="en-IN" altLang="en-US" dirty="0"/>
              <a:t>"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$set: {"_id" : 4, "violations" : 7, "borough" : "Manhattan"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a:t>
            </a:r>
            <a:r>
              <a:rPr lang="en-IN" altLang="en-US" dirty="0" err="1"/>
              <a:t>upsert</a:t>
            </a:r>
            <a:r>
              <a:rPr lang="en-IN" altLang="en-US" dirty="0"/>
              <a:t>: true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Result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b="1"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db.restaurant.updateOne</a:t>
            </a:r>
            <a:r>
              <a:rPr lang="en-IN" altLang="en-US" dirty="0"/>
              <a: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"violations" : { $</a:t>
            </a:r>
            <a:r>
              <a:rPr lang="en-IN" altLang="en-US" dirty="0" err="1"/>
              <a:t>gt</a:t>
            </a:r>
            <a:r>
              <a:rPr lang="en-IN" altLang="en-US" dirty="0"/>
              <a:t>: 10}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$set: { "Closed" : true }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a:t>
            </a:r>
            <a:r>
              <a:rPr lang="en-IN" altLang="en-US" dirty="0" err="1"/>
              <a:t>upsert</a:t>
            </a:r>
            <a:r>
              <a:rPr lang="en-IN" altLang="en-US" dirty="0"/>
              <a:t>: true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Result : ?? </a:t>
            </a:r>
          </a:p>
          <a:p>
            <a:endParaRPr lang="en-IN" dirty="0"/>
          </a:p>
        </p:txBody>
      </p:sp>
    </p:spTree>
    <p:extLst>
      <p:ext uri="{BB962C8B-B14F-4D97-AF65-F5344CB8AC3E}">
        <p14:creationId xmlns:p14="http://schemas.microsoft.com/office/powerpoint/2010/main" val="3255242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443835"/>
            <a:ext cx="8229600" cy="4525963"/>
          </a:xfrm>
        </p:spPr>
        <p:txBody>
          <a:bodyPr>
            <a:normAutofit/>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Update Single Document with </a:t>
            </a:r>
            <a:r>
              <a:rPr lang="en-IN" altLang="en-US" b="1" dirty="0" err="1"/>
              <a:t>writeconcern</a:t>
            </a:r>
            <a:endParaRPr lang="en-IN" altLang="en-US" b="1"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Syntax:</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db.restaurant.updateOne</a:t>
            </a: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"name" : "Pizza Rat's </a:t>
            </a:r>
            <a:r>
              <a:rPr lang="en-IN" altLang="en-US" dirty="0" err="1"/>
              <a:t>Pizzaria</a:t>
            </a:r>
            <a:r>
              <a:rPr lang="en-IN" altLang="en-US" dirty="0"/>
              <a: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a:t>
            </a:r>
            <a:r>
              <a:rPr lang="en-IN" altLang="en-US" dirty="0" err="1"/>
              <a:t>inc</a:t>
            </a:r>
            <a:r>
              <a:rPr lang="en-IN" altLang="en-US" dirty="0"/>
              <a:t>: { "violations" : 3}, $set: { "Closed" : true }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w: "majority", </a:t>
            </a:r>
            <a:r>
              <a:rPr lang="en-IN" altLang="en-US" dirty="0" err="1"/>
              <a:t>wtimeout</a:t>
            </a:r>
            <a:r>
              <a:rPr lang="en-IN" altLang="en-US" dirty="0"/>
              <a:t>: 100 });</a:t>
            </a:r>
          </a:p>
          <a:p>
            <a:endParaRPr lang="en-IN" dirty="0"/>
          </a:p>
        </p:txBody>
      </p:sp>
    </p:spTree>
    <p:extLst>
      <p:ext uri="{BB962C8B-B14F-4D97-AF65-F5344CB8AC3E}">
        <p14:creationId xmlns:p14="http://schemas.microsoft.com/office/powerpoint/2010/main" val="2945571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443835"/>
            <a:ext cx="8229600" cy="4525963"/>
          </a:xfrm>
        </p:spPr>
        <p:txBody>
          <a:bodyPr>
            <a:normAutofit/>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Update Many (Refresh Restaurant Collection)</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Syntax: same as single update</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db.restaurant.updateMany</a:t>
            </a:r>
            <a:r>
              <a:rPr lang="en-IN" altLang="en-US" dirty="0"/>
              <a:t>( { violations: { $</a:t>
            </a:r>
            <a:r>
              <a:rPr lang="en-IN" altLang="en-US" dirty="0" err="1"/>
              <a:t>gt</a:t>
            </a:r>
            <a:r>
              <a:rPr lang="en-IN" altLang="en-US" dirty="0"/>
              <a:t>: 4 } }, { $set: { "Review" : true } }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Result: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db.inspectors.updateMany</a:t>
            </a:r>
            <a:r>
              <a:rPr lang="en-IN" altLang="en-US" dirty="0"/>
              <a:t>( { "Sector" : { $</a:t>
            </a:r>
            <a:r>
              <a:rPr lang="en-IN" altLang="en-US" dirty="0" err="1"/>
              <a:t>gt</a:t>
            </a:r>
            <a:r>
              <a:rPr lang="en-IN" altLang="en-US" dirty="0"/>
              <a:t> : 4 }, "inspector" : "R. Coltrane" }, { $set: { "Patrolling" : false } }, { </a:t>
            </a:r>
            <a:r>
              <a:rPr lang="en-IN" altLang="en-US" dirty="0" err="1"/>
              <a:t>upsert</a:t>
            </a:r>
            <a:r>
              <a:rPr lang="en-IN" altLang="en-US" dirty="0"/>
              <a:t>: true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Result: ??</a:t>
            </a:r>
          </a:p>
          <a:p>
            <a:endParaRPr lang="en-IN" dirty="0"/>
          </a:p>
        </p:txBody>
      </p:sp>
    </p:spTree>
    <p:extLst>
      <p:ext uri="{BB962C8B-B14F-4D97-AF65-F5344CB8AC3E}">
        <p14:creationId xmlns:p14="http://schemas.microsoft.com/office/powerpoint/2010/main" val="139777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443835"/>
            <a:ext cx="8229600" cy="4525963"/>
          </a:xfrm>
        </p:spPr>
        <p:txBody>
          <a:bodyPr>
            <a:normAutofit fontScale="85000" lnSpcReduction="20000"/>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$set,$unset,$</a:t>
            </a:r>
            <a:r>
              <a:rPr lang="en-IN" altLang="en-US" b="1" dirty="0" err="1"/>
              <a:t>inc</a:t>
            </a:r>
            <a:endParaRPr lang="en-IN" altLang="en-US" b="1"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$set: </a:t>
            </a:r>
            <a:r>
              <a:rPr lang="en-IN" altLang="en-US" dirty="0" err="1"/>
              <a:t>db.inspectors.update</a:t>
            </a:r>
            <a:r>
              <a:rPr lang="en-IN" altLang="en-US" dirty="0"/>
              <a:t>({"_id":92413},{$set:{x:1}});</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db.testembedded.insert</a:t>
            </a:r>
            <a:r>
              <a:rPr lang="en-IN" altLang="en-US" dirty="0"/>
              <a:t>({x:1,"address":city:"ahmedabad",</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Pin:38007}});</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$set with Embedded Document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db.testembedded.update</a:t>
            </a:r>
            <a:r>
              <a:rPr lang="en-IN" altLang="en-US" dirty="0"/>
              <a:t>({x:1},{$set:{"address.city":"</a:t>
            </a:r>
            <a:r>
              <a:rPr lang="en-IN" altLang="en-US" dirty="0" err="1"/>
              <a:t>banglore</a:t>
            </a: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a:t>
            </a:r>
            <a:r>
              <a:rPr lang="en-IN" altLang="en-US" b="1" dirty="0" err="1"/>
              <a:t>inc</a:t>
            </a:r>
            <a:endParaRPr lang="en-IN" altLang="en-US" b="1"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db.testembedded.update</a:t>
            </a:r>
            <a:r>
              <a:rPr lang="en-IN" altLang="en-US" dirty="0"/>
              <a:t>({"_id": </a:t>
            </a:r>
            <a:r>
              <a:rPr lang="en-IN" altLang="en-US" dirty="0" err="1"/>
              <a:t>ObjectId</a:t>
            </a:r>
            <a:r>
              <a:rPr lang="en-IN" altLang="en-US" dirty="0"/>
              <a:t>("59764c2d57d3e824bb31bcfe")},{$</a:t>
            </a:r>
            <a:r>
              <a:rPr lang="en-IN" altLang="en-US" dirty="0" err="1"/>
              <a:t>inc</a:t>
            </a:r>
            <a:r>
              <a:rPr lang="en-IN" altLang="en-US" dirty="0"/>
              <a:t>:{x:5}});</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You can do it same thing for an array as well </a:t>
            </a:r>
          </a:p>
          <a:p>
            <a:endParaRPr lang="en-IN" dirty="0"/>
          </a:p>
        </p:txBody>
      </p:sp>
    </p:spTree>
    <p:extLst>
      <p:ext uri="{BB962C8B-B14F-4D97-AF65-F5344CB8AC3E}">
        <p14:creationId xmlns:p14="http://schemas.microsoft.com/office/powerpoint/2010/main" val="149665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291130"/>
            <a:ext cx="8229600" cy="5018189"/>
          </a:xfrm>
        </p:spPr>
        <p:txBody>
          <a:bodyPr>
            <a:normAutofit fontScale="92500" lnSpcReduction="10000"/>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$push</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db.blog.posts.insertOne</a:t>
            </a:r>
            <a:r>
              <a:rPr lang="en-IN" altLang="en-US" dirty="0"/>
              <a:t>({"title" : "A blog </a:t>
            </a:r>
            <a:r>
              <a:rPr lang="en-IN" altLang="en-US" dirty="0" err="1"/>
              <a:t>post","content</a:t>
            </a:r>
            <a:r>
              <a:rPr lang="en-IN" altLang="en-US" dirty="0"/>
              <a:t>" : "blog content"});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db.blog.posts.updateOne</a:t>
            </a:r>
            <a:r>
              <a:rPr lang="en-IN" altLang="en-US" dirty="0"/>
              <a:t>({"title" : "A blog post"},{"$push":{"comments":{"</a:t>
            </a:r>
            <a:r>
              <a:rPr lang="en-IN" altLang="en-US" dirty="0" err="1"/>
              <a:t>name":"joe</a:t>
            </a:r>
            <a:r>
              <a:rPr lang="en-IN" altLang="en-US" dirty="0"/>
              <a:t>", "email":"</a:t>
            </a:r>
            <a:r>
              <a:rPr lang="en-IN" altLang="en-US" dirty="0">
                <a:solidFill>
                  <a:schemeClr val="tx1"/>
                </a:solidFill>
              </a:rPr>
              <a:t>joe@example.com</a:t>
            </a:r>
            <a:r>
              <a:rPr lang="en-IN" altLang="en-US" dirty="0"/>
              <a:t>", "content" : "nice post."}}})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db.blog.posts.updateOne</a:t>
            </a:r>
            <a:r>
              <a:rPr lang="en-IN" altLang="en-US" dirty="0"/>
              <a:t>({"title" : "A blog post"},{"$push":{"comments"{"name":"</a:t>
            </a:r>
            <a:r>
              <a:rPr lang="en-IN" altLang="en-US" dirty="0" err="1"/>
              <a:t>prabhu</a:t>
            </a:r>
            <a:r>
              <a:rPr lang="en-IN" altLang="en-US" dirty="0"/>
              <a:t>","</a:t>
            </a:r>
            <a:r>
              <a:rPr lang="en-IN" altLang="en-US" dirty="0" err="1"/>
              <a:t>email":"prabhu@nuware.com","content</a:t>
            </a:r>
            <a:r>
              <a:rPr lang="en-IN" altLang="en-US" dirty="0"/>
              <a:t>" : "super post."}}})</a:t>
            </a:r>
          </a:p>
          <a:p>
            <a:endParaRPr lang="en-IN" dirty="0"/>
          </a:p>
        </p:txBody>
      </p:sp>
    </p:spTree>
    <p:extLst>
      <p:ext uri="{BB962C8B-B14F-4D97-AF65-F5344CB8AC3E}">
        <p14:creationId xmlns:p14="http://schemas.microsoft.com/office/powerpoint/2010/main" val="383971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291130"/>
            <a:ext cx="8229600" cy="5018189"/>
          </a:xfrm>
        </p:spPr>
        <p:txBody>
          <a:bodyPr>
            <a:normAutofit lnSpcReduction="10000"/>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$each – multiple subdocuments with pus</a:t>
            </a:r>
            <a:r>
              <a:rPr lang="en-IN" altLang="en-US" dirty="0"/>
              <a:t>h</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db.blog.posts.updateOne</a:t>
            </a:r>
            <a:r>
              <a:rPr lang="en-IN" altLang="en-US" dirty="0"/>
              <a:t>({"title" : "A blog post"},{"$push":{"comments":</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{$each:[</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{"name":"</a:t>
            </a:r>
            <a:r>
              <a:rPr lang="en-IN" altLang="en-US" dirty="0" err="1"/>
              <a:t>vijay</a:t>
            </a:r>
            <a:r>
              <a:rPr lang="en-IN" altLang="en-US" dirty="0"/>
              <a:t>","</a:t>
            </a:r>
            <a:r>
              <a:rPr lang="en-IN" altLang="en-US" dirty="0" err="1"/>
              <a:t>email":"vijay@nuware.com","content</a:t>
            </a:r>
            <a:r>
              <a:rPr lang="en-IN" altLang="en-US" dirty="0"/>
              <a:t>" : "</a:t>
            </a:r>
            <a:r>
              <a:rPr lang="en-IN" altLang="en-US" dirty="0" err="1"/>
              <a:t>vijay</a:t>
            </a:r>
            <a:r>
              <a:rPr lang="en-IN" altLang="en-US" dirty="0"/>
              <a:t> post."},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{"name":"</a:t>
            </a:r>
            <a:r>
              <a:rPr lang="en-IN" altLang="en-US" dirty="0" err="1"/>
              <a:t>chetan</a:t>
            </a:r>
            <a:r>
              <a:rPr lang="en-IN" altLang="en-US" dirty="0"/>
              <a:t>","</a:t>
            </a:r>
            <a:r>
              <a:rPr lang="en-IN" altLang="en-US" dirty="0" err="1"/>
              <a:t>email":"chetan@nuware.com","content</a:t>
            </a:r>
            <a:r>
              <a:rPr lang="en-IN" altLang="en-US" dirty="0"/>
              <a:t>" : "</a:t>
            </a:r>
            <a:r>
              <a:rPr lang="en-IN" altLang="en-US" dirty="0" err="1"/>
              <a:t>chetan</a:t>
            </a:r>
            <a:r>
              <a:rPr lang="en-IN" altLang="en-US" dirty="0"/>
              <a:t> post."}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t>
            </a:r>
          </a:p>
          <a:p>
            <a:endParaRPr lang="en-IN" dirty="0"/>
          </a:p>
        </p:txBody>
      </p:sp>
    </p:spTree>
    <p:extLst>
      <p:ext uri="{BB962C8B-B14F-4D97-AF65-F5344CB8AC3E}">
        <p14:creationId xmlns:p14="http://schemas.microsoft.com/office/powerpoint/2010/main" val="239731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MongoDB DBA Certification</a:t>
            </a:r>
          </a:p>
        </p:txBody>
      </p:sp>
      <p:sp>
        <p:nvSpPr>
          <p:cNvPr id="3" name="Content Placeholder 2"/>
          <p:cNvSpPr>
            <a:spLocks noGrp="1"/>
          </p:cNvSpPr>
          <p:nvPr>
            <p:ph idx="1"/>
          </p:nvPr>
        </p:nvSpPr>
        <p:spPr>
          <a:xfrm>
            <a:off x="448965" y="1443835"/>
            <a:ext cx="8229600" cy="5081509"/>
          </a:xfrm>
        </p:spPr>
        <p:txBody>
          <a:bodyPr>
            <a:normAutofit/>
          </a:bodyPr>
          <a:lstStyle/>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Introduction (around 3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CRUD (</a:t>
            </a:r>
            <a:r>
              <a:rPr lang="en-IN" altLang="en-US" dirty="0" err="1"/>
              <a:t>Approx</a:t>
            </a:r>
            <a:r>
              <a:rPr lang="en-IN" altLang="en-US" dirty="0"/>
              <a:t> 15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Aggregation (</a:t>
            </a:r>
            <a:r>
              <a:rPr lang="en-IN" altLang="en-US" dirty="0" err="1"/>
              <a:t>Approx</a:t>
            </a:r>
            <a:r>
              <a:rPr lang="en-IN" altLang="en-US" dirty="0"/>
              <a:t> 10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Schema Design (</a:t>
            </a:r>
            <a:r>
              <a:rPr lang="en-IN" altLang="en-US" dirty="0" err="1"/>
              <a:t>Approx</a:t>
            </a:r>
            <a:r>
              <a:rPr lang="en-IN" altLang="en-US" dirty="0"/>
              <a:t> 5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Indexes (</a:t>
            </a:r>
            <a:r>
              <a:rPr lang="en-IN" altLang="en-US" dirty="0" err="1"/>
              <a:t>Approx</a:t>
            </a:r>
            <a:r>
              <a:rPr lang="en-IN" altLang="en-US" dirty="0"/>
              <a:t> 5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Replicaset</a:t>
            </a:r>
            <a:r>
              <a:rPr lang="en-IN" altLang="en-US" dirty="0"/>
              <a:t> (</a:t>
            </a:r>
            <a:r>
              <a:rPr lang="en-IN" altLang="en-US" dirty="0" err="1"/>
              <a:t>Approx</a:t>
            </a:r>
            <a:r>
              <a:rPr lang="en-IN" altLang="en-US" dirty="0"/>
              <a:t> 10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Sharding</a:t>
            </a:r>
            <a:r>
              <a:rPr lang="en-IN" altLang="en-US" dirty="0"/>
              <a:t> (</a:t>
            </a:r>
            <a:r>
              <a:rPr lang="en-IN" altLang="en-US" dirty="0" err="1"/>
              <a:t>Approx</a:t>
            </a:r>
            <a:r>
              <a:rPr lang="en-IN" altLang="en-US" dirty="0"/>
              <a:t> 10 Questions)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Administration (</a:t>
            </a:r>
            <a:r>
              <a:rPr lang="en-IN" altLang="en-US" dirty="0" err="1"/>
              <a:t>Approx</a:t>
            </a:r>
            <a:r>
              <a:rPr lang="en-IN" altLang="en-US" dirty="0"/>
              <a:t> 10 Questions)</a:t>
            </a:r>
          </a:p>
          <a:p>
            <a:endParaRPr lang="en-US" dirty="0"/>
          </a:p>
        </p:txBody>
      </p:sp>
    </p:spTree>
    <p:extLst>
      <p:ext uri="{BB962C8B-B14F-4D97-AF65-F5344CB8AC3E}">
        <p14:creationId xmlns:p14="http://schemas.microsoft.com/office/powerpoint/2010/main" val="3352901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291130"/>
            <a:ext cx="8229600" cy="5018189"/>
          </a:xfrm>
        </p:spPr>
        <p:txBody>
          <a:bodyPr>
            <a:normAutofit fontScale="92500" lnSpcReduction="20000"/>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$slice – limit number of elements</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db.blog.posts.updateOne</a:t>
            </a:r>
            <a:r>
              <a:rPr lang="en-IN" altLang="en-US" dirty="0"/>
              <a:t>({"title" : "A blog post"},{"$push":{"comments":</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{$each:[</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{"name":"new1","email":"vijay@nuware.com","content" : "</a:t>
            </a:r>
            <a:r>
              <a:rPr lang="en-IN" altLang="en-US" dirty="0" err="1"/>
              <a:t>vijay</a:t>
            </a:r>
            <a:r>
              <a:rPr lang="en-IN" altLang="en-US" dirty="0"/>
              <a:t> post."},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{"name":"new2","email":"chetan@nuware.com","content" : "</a:t>
            </a:r>
            <a:r>
              <a:rPr lang="en-IN" altLang="en-US" dirty="0" err="1"/>
              <a:t>chetan</a:t>
            </a:r>
            <a:r>
              <a:rPr lang="en-IN" altLang="en-US" dirty="0"/>
              <a:t> post."}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$slice:-3,</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$sort:{name:1}</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a:t>
            </a:r>
          </a:p>
          <a:p>
            <a:endParaRPr lang="en-IN" dirty="0"/>
          </a:p>
        </p:txBody>
      </p:sp>
    </p:spTree>
    <p:extLst>
      <p:ext uri="{BB962C8B-B14F-4D97-AF65-F5344CB8AC3E}">
        <p14:creationId xmlns:p14="http://schemas.microsoft.com/office/powerpoint/2010/main" val="1354151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291130"/>
            <a:ext cx="8229600" cy="5018189"/>
          </a:xfrm>
        </p:spPr>
        <p:txBody>
          <a:bodyPr>
            <a:normAutofit/>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a:t>
            </a:r>
            <a:r>
              <a:rPr lang="en-IN" altLang="en-US" b="1" dirty="0" err="1"/>
              <a:t>addToSet</a:t>
            </a:r>
            <a:endParaRPr lang="en-IN" altLang="en-US" b="1"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db.users.insert</a:t>
            </a:r>
            <a:r>
              <a:rPr lang="en-IN" altLang="en-US" dirty="0"/>
              <a:t>({"name":"</a:t>
            </a:r>
            <a:r>
              <a:rPr lang="en-IN" altLang="en-US" dirty="0" err="1"/>
              <a:t>prabhu</a:t>
            </a:r>
            <a:r>
              <a:rPr lang="en-IN" altLang="en-US" dirty="0"/>
              <a:t>", emails:"</a:t>
            </a:r>
            <a:r>
              <a:rPr lang="en-IN" altLang="en-US" dirty="0">
                <a:solidFill>
                  <a:schemeClr val="tx1"/>
                </a:solidFill>
              </a:rPr>
              <a:t>prabhu@nuware.com</a:t>
            </a: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db.users.updateOne</a:t>
            </a:r>
            <a:r>
              <a:rPr lang="en-IN" altLang="en-US" dirty="0"/>
              <a:t>({"name":"</a:t>
            </a:r>
            <a:r>
              <a:rPr lang="en-IN" altLang="en-US" dirty="0" err="1"/>
              <a:t>prabhu</a:t>
            </a:r>
            <a:r>
              <a:rPr lang="en-IN" altLang="en-US" dirty="0"/>
              <a:t>"}, {$push:{emails:"</a:t>
            </a:r>
            <a:r>
              <a:rPr lang="en-IN" altLang="en-US" dirty="0">
                <a:solidFill>
                  <a:schemeClr val="tx1"/>
                </a:solidFill>
              </a:rPr>
              <a:t>prabhu@gmail.com</a:t>
            </a: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db.users.updateOne</a:t>
            </a:r>
            <a:r>
              <a:rPr lang="en-IN" altLang="en-US" dirty="0"/>
              <a:t>({"name":"</a:t>
            </a:r>
            <a:r>
              <a:rPr lang="en-IN" altLang="en-US" dirty="0" err="1"/>
              <a:t>prabhu</a:t>
            </a:r>
            <a:r>
              <a:rPr lang="en-IN" altLang="en-US" dirty="0"/>
              <a:t>"}, {$push:{emails:"</a:t>
            </a:r>
            <a:r>
              <a:rPr lang="en-IN" altLang="en-US" dirty="0">
                <a:solidFill>
                  <a:schemeClr val="tx1"/>
                </a:solidFill>
              </a:rPr>
              <a:t>chetan@gmail.com</a:t>
            </a: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db.users.updateOne</a:t>
            </a:r>
            <a:r>
              <a:rPr lang="en-IN" altLang="en-US" dirty="0"/>
              <a:t>({"name":"</a:t>
            </a:r>
            <a:r>
              <a:rPr lang="en-IN" altLang="en-US" dirty="0" err="1"/>
              <a:t>prabhu</a:t>
            </a:r>
            <a:r>
              <a:rPr lang="en-IN" altLang="en-US" dirty="0"/>
              <a:t>"}, {$</a:t>
            </a:r>
            <a:r>
              <a:rPr lang="en-IN" altLang="en-US" dirty="0" err="1"/>
              <a:t>addToSet</a:t>
            </a:r>
            <a:r>
              <a:rPr lang="en-IN" altLang="en-US" dirty="0"/>
              <a:t>:{</a:t>
            </a:r>
            <a:r>
              <a:rPr lang="en-IN" altLang="en-US" dirty="0" err="1"/>
              <a:t>emails:"prabhu@gmail.com</a:t>
            </a:r>
            <a:r>
              <a:rPr lang="en-IN" altLang="en-US" dirty="0"/>
              <a:t>"}});</a:t>
            </a:r>
          </a:p>
          <a:p>
            <a:endParaRPr lang="en-IN" dirty="0"/>
          </a:p>
        </p:txBody>
      </p:sp>
    </p:spTree>
    <p:extLst>
      <p:ext uri="{BB962C8B-B14F-4D97-AF65-F5344CB8AC3E}">
        <p14:creationId xmlns:p14="http://schemas.microsoft.com/office/powerpoint/2010/main" val="599273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291130"/>
            <a:ext cx="8229600" cy="5018189"/>
          </a:xfrm>
        </p:spPr>
        <p:txBody>
          <a:bodyPr>
            <a:normAutofit lnSpcReduction="10000"/>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err="1"/>
              <a:t>ReplaceOne</a:t>
            </a:r>
            <a:r>
              <a:rPr lang="en-IN" altLang="en-US" b="1" dirty="0"/>
              <a:t> Document</a:t>
            </a:r>
            <a:r>
              <a:rPr lang="en-IN" altLang="en-US" dirty="0"/>
              <a: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Syntax:</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db.collection.replaceOne</a:t>
            </a:r>
            <a:r>
              <a:rPr lang="en-IN" altLang="en-US" dirty="0"/>
              <a: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&lt;filter&gt;,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&lt;replacement&gt;,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 </a:t>
            </a:r>
            <a:r>
              <a:rPr lang="en-IN" altLang="en-US" dirty="0" err="1"/>
              <a:t>upsert</a:t>
            </a:r>
            <a:r>
              <a:rPr lang="en-IN" altLang="en-US" dirty="0"/>
              <a:t>: &lt;</a:t>
            </a:r>
            <a:r>
              <a:rPr lang="en-IN" altLang="en-US" dirty="0" err="1"/>
              <a:t>boolean</a:t>
            </a:r>
            <a:r>
              <a:rPr lang="en-IN" altLang="en-US" dirty="0"/>
              <a:t>&gt;,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a:t>
            </a:r>
            <a:r>
              <a:rPr lang="en-IN" altLang="en-US" dirty="0" err="1"/>
              <a:t>writeConcern</a:t>
            </a:r>
            <a:r>
              <a:rPr lang="en-IN" altLang="en-US" dirty="0"/>
              <a:t>: &lt;document&gt;,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collation: &lt;document&gt; } )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Example: </a:t>
            </a:r>
            <a:r>
              <a:rPr lang="en-IN" altLang="en-US" dirty="0" err="1"/>
              <a:t>db.inspectors.replaceOne</a:t>
            </a:r>
            <a:r>
              <a:rPr lang="en-IN" altLang="en-US" dirty="0"/>
              <a:t>({"inspector" : "F. </a:t>
            </a:r>
            <a:r>
              <a:rPr lang="en-IN" altLang="en-US" dirty="0" err="1"/>
              <a:t>Drebin</a:t>
            </a:r>
            <a:r>
              <a:rPr lang="en-IN" altLang="en-US" dirty="0"/>
              <a:t>"},{x:1});</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endParaRPr lang="en-IN" dirty="0"/>
          </a:p>
        </p:txBody>
      </p:sp>
    </p:spTree>
    <p:extLst>
      <p:ext uri="{BB962C8B-B14F-4D97-AF65-F5344CB8AC3E}">
        <p14:creationId xmlns:p14="http://schemas.microsoft.com/office/powerpoint/2010/main" val="2260614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CRUD Operations</a:t>
            </a:r>
          </a:p>
        </p:txBody>
      </p:sp>
      <p:sp>
        <p:nvSpPr>
          <p:cNvPr id="4" name="Content Placeholder 3">
            <a:extLst>
              <a:ext uri="{FF2B5EF4-FFF2-40B4-BE49-F238E27FC236}">
                <a16:creationId xmlns:a16="http://schemas.microsoft.com/office/drawing/2014/main" id="{17D47913-2330-4BDE-85FD-86AA39FAEBBB}"/>
              </a:ext>
            </a:extLst>
          </p:cNvPr>
          <p:cNvSpPr>
            <a:spLocks noGrp="1"/>
          </p:cNvSpPr>
          <p:nvPr>
            <p:ph idx="1"/>
          </p:nvPr>
        </p:nvSpPr>
        <p:spPr>
          <a:xfrm>
            <a:off x="448965" y="1291130"/>
            <a:ext cx="8229600" cy="5018189"/>
          </a:xfrm>
        </p:spPr>
        <p:txBody>
          <a:bodyPr>
            <a:normAutofit/>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Remove</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Syntax: </a:t>
            </a:r>
            <a:r>
              <a:rPr lang="en-IN" altLang="en-US" dirty="0" err="1"/>
              <a:t>db.collection.remove</a:t>
            </a:r>
            <a:r>
              <a:rPr lang="en-IN" altLang="en-US" dirty="0"/>
              <a:t>({filter:});</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Example:</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db.test.remove</a:t>
            </a:r>
            <a:r>
              <a:rPr lang="en-IN" altLang="en-US" dirty="0"/>
              <a:t>({x:5});</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db.test.remove</a:t>
            </a:r>
            <a:r>
              <a:rPr lang="en-IN" altLang="en-US"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Result: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endParaRPr lang="en-IN" dirty="0"/>
          </a:p>
        </p:txBody>
      </p:sp>
    </p:spTree>
    <p:extLst>
      <p:ext uri="{BB962C8B-B14F-4D97-AF65-F5344CB8AC3E}">
        <p14:creationId xmlns:p14="http://schemas.microsoft.com/office/powerpoint/2010/main" val="1040670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Slide Title</a:t>
            </a:r>
          </a:p>
        </p:txBody>
      </p:sp>
      <p:sp>
        <p:nvSpPr>
          <p:cNvPr id="5" name="Content Placeholder 4"/>
          <p:cNvSpPr>
            <a:spLocks noGrp="1"/>
          </p:cNvSpPr>
          <p:nvPr>
            <p:ph idx="1"/>
          </p:nvPr>
        </p:nvSpPr>
        <p:spPr/>
        <p:txBody>
          <a:bodyPr/>
          <a:lstStyle/>
          <a:p>
            <a:r>
              <a:rPr lang="en-US"/>
              <a:t>Make Effective Presentations</a:t>
            </a:r>
          </a:p>
          <a:p>
            <a:r>
              <a:rPr lang="en-US"/>
              <a:t>Using Awesome Backgrounds</a:t>
            </a:r>
          </a:p>
          <a:p>
            <a:r>
              <a:rPr lang="en-US"/>
              <a:t>Engage your Audience</a:t>
            </a:r>
          </a:p>
          <a:p>
            <a:r>
              <a:rPr lang="en-US"/>
              <a:t>Capture Audience Attention</a:t>
            </a:r>
          </a:p>
        </p:txBody>
      </p:sp>
      <p:pic>
        <p:nvPicPr>
          <p:cNvPr id="7"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176" y="6606315"/>
            <a:ext cx="1167819" cy="251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Slide Title</a:t>
            </a:r>
          </a:p>
        </p:txBody>
      </p:sp>
      <p:sp>
        <p:nvSpPr>
          <p:cNvPr id="5" name="Text Placeholder 4"/>
          <p:cNvSpPr>
            <a:spLocks noGrp="1"/>
          </p:cNvSpPr>
          <p:nvPr>
            <p:ph type="body" idx="1"/>
          </p:nvPr>
        </p:nvSpPr>
        <p:spPr/>
        <p:txBody>
          <a:bodyPr/>
          <a:lstStyle/>
          <a:p>
            <a:r>
              <a:rPr lang="en-US"/>
              <a:t>Product A</a:t>
            </a:r>
          </a:p>
        </p:txBody>
      </p:sp>
      <p:sp>
        <p:nvSpPr>
          <p:cNvPr id="6" name="Content Placeholder 5"/>
          <p:cNvSpPr>
            <a:spLocks noGrp="1"/>
          </p:cNvSpPr>
          <p:nvPr>
            <p:ph sz="half" idx="2"/>
          </p:nvPr>
        </p:nvSpPr>
        <p:spPr/>
        <p:txBody>
          <a:bodyPr/>
          <a:lstStyle/>
          <a:p>
            <a:r>
              <a:rPr lang="en-US" dirty="0"/>
              <a:t>Feature 1</a:t>
            </a:r>
          </a:p>
          <a:p>
            <a:r>
              <a:rPr lang="en-US" dirty="0"/>
              <a:t>Feature 2</a:t>
            </a:r>
          </a:p>
          <a:p>
            <a:r>
              <a:rPr lang="en-US" dirty="0"/>
              <a:t>Feature 3</a:t>
            </a:r>
          </a:p>
          <a:p>
            <a:r>
              <a:rPr lang="en-US" dirty="0"/>
              <a:t>Feature 4</a:t>
            </a:r>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dirty="0"/>
              <a:t>Feature 1</a:t>
            </a:r>
          </a:p>
          <a:p>
            <a:r>
              <a:rPr lang="en-US" dirty="0"/>
              <a:t>Feature 2</a:t>
            </a:r>
          </a:p>
          <a:p>
            <a:r>
              <a:rPr lang="en-US" dirty="0"/>
              <a:t>Feature 3</a:t>
            </a:r>
          </a:p>
          <a:p>
            <a:r>
              <a:rPr lang="en-US" dirty="0"/>
              <a:t>Feature 4</a:t>
            </a:r>
          </a:p>
        </p:txBody>
      </p:sp>
    </p:spTree>
    <p:extLst>
      <p:ext uri="{BB962C8B-B14F-4D97-AF65-F5344CB8AC3E}">
        <p14:creationId xmlns:p14="http://schemas.microsoft.com/office/powerpoint/2010/main" val="4170783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50000">
              <a:schemeClr val="accent1"/>
            </a:gs>
            <a:gs pos="100000">
              <a:schemeClr val="tx2"/>
            </a:gs>
          </a:gsLst>
          <a:lin ang="5400000" scaled="0"/>
        </a:gradFill>
        <a:effectLst/>
      </p:bgPr>
    </p:bg>
    <p:spTree>
      <p:nvGrpSpPr>
        <p:cNvPr id="1" name=""/>
        <p:cNvGrpSpPr/>
        <p:nvPr/>
      </p:nvGrpSpPr>
      <p:grpSpPr>
        <a:xfrm>
          <a:off x="0" y="0"/>
          <a:ext cx="0" cy="0"/>
          <a:chOff x="0" y="0"/>
          <a:chExt cx="0" cy="0"/>
        </a:xfrm>
      </p:grpSpPr>
      <p:sp>
        <p:nvSpPr>
          <p:cNvPr id="7" name="Content Placeholder 1"/>
          <p:cNvSpPr txBox="1">
            <a:spLocks/>
          </p:cNvSpPr>
          <p:nvPr/>
        </p:nvSpPr>
        <p:spPr>
          <a:xfrm>
            <a:off x="228600" y="3581705"/>
            <a:ext cx="8771845" cy="1902255"/>
          </a:xfrm>
          <a:prstGeom prst="rect">
            <a:avLst/>
          </a:prstGeom>
          <a:solidFill>
            <a:schemeClr val="tx2">
              <a:lumMod val="60000"/>
              <a:lumOff val="40000"/>
              <a:alpha val="11000"/>
            </a:schemeClr>
          </a:solidFill>
        </p:spPr>
        <p:txBody>
          <a:bodyPr vert="horz" lIns="91440" tIns="182880" rIns="91440" bIns="18288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600" dirty="0">
                <a:solidFill>
                  <a:schemeClr val="bg1"/>
                </a:solidFill>
              </a:rPr>
              <a:t>Linked in Profile (Mobile-9537047334)</a:t>
            </a:r>
          </a:p>
          <a:p>
            <a:pPr marL="0" indent="0" algn="ctr">
              <a:buFontTx/>
              <a:buNone/>
            </a:pPr>
            <a:r>
              <a:rPr lang="en-US" sz="1600" dirty="0">
                <a:solidFill>
                  <a:schemeClr val="bg1"/>
                </a:solidFill>
              </a:rPr>
              <a:t>https://www.linkedin.com/in/nilap-shah-8b6780a/</a:t>
            </a:r>
          </a:p>
          <a:p>
            <a:pPr marL="0" indent="0" algn="ctr">
              <a:buFontTx/>
              <a:buNone/>
            </a:pPr>
            <a:endParaRPr lang="en-US" sz="1600" dirty="0">
              <a:solidFill>
                <a:schemeClr val="bg1"/>
              </a:solidFill>
            </a:endParaRPr>
          </a:p>
        </p:txBody>
      </p:sp>
      <p:grpSp>
        <p:nvGrpSpPr>
          <p:cNvPr id="17" name="Group 16"/>
          <p:cNvGrpSpPr/>
          <p:nvPr/>
        </p:nvGrpSpPr>
        <p:grpSpPr>
          <a:xfrm>
            <a:off x="-3629" y="2207360"/>
            <a:ext cx="9144000" cy="1040914"/>
            <a:chOff x="-3629" y="2998906"/>
            <a:chExt cx="9144000" cy="1040914"/>
          </a:xfrm>
        </p:grpSpPr>
        <p:sp>
          <p:nvSpPr>
            <p:cNvPr id="8" name="Rectangle 7"/>
            <p:cNvSpPr/>
            <p:nvPr/>
          </p:nvSpPr>
          <p:spPr>
            <a:xfrm>
              <a:off x="-3629" y="3041313"/>
              <a:ext cx="9144000" cy="956100"/>
            </a:xfrm>
            <a:prstGeom prst="rect">
              <a:avLst/>
            </a:prstGeom>
            <a:gradFill flip="none" rotWithShape="1">
              <a:gsLst>
                <a:gs pos="71000">
                  <a:schemeClr val="bg1"/>
                </a:gs>
                <a:gs pos="0">
                  <a:schemeClr val="bg1">
                    <a:lumMod val="7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Nilap Shah (MongoDB Trainer)</a:t>
              </a:r>
            </a:p>
            <a:p>
              <a:pPr algn="ctr"/>
              <a:r>
                <a:rPr lang="en-US" sz="2000" b="1" dirty="0">
                  <a:solidFill>
                    <a:schemeClr val="tx1"/>
                  </a:solidFill>
                </a:rPr>
                <a:t>Location : </a:t>
              </a:r>
              <a:r>
                <a:rPr lang="en-US" sz="2000" b="1" dirty="0" err="1">
                  <a:solidFill>
                    <a:schemeClr val="tx1"/>
                  </a:solidFill>
                </a:rPr>
                <a:t>Banglore</a:t>
              </a:r>
              <a:endParaRPr lang="en-US" sz="2000" b="1" dirty="0">
                <a:solidFill>
                  <a:schemeClr val="tx1"/>
                </a:solidFill>
              </a:endParaRPr>
            </a:p>
          </p:txBody>
        </p:sp>
        <p:grpSp>
          <p:nvGrpSpPr>
            <p:cNvPr id="9" name="Group 8"/>
            <p:cNvGrpSpPr/>
            <p:nvPr/>
          </p:nvGrpSpPr>
          <p:grpSpPr>
            <a:xfrm>
              <a:off x="457200" y="2998906"/>
              <a:ext cx="853973" cy="1040914"/>
              <a:chOff x="6522100" y="381000"/>
              <a:chExt cx="1250303" cy="1524000"/>
            </a:xfrm>
          </p:grpSpPr>
          <p:sp>
            <p:nvSpPr>
              <p:cNvPr id="10" name="Freeform 9"/>
              <p:cNvSpPr/>
              <p:nvPr userDrawn="1"/>
            </p:nvSpPr>
            <p:spPr>
              <a:xfrm>
                <a:off x="7695030" y="381116"/>
                <a:ext cx="77370"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Isosceles Triangle 10"/>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Freeform 11"/>
              <p:cNvSpPr/>
              <p:nvPr userDrawn="1"/>
            </p:nvSpPr>
            <p:spPr>
              <a:xfrm flipH="1">
                <a:off x="6522100" y="381116"/>
                <a:ext cx="77370"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12"/>
              <p:cNvSpPr/>
              <p:nvPr userDrawn="1"/>
            </p:nvSpPr>
            <p:spPr>
              <a:xfrm flipV="1">
                <a:off x="7695033" y="1843029"/>
                <a:ext cx="77370"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13"/>
              <p:cNvSpPr/>
              <p:nvPr userDrawn="1"/>
            </p:nvSpPr>
            <p:spPr>
              <a:xfrm flipH="1" flipV="1">
                <a:off x="6522100" y="1843029"/>
                <a:ext cx="77370"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spTree>
    <p:extLst>
      <p:ext uri="{BB962C8B-B14F-4D97-AF65-F5344CB8AC3E}">
        <p14:creationId xmlns:p14="http://schemas.microsoft.com/office/powerpoint/2010/main" val="11217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a:xfrm>
            <a:off x="448965" y="1443835"/>
            <a:ext cx="8229600" cy="5081509"/>
          </a:xfrm>
        </p:spPr>
        <p:txBody>
          <a:bodyPr>
            <a:normAutofit/>
          </a:bodyPr>
          <a:lstStyle/>
          <a:p>
            <a:pPr marL="0" indent="0">
              <a:buNone/>
            </a:pPr>
            <a:r>
              <a:rPr lang="en-IN" altLang="en-US" dirty="0"/>
              <a:t>MongoDB is an open-source document database that provides high performance, high availability, and automatic scaling.</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Features</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High Performance (Embedded Model and Index)</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Rich Query Language (CRUD, Aggregation and Text Search)</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High Availability</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 Horizontal Scalability</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3DD9-C71F-48D7-8D0D-10EAD3AC3C9C}"/>
              </a:ext>
            </a:extLst>
          </p:cNvPr>
          <p:cNvSpPr>
            <a:spLocks noGrp="1"/>
          </p:cNvSpPr>
          <p:nvPr>
            <p:ph type="title"/>
          </p:nvPr>
        </p:nvSpPr>
        <p:spPr/>
        <p:txBody>
          <a:bodyPr/>
          <a:lstStyle/>
          <a:p>
            <a:r>
              <a:rPr lang="en-IN" dirty="0"/>
              <a:t>NOSQL - Types</a:t>
            </a:r>
          </a:p>
        </p:txBody>
      </p:sp>
      <p:sp>
        <p:nvSpPr>
          <p:cNvPr id="3" name="Content Placeholder 2">
            <a:extLst>
              <a:ext uri="{FF2B5EF4-FFF2-40B4-BE49-F238E27FC236}">
                <a16:creationId xmlns:a16="http://schemas.microsoft.com/office/drawing/2014/main" id="{6723C873-2A27-4B3D-AE12-64F13EA9D4D0}"/>
              </a:ext>
            </a:extLst>
          </p:cNvPr>
          <p:cNvSpPr>
            <a:spLocks noGrp="1"/>
          </p:cNvSpPr>
          <p:nvPr>
            <p:ph idx="1"/>
          </p:nvPr>
        </p:nvSpPr>
        <p:spPr/>
        <p:txBody>
          <a:bodyPr/>
          <a:lstStyle/>
          <a:p>
            <a:pPr marL="514350" indent="-514350">
              <a:buAutoNum type="arabicPeriod"/>
            </a:pPr>
            <a:r>
              <a:rPr lang="en-IN" dirty="0"/>
              <a:t>Key Value Store (DynamoDB, </a:t>
            </a:r>
            <a:r>
              <a:rPr lang="en-IN" dirty="0" err="1"/>
              <a:t>Riak</a:t>
            </a:r>
            <a:r>
              <a:rPr lang="en-IN" dirty="0"/>
              <a:t>) – Big Hash Table </a:t>
            </a:r>
          </a:p>
          <a:p>
            <a:pPr marL="514350" indent="-514350">
              <a:buAutoNum type="arabicPeriod"/>
            </a:pPr>
            <a:r>
              <a:rPr lang="en-IN" dirty="0"/>
              <a:t>Document Based Data Store (MongoDB, CouchDB)</a:t>
            </a:r>
          </a:p>
          <a:p>
            <a:pPr marL="514350" indent="-514350">
              <a:buAutoNum type="arabicPeriod"/>
            </a:pPr>
            <a:r>
              <a:rPr lang="en-IN" dirty="0"/>
              <a:t>Column Based Data (Cassandra)</a:t>
            </a:r>
          </a:p>
          <a:p>
            <a:pPr marL="514350" indent="-514350">
              <a:buAutoNum type="arabicPeriod"/>
            </a:pPr>
            <a:r>
              <a:rPr lang="en-IN" dirty="0"/>
              <a:t>Graph Based (Neo 4J)</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301800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3DD9-C71F-48D7-8D0D-10EAD3AC3C9C}"/>
              </a:ext>
            </a:extLst>
          </p:cNvPr>
          <p:cNvSpPr>
            <a:spLocks noGrp="1"/>
          </p:cNvSpPr>
          <p:nvPr>
            <p:ph type="title"/>
          </p:nvPr>
        </p:nvSpPr>
        <p:spPr/>
        <p:txBody>
          <a:bodyPr/>
          <a:lstStyle/>
          <a:p>
            <a:r>
              <a:rPr lang="en-IN" dirty="0"/>
              <a:t>Use Cases of MongoDB</a:t>
            </a:r>
          </a:p>
        </p:txBody>
      </p:sp>
      <p:sp>
        <p:nvSpPr>
          <p:cNvPr id="3" name="Content Placeholder 2">
            <a:extLst>
              <a:ext uri="{FF2B5EF4-FFF2-40B4-BE49-F238E27FC236}">
                <a16:creationId xmlns:a16="http://schemas.microsoft.com/office/drawing/2014/main" id="{6723C873-2A27-4B3D-AE12-64F13EA9D4D0}"/>
              </a:ext>
            </a:extLst>
          </p:cNvPr>
          <p:cNvSpPr>
            <a:spLocks noGrp="1"/>
          </p:cNvSpPr>
          <p:nvPr>
            <p:ph idx="1"/>
          </p:nvPr>
        </p:nvSpPr>
        <p:spPr/>
        <p:txBody>
          <a:bodyPr/>
          <a:lstStyle/>
          <a:p>
            <a:pPr marL="514350" indent="-514350">
              <a:buAutoNum type="arabicPeriod"/>
            </a:pPr>
            <a:r>
              <a:rPr lang="en-IN" dirty="0"/>
              <a:t>Content Management Systems</a:t>
            </a:r>
          </a:p>
          <a:p>
            <a:pPr marL="514350" indent="-514350">
              <a:buAutoNum type="arabicPeriod"/>
            </a:pPr>
            <a:r>
              <a:rPr lang="en-IN" dirty="0"/>
              <a:t>Internet of Things</a:t>
            </a:r>
          </a:p>
          <a:p>
            <a:pPr marL="514350" indent="-514350">
              <a:buAutoNum type="arabicPeriod"/>
            </a:pPr>
            <a:r>
              <a:rPr lang="en-IN" dirty="0"/>
              <a:t>Real Time Analytics</a:t>
            </a:r>
          </a:p>
          <a:p>
            <a:pPr marL="514350" indent="-514350">
              <a:buAutoNum type="arabicPeriod"/>
            </a:pPr>
            <a:r>
              <a:rPr lang="en-IN" dirty="0"/>
              <a:t>Mobile Applications</a:t>
            </a:r>
          </a:p>
          <a:p>
            <a:pPr marL="514350" indent="-514350">
              <a:buAutoNum type="arabicPeriod"/>
            </a:pPr>
            <a:r>
              <a:rPr lang="en-IN" dirty="0"/>
              <a:t>Dynamics </a:t>
            </a:r>
            <a:r>
              <a:rPr lang="en-IN" dirty="0" err="1"/>
              <a:t>WebPages</a:t>
            </a:r>
            <a:r>
              <a:rPr lang="en-IN" dirty="0"/>
              <a:t> / Forms</a:t>
            </a:r>
          </a:p>
          <a:p>
            <a:pPr marL="514350" indent="-514350">
              <a:buAutoNum type="arabicPeriod"/>
            </a:pPr>
            <a:r>
              <a:rPr lang="en-IN" dirty="0"/>
              <a:t>Large Scale Social Media Websites</a:t>
            </a:r>
          </a:p>
          <a:p>
            <a:pPr marL="514350" indent="-514350">
              <a:buAutoNum type="arabicPeriod"/>
            </a:pPr>
            <a:r>
              <a:rPr lang="en-IN" dirty="0"/>
              <a:t>Video Sharing, Photo Sharing Portals</a:t>
            </a:r>
          </a:p>
          <a:p>
            <a:pPr marL="514350" indent="-514350">
              <a:buAutoNum type="arabicPeriod"/>
            </a:pPr>
            <a:r>
              <a:rPr lang="en-IN" dirty="0"/>
              <a:t>Many Other Applications</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39078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EC6E-2C96-4497-9EA9-9E26C7A830F0}"/>
              </a:ext>
            </a:extLst>
          </p:cNvPr>
          <p:cNvSpPr>
            <a:spLocks noGrp="1"/>
          </p:cNvSpPr>
          <p:nvPr>
            <p:ph type="title"/>
          </p:nvPr>
        </p:nvSpPr>
        <p:spPr/>
        <p:txBody>
          <a:bodyPr/>
          <a:lstStyle/>
          <a:p>
            <a:r>
              <a:rPr lang="en-IN" dirty="0"/>
              <a:t>MongoDB Rank (World)</a:t>
            </a:r>
          </a:p>
        </p:txBody>
      </p:sp>
      <p:pic>
        <p:nvPicPr>
          <p:cNvPr id="6" name="Content Placeholder 5">
            <a:extLst>
              <a:ext uri="{FF2B5EF4-FFF2-40B4-BE49-F238E27FC236}">
                <a16:creationId xmlns:a16="http://schemas.microsoft.com/office/drawing/2014/main" id="{D44D4D16-D9CB-42BD-B7FE-8CE095D76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649" y="1444625"/>
            <a:ext cx="7524828" cy="45259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2BC222A-3C24-4E0C-AF2B-928BED77C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9" y="1110456"/>
            <a:ext cx="8636000" cy="5194300"/>
          </a:xfrm>
          <a:prstGeom prst="rect">
            <a:avLst/>
          </a:prstGeom>
        </p:spPr>
      </p:pic>
    </p:spTree>
    <p:extLst>
      <p:ext uri="{BB962C8B-B14F-4D97-AF65-F5344CB8AC3E}">
        <p14:creationId xmlns:p14="http://schemas.microsoft.com/office/powerpoint/2010/main" val="405236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MongoDB Shell</a:t>
            </a:r>
          </a:p>
        </p:txBody>
      </p:sp>
      <p:sp>
        <p:nvSpPr>
          <p:cNvPr id="3" name="Content Placeholder 2"/>
          <p:cNvSpPr>
            <a:spLocks noGrp="1"/>
          </p:cNvSpPr>
          <p:nvPr>
            <p:ph idx="1"/>
          </p:nvPr>
        </p:nvSpPr>
        <p:spPr>
          <a:xfrm>
            <a:off x="448965" y="1443835"/>
            <a:ext cx="8229600" cy="5081509"/>
          </a:xfrm>
        </p:spPr>
        <p:txBody>
          <a:bodyPr>
            <a:normAutofit/>
          </a:bodyPr>
          <a:lstStyle/>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Interactive JavaScript interface to MongoDB. </a:t>
            </a:r>
          </a:p>
          <a:p>
            <a:pPr marL="334963" indent="-325438">
              <a:buSzPct val="4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To query and update data as well as perform administrative operations</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b="1" dirty="0"/>
              <a:t>Connect to Mongo Shell</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mongo  --port 27017</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Current database</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a:t>
            </a:r>
            <a:endParaRPr lang="en-IN" altLang="en-US" dirty="0"/>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Authenticate</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use admin</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err="1"/>
              <a:t>db.auth</a:t>
            </a:r>
            <a:r>
              <a:rPr lang="en-IN" altLang="en-US" dirty="0"/>
              <a:t>(“</a:t>
            </a:r>
            <a:r>
              <a:rPr lang="en-IN" altLang="en-US" dirty="0" err="1"/>
              <a:t>username”,”password</a:t>
            </a:r>
            <a:r>
              <a:rPr lang="en-IN" altLang="en-US" dirty="0"/>
              <a:t>”)</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p:txBody>
      </p:sp>
    </p:spTree>
    <p:extLst>
      <p:ext uri="{BB962C8B-B14F-4D97-AF65-F5344CB8AC3E}">
        <p14:creationId xmlns:p14="http://schemas.microsoft.com/office/powerpoint/2010/main" val="318140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MongoDB Shell</a:t>
            </a:r>
          </a:p>
        </p:txBody>
      </p:sp>
      <p:sp>
        <p:nvSpPr>
          <p:cNvPr id="3" name="Content Placeholder 2"/>
          <p:cNvSpPr>
            <a:spLocks noGrp="1"/>
          </p:cNvSpPr>
          <p:nvPr>
            <p:ph idx="1"/>
          </p:nvPr>
        </p:nvSpPr>
        <p:spPr>
          <a:xfrm>
            <a:off x="448965" y="1443835"/>
            <a:ext cx="8229600" cy="5081509"/>
          </a:xfrm>
        </p:spPr>
        <p:txBody>
          <a:bodyPr>
            <a:normAutofit fontScale="92500" lnSpcReduction="10000"/>
          </a:bodyPr>
          <a:lstStyle/>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b="1" dirty="0"/>
              <a:t>Show All Databases</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admin     0.000GB</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crud      0.000GB</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db1       0.000GB</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db2       0.000GB</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local     0.000GB</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training  0.000GB</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b="1" dirty="0"/>
              <a:t>Create/Use Database</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altLang="en-US" dirty="0"/>
              <a:t>use training</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b="1" dirty="0"/>
              <a:t>Show all collections</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altLang="en-US" dirty="0"/>
              <a:t>show collections</a:t>
            </a:r>
          </a:p>
          <a:p>
            <a:pPr marL="9525" indent="0">
              <a:buSzPct val="4500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IN" altLang="en-US" dirty="0"/>
          </a:p>
        </p:txBody>
      </p:sp>
    </p:spTree>
    <p:extLst>
      <p:ext uri="{BB962C8B-B14F-4D97-AF65-F5344CB8AC3E}">
        <p14:creationId xmlns:p14="http://schemas.microsoft.com/office/powerpoint/2010/main" val="1860141244"/>
      </p:ext>
    </p:extLst>
  </p:cSld>
  <p:clrMapOvr>
    <a:masterClrMapping/>
  </p:clrMapOvr>
</p:sld>
</file>

<file path=ppt/theme/theme1.xml><?xml version="1.0" encoding="utf-8"?>
<a:theme xmlns:a="http://schemas.openxmlformats.org/drawingml/2006/main" name="20008-investor-pp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20025-linkedin-with-logo</Template>
  <TotalTime>670</TotalTime>
  <Words>2127</Words>
  <Application>Microsoft Office PowerPoint</Application>
  <PresentationFormat>On-screen Show (4:3)</PresentationFormat>
  <Paragraphs>327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Microsoft Himalaya</vt:lpstr>
      <vt:lpstr>Microsoft New Tai Lue</vt:lpstr>
      <vt:lpstr>Times New Roman</vt:lpstr>
      <vt:lpstr>Wingdings</vt:lpstr>
      <vt:lpstr>20008-investor-ppt-template</vt:lpstr>
      <vt:lpstr>MongoDB Training</vt:lpstr>
      <vt:lpstr>MongoDB Developer Certification</vt:lpstr>
      <vt:lpstr>MongoDB DBA Certification</vt:lpstr>
      <vt:lpstr>Introduction</vt:lpstr>
      <vt:lpstr>NOSQL - Types</vt:lpstr>
      <vt:lpstr>Use Cases of MongoDB</vt:lpstr>
      <vt:lpstr>MongoDB Rank (World)</vt:lpstr>
      <vt:lpstr>MongoDB Shell</vt:lpstr>
      <vt:lpstr>MongoDB Shell</vt:lpstr>
      <vt:lpstr>Datatypes MongoDB</vt:lpstr>
      <vt:lpstr>MongoDB ObjectID (Primary Key)</vt:lpstr>
      <vt:lpstr>SQL to MongoDB Comparison</vt:lpstr>
      <vt:lpstr>SQL to MongoDB Comparison</vt:lpstr>
      <vt:lpstr>Sample Disk Usage</vt:lpstr>
      <vt:lpstr>Storage Architecture</vt:lpstr>
      <vt:lpstr>MMAPV1 Storage Engine</vt:lpstr>
      <vt:lpstr>WiredTiger Storage Engine</vt:lpstr>
      <vt:lpstr>In Memory Storage Engine</vt:lpstr>
      <vt:lpstr>Journaling in WiredTiger </vt:lpstr>
      <vt:lpstr>Journaling in WiredTiger </vt:lpstr>
      <vt:lpstr>CRUD Operations</vt:lpstr>
      <vt:lpstr>CRUD Operations</vt:lpstr>
      <vt:lpstr>CRUD Operations</vt:lpstr>
      <vt:lpstr>CRUD Operations</vt:lpstr>
      <vt:lpstr>CRUD Operations</vt:lpstr>
      <vt:lpstr>CRUD Operations</vt:lpstr>
      <vt:lpstr>CRUD Operations</vt:lpstr>
      <vt:lpstr>CRUD Operations</vt:lpstr>
      <vt:lpstr>CRUD Operations</vt:lpstr>
      <vt:lpstr>CRUD Operations</vt:lpstr>
      <vt:lpstr>CRUD Operations</vt:lpstr>
      <vt:lpstr>CRUD Operations</vt:lpstr>
      <vt:lpstr>CRUD Operations</vt:lpstr>
      <vt:lpstr>Slide Title</vt:lpstr>
      <vt:lpstr>Slide Title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Training</dc:title>
  <dc:creator>nilap shah</dc:creator>
  <cp:lastModifiedBy>nilap</cp:lastModifiedBy>
  <cp:revision>116</cp:revision>
  <dcterms:created xsi:type="dcterms:W3CDTF">2017-12-09T17:15:54Z</dcterms:created>
  <dcterms:modified xsi:type="dcterms:W3CDTF">2019-07-20T05:20:10Z</dcterms:modified>
</cp:coreProperties>
</file>