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78" r:id="rId5"/>
    <p:sldId id="261" r:id="rId6"/>
    <p:sldId id="295" r:id="rId7"/>
    <p:sldId id="280" r:id="rId8"/>
    <p:sldId id="279" r:id="rId9"/>
    <p:sldId id="281" r:id="rId10"/>
    <p:sldId id="264" r:id="rId11"/>
    <p:sldId id="296" r:id="rId12"/>
    <p:sldId id="283" r:id="rId13"/>
    <p:sldId id="285" r:id="rId14"/>
    <p:sldId id="297" r:id="rId15"/>
    <p:sldId id="284" r:id="rId16"/>
    <p:sldId id="286" r:id="rId17"/>
    <p:sldId id="287" r:id="rId18"/>
    <p:sldId id="288" r:id="rId19"/>
    <p:sldId id="289" r:id="rId20"/>
    <p:sldId id="290" r:id="rId21"/>
    <p:sldId id="292" r:id="rId22"/>
    <p:sldId id="293" r:id="rId23"/>
    <p:sldId id="291" r:id="rId24"/>
    <p:sldId id="294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83"/>
    <p:restoredTop sz="75000"/>
  </p:normalViewPr>
  <p:slideViewPr>
    <p:cSldViewPr snapToGrid="0">
      <p:cViewPr>
        <p:scale>
          <a:sx n="79" d="100"/>
          <a:sy n="79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B3D76-B91E-1C4A-84EA-CD252927BC3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ADF6B-4507-8E4F-B8B1-444F82EED720}">
      <dgm:prSet phldrT="[Text]"/>
      <dgm:spPr/>
      <dgm:t>
        <a:bodyPr/>
        <a:lstStyle/>
        <a:p>
          <a:r>
            <a:rPr lang="en-US" dirty="0"/>
            <a:t>Foundation Model</a:t>
          </a:r>
        </a:p>
      </dgm:t>
    </dgm:pt>
    <dgm:pt modelId="{0D004468-0A93-F04B-91D1-6A58B7CA34C3}" type="parTrans" cxnId="{DDE0E1A8-689F-4848-8E58-901BFD6D3B68}">
      <dgm:prSet/>
      <dgm:spPr/>
      <dgm:t>
        <a:bodyPr/>
        <a:lstStyle/>
        <a:p>
          <a:endParaRPr lang="en-US"/>
        </a:p>
      </dgm:t>
    </dgm:pt>
    <dgm:pt modelId="{9B091491-F5E5-1741-A147-E0004ABCC430}" type="sibTrans" cxnId="{DDE0E1A8-689F-4848-8E58-901BFD6D3B68}">
      <dgm:prSet/>
      <dgm:spPr/>
      <dgm:t>
        <a:bodyPr/>
        <a:lstStyle/>
        <a:p>
          <a:endParaRPr lang="en-US"/>
        </a:p>
      </dgm:t>
    </dgm:pt>
    <dgm:pt modelId="{85550743-86B5-4A4E-8CF1-CBFA814A9C51}">
      <dgm:prSet phldrT="[Text]"/>
      <dgm:spPr/>
      <dgm:t>
        <a:bodyPr/>
        <a:lstStyle/>
        <a:p>
          <a:r>
            <a:rPr lang="en-US" dirty="0"/>
            <a:t>Task-specific learning</a:t>
          </a:r>
        </a:p>
      </dgm:t>
    </dgm:pt>
    <dgm:pt modelId="{C549B599-FB4C-A345-8794-D9C544A5DC0C}" type="parTrans" cxnId="{FFCBFD42-4E25-2249-A44B-E52C26D658B7}">
      <dgm:prSet/>
      <dgm:spPr/>
      <dgm:t>
        <a:bodyPr/>
        <a:lstStyle/>
        <a:p>
          <a:endParaRPr lang="en-US"/>
        </a:p>
      </dgm:t>
    </dgm:pt>
    <dgm:pt modelId="{5DFF8C3C-F396-3F45-93E0-85C01B716597}" type="sibTrans" cxnId="{FFCBFD42-4E25-2249-A44B-E52C26D658B7}">
      <dgm:prSet/>
      <dgm:spPr/>
      <dgm:t>
        <a:bodyPr/>
        <a:lstStyle/>
        <a:p>
          <a:endParaRPr lang="en-US"/>
        </a:p>
      </dgm:t>
    </dgm:pt>
    <dgm:pt modelId="{F240A218-966E-5847-8C83-8046048A6594}">
      <dgm:prSet phldrT="[Text]"/>
      <dgm:spPr/>
      <dgm:t>
        <a:bodyPr/>
        <a:lstStyle/>
        <a:p>
          <a:r>
            <a:rPr lang="en-US" dirty="0"/>
            <a:t>Transfer Learning</a:t>
          </a:r>
        </a:p>
      </dgm:t>
    </dgm:pt>
    <dgm:pt modelId="{115F0DEB-BA0A-4A4F-8443-40C880545576}" type="parTrans" cxnId="{211E6D8A-9FFE-0642-8CDD-587DD8CE5F05}">
      <dgm:prSet/>
      <dgm:spPr/>
      <dgm:t>
        <a:bodyPr/>
        <a:lstStyle/>
        <a:p>
          <a:endParaRPr lang="en-US"/>
        </a:p>
      </dgm:t>
    </dgm:pt>
    <dgm:pt modelId="{E7A4F4D2-EE02-9941-ADB9-0E38D8E30449}" type="sibTrans" cxnId="{211E6D8A-9FFE-0642-8CDD-587DD8CE5F05}">
      <dgm:prSet/>
      <dgm:spPr/>
      <dgm:t>
        <a:bodyPr/>
        <a:lstStyle/>
        <a:p>
          <a:endParaRPr lang="en-US"/>
        </a:p>
      </dgm:t>
    </dgm:pt>
    <dgm:pt modelId="{D796F861-0756-D142-A97E-DCA5C48BAAAB}">
      <dgm:prSet/>
      <dgm:spPr/>
      <dgm:t>
        <a:bodyPr/>
        <a:lstStyle/>
        <a:p>
          <a:r>
            <a:rPr lang="en-US" dirty="0"/>
            <a:t>Model Reprogramming</a:t>
          </a:r>
        </a:p>
      </dgm:t>
    </dgm:pt>
    <dgm:pt modelId="{B0DB1519-82A6-5742-8054-5D74944812DB}" type="parTrans" cxnId="{987F9A5A-1FA4-5341-A441-B66C1AF33C5C}">
      <dgm:prSet/>
      <dgm:spPr/>
      <dgm:t>
        <a:bodyPr/>
        <a:lstStyle/>
        <a:p>
          <a:endParaRPr lang="en-US"/>
        </a:p>
      </dgm:t>
    </dgm:pt>
    <dgm:pt modelId="{59586ED2-00D9-4C46-AFD0-F043F5E74FA3}" type="sibTrans" cxnId="{987F9A5A-1FA4-5341-A441-B66C1AF33C5C}">
      <dgm:prSet/>
      <dgm:spPr/>
      <dgm:t>
        <a:bodyPr/>
        <a:lstStyle/>
        <a:p>
          <a:endParaRPr lang="en-US"/>
        </a:p>
      </dgm:t>
    </dgm:pt>
    <dgm:pt modelId="{8CBE49CD-AADE-7F4B-B786-A2123608BC35}" type="pres">
      <dgm:prSet presAssocID="{C2EB3D76-B91E-1C4A-84EA-CD252927BC30}" presName="linear" presStyleCnt="0">
        <dgm:presLayoutVars>
          <dgm:dir/>
          <dgm:animLvl val="lvl"/>
          <dgm:resizeHandles val="exact"/>
        </dgm:presLayoutVars>
      </dgm:prSet>
      <dgm:spPr/>
    </dgm:pt>
    <dgm:pt modelId="{7B9C6890-76A4-B04A-8112-2DA447CAAD54}" type="pres">
      <dgm:prSet presAssocID="{E7DADF6B-4507-8E4F-B8B1-444F82EED720}" presName="parentLin" presStyleCnt="0"/>
      <dgm:spPr/>
    </dgm:pt>
    <dgm:pt modelId="{D2D72A86-4141-6442-85CF-B056C371B513}" type="pres">
      <dgm:prSet presAssocID="{E7DADF6B-4507-8E4F-B8B1-444F82EED720}" presName="parentLeftMargin" presStyleLbl="node1" presStyleIdx="0" presStyleCnt="4"/>
      <dgm:spPr/>
    </dgm:pt>
    <dgm:pt modelId="{64013BDD-3AAA-F64D-A1CE-AF57AE303B6F}" type="pres">
      <dgm:prSet presAssocID="{E7DADF6B-4507-8E4F-B8B1-444F82EED72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5E6AEF-8F35-4B4E-83E7-582CF1F99C85}" type="pres">
      <dgm:prSet presAssocID="{E7DADF6B-4507-8E4F-B8B1-444F82EED720}" presName="negativeSpace" presStyleCnt="0"/>
      <dgm:spPr/>
    </dgm:pt>
    <dgm:pt modelId="{37DE9E8F-4D1F-1343-BCC6-32E95D4523A0}" type="pres">
      <dgm:prSet presAssocID="{E7DADF6B-4507-8E4F-B8B1-444F82EED720}" presName="childText" presStyleLbl="conFgAcc1" presStyleIdx="0" presStyleCnt="4">
        <dgm:presLayoutVars>
          <dgm:bulletEnabled val="1"/>
        </dgm:presLayoutVars>
      </dgm:prSet>
      <dgm:spPr/>
    </dgm:pt>
    <dgm:pt modelId="{C6E74768-1AC8-4E4F-B8DC-09FA9AEF7323}" type="pres">
      <dgm:prSet presAssocID="{9B091491-F5E5-1741-A147-E0004ABCC430}" presName="spaceBetweenRectangles" presStyleCnt="0"/>
      <dgm:spPr/>
    </dgm:pt>
    <dgm:pt modelId="{543B699C-F13E-C140-AF6C-1D0B377CE021}" type="pres">
      <dgm:prSet presAssocID="{85550743-86B5-4A4E-8CF1-CBFA814A9C51}" presName="parentLin" presStyleCnt="0"/>
      <dgm:spPr/>
    </dgm:pt>
    <dgm:pt modelId="{6F9A9F02-9F45-B541-A273-6A8D2AC51C9C}" type="pres">
      <dgm:prSet presAssocID="{85550743-86B5-4A4E-8CF1-CBFA814A9C51}" presName="parentLeftMargin" presStyleLbl="node1" presStyleIdx="0" presStyleCnt="4"/>
      <dgm:spPr/>
    </dgm:pt>
    <dgm:pt modelId="{E2865F7B-D543-6E46-8828-7C72B31AD9F8}" type="pres">
      <dgm:prSet presAssocID="{85550743-86B5-4A4E-8CF1-CBFA814A9C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A4AD6B-FB5E-4040-80CC-F58A2CBD0026}" type="pres">
      <dgm:prSet presAssocID="{85550743-86B5-4A4E-8CF1-CBFA814A9C51}" presName="negativeSpace" presStyleCnt="0"/>
      <dgm:spPr/>
    </dgm:pt>
    <dgm:pt modelId="{C1B0C679-BA21-0D42-86AF-34FC4D82CC2E}" type="pres">
      <dgm:prSet presAssocID="{85550743-86B5-4A4E-8CF1-CBFA814A9C51}" presName="childText" presStyleLbl="conFgAcc1" presStyleIdx="1" presStyleCnt="4">
        <dgm:presLayoutVars>
          <dgm:bulletEnabled val="1"/>
        </dgm:presLayoutVars>
      </dgm:prSet>
      <dgm:spPr/>
    </dgm:pt>
    <dgm:pt modelId="{7FBE8D44-D9C4-B44B-B9A1-2590243171D2}" type="pres">
      <dgm:prSet presAssocID="{5DFF8C3C-F396-3F45-93E0-85C01B716597}" presName="spaceBetweenRectangles" presStyleCnt="0"/>
      <dgm:spPr/>
    </dgm:pt>
    <dgm:pt modelId="{5CDCCBE4-A22B-5C4A-8A61-6D25D1C1E5FC}" type="pres">
      <dgm:prSet presAssocID="{F240A218-966E-5847-8C83-8046048A6594}" presName="parentLin" presStyleCnt="0"/>
      <dgm:spPr/>
    </dgm:pt>
    <dgm:pt modelId="{20372D0D-4662-E148-9423-BA4DB95656EB}" type="pres">
      <dgm:prSet presAssocID="{F240A218-966E-5847-8C83-8046048A6594}" presName="parentLeftMargin" presStyleLbl="node1" presStyleIdx="1" presStyleCnt="4"/>
      <dgm:spPr/>
    </dgm:pt>
    <dgm:pt modelId="{DEE4D3B4-8313-C040-936B-078B9B4FB3C7}" type="pres">
      <dgm:prSet presAssocID="{F240A218-966E-5847-8C83-8046048A659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787E-D815-004D-A2FB-51ED1FD8B87B}" type="pres">
      <dgm:prSet presAssocID="{F240A218-966E-5847-8C83-8046048A6594}" presName="negativeSpace" presStyleCnt="0"/>
      <dgm:spPr/>
    </dgm:pt>
    <dgm:pt modelId="{0674A204-08C0-6047-841F-B1318F141CCE}" type="pres">
      <dgm:prSet presAssocID="{F240A218-966E-5847-8C83-8046048A6594}" presName="childText" presStyleLbl="conFgAcc1" presStyleIdx="2" presStyleCnt="4">
        <dgm:presLayoutVars>
          <dgm:bulletEnabled val="1"/>
        </dgm:presLayoutVars>
      </dgm:prSet>
      <dgm:spPr/>
    </dgm:pt>
    <dgm:pt modelId="{3010FE4D-9DB1-8549-9D53-97C2EEE7D83C}" type="pres">
      <dgm:prSet presAssocID="{E7A4F4D2-EE02-9941-ADB9-0E38D8E30449}" presName="spaceBetweenRectangles" presStyleCnt="0"/>
      <dgm:spPr/>
    </dgm:pt>
    <dgm:pt modelId="{F084B2D8-B6B7-E54A-8894-D1AA6E00921A}" type="pres">
      <dgm:prSet presAssocID="{D796F861-0756-D142-A97E-DCA5C48BAAAB}" presName="parentLin" presStyleCnt="0"/>
      <dgm:spPr/>
    </dgm:pt>
    <dgm:pt modelId="{57EB5BDB-F120-5A4A-A68D-A8A8606F180E}" type="pres">
      <dgm:prSet presAssocID="{D796F861-0756-D142-A97E-DCA5C48BAAAB}" presName="parentLeftMargin" presStyleLbl="node1" presStyleIdx="2" presStyleCnt="4"/>
      <dgm:spPr/>
    </dgm:pt>
    <dgm:pt modelId="{25DB5374-149A-FD47-939B-837EC0FE68DF}" type="pres">
      <dgm:prSet presAssocID="{D796F861-0756-D142-A97E-DCA5C48BAAA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158130-3212-2B45-93F6-2FEA11ABF87C}" type="pres">
      <dgm:prSet presAssocID="{D796F861-0756-D142-A97E-DCA5C48BAAAB}" presName="negativeSpace" presStyleCnt="0"/>
      <dgm:spPr/>
    </dgm:pt>
    <dgm:pt modelId="{6BAC58E6-C658-E44F-85EA-42583F93510C}" type="pres">
      <dgm:prSet presAssocID="{D796F861-0756-D142-A97E-DCA5C48BAAA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C99FC30-0FE2-004F-BD28-AE4236AD7479}" type="presOf" srcId="{E7DADF6B-4507-8E4F-B8B1-444F82EED720}" destId="{D2D72A86-4141-6442-85CF-B056C371B513}" srcOrd="0" destOrd="0" presId="urn:microsoft.com/office/officeart/2005/8/layout/list1"/>
    <dgm:cxn modelId="{FFCBFD42-4E25-2249-A44B-E52C26D658B7}" srcId="{C2EB3D76-B91E-1C4A-84EA-CD252927BC30}" destId="{85550743-86B5-4A4E-8CF1-CBFA814A9C51}" srcOrd="1" destOrd="0" parTransId="{C549B599-FB4C-A345-8794-D9C544A5DC0C}" sibTransId="{5DFF8C3C-F396-3F45-93E0-85C01B716597}"/>
    <dgm:cxn modelId="{EA776147-C53D-7544-A5AE-DFD6B201EFCF}" type="presOf" srcId="{D796F861-0756-D142-A97E-DCA5C48BAAAB}" destId="{25DB5374-149A-FD47-939B-837EC0FE68DF}" srcOrd="1" destOrd="0" presId="urn:microsoft.com/office/officeart/2005/8/layout/list1"/>
    <dgm:cxn modelId="{987F9A5A-1FA4-5341-A441-B66C1AF33C5C}" srcId="{C2EB3D76-B91E-1C4A-84EA-CD252927BC30}" destId="{D796F861-0756-D142-A97E-DCA5C48BAAAB}" srcOrd="3" destOrd="0" parTransId="{B0DB1519-82A6-5742-8054-5D74944812DB}" sibTransId="{59586ED2-00D9-4C46-AFD0-F043F5E74FA3}"/>
    <dgm:cxn modelId="{C56E3D60-4B49-A94E-99F6-0256026F5211}" type="presOf" srcId="{C2EB3D76-B91E-1C4A-84EA-CD252927BC30}" destId="{8CBE49CD-AADE-7F4B-B786-A2123608BC35}" srcOrd="0" destOrd="0" presId="urn:microsoft.com/office/officeart/2005/8/layout/list1"/>
    <dgm:cxn modelId="{4EAF936C-53CD-6B41-9F94-6E798769DCB3}" type="presOf" srcId="{85550743-86B5-4A4E-8CF1-CBFA814A9C51}" destId="{6F9A9F02-9F45-B541-A273-6A8D2AC51C9C}" srcOrd="0" destOrd="0" presId="urn:microsoft.com/office/officeart/2005/8/layout/list1"/>
    <dgm:cxn modelId="{211E6D8A-9FFE-0642-8CDD-587DD8CE5F05}" srcId="{C2EB3D76-B91E-1C4A-84EA-CD252927BC30}" destId="{F240A218-966E-5847-8C83-8046048A6594}" srcOrd="2" destOrd="0" parTransId="{115F0DEB-BA0A-4A4F-8443-40C880545576}" sibTransId="{E7A4F4D2-EE02-9941-ADB9-0E38D8E30449}"/>
    <dgm:cxn modelId="{0FF2A99A-84EC-AD4E-BCA5-6BCAA3DF512D}" type="presOf" srcId="{E7DADF6B-4507-8E4F-B8B1-444F82EED720}" destId="{64013BDD-3AAA-F64D-A1CE-AF57AE303B6F}" srcOrd="1" destOrd="0" presId="urn:microsoft.com/office/officeart/2005/8/layout/list1"/>
    <dgm:cxn modelId="{EF47AB9C-C8B1-8944-974B-6953FF854C19}" type="presOf" srcId="{85550743-86B5-4A4E-8CF1-CBFA814A9C51}" destId="{E2865F7B-D543-6E46-8828-7C72B31AD9F8}" srcOrd="1" destOrd="0" presId="urn:microsoft.com/office/officeart/2005/8/layout/list1"/>
    <dgm:cxn modelId="{DDE0E1A8-689F-4848-8E58-901BFD6D3B68}" srcId="{C2EB3D76-B91E-1C4A-84EA-CD252927BC30}" destId="{E7DADF6B-4507-8E4F-B8B1-444F82EED720}" srcOrd="0" destOrd="0" parTransId="{0D004468-0A93-F04B-91D1-6A58B7CA34C3}" sibTransId="{9B091491-F5E5-1741-A147-E0004ABCC430}"/>
    <dgm:cxn modelId="{4E077BB9-DAAF-F64A-9DBB-E38EFDD2A276}" type="presOf" srcId="{D796F861-0756-D142-A97E-DCA5C48BAAAB}" destId="{57EB5BDB-F120-5A4A-A68D-A8A8606F180E}" srcOrd="0" destOrd="0" presId="urn:microsoft.com/office/officeart/2005/8/layout/list1"/>
    <dgm:cxn modelId="{F2993BD0-5E41-DA44-A2E9-11EE053144AE}" type="presOf" srcId="{F240A218-966E-5847-8C83-8046048A6594}" destId="{20372D0D-4662-E148-9423-BA4DB95656EB}" srcOrd="0" destOrd="0" presId="urn:microsoft.com/office/officeart/2005/8/layout/list1"/>
    <dgm:cxn modelId="{A6DAB6EB-AB08-8644-A9D4-1A8E8042FA0C}" type="presOf" srcId="{F240A218-966E-5847-8C83-8046048A6594}" destId="{DEE4D3B4-8313-C040-936B-078B9B4FB3C7}" srcOrd="1" destOrd="0" presId="urn:microsoft.com/office/officeart/2005/8/layout/list1"/>
    <dgm:cxn modelId="{B865B9D1-E567-E845-B845-55627DB47F8B}" type="presParOf" srcId="{8CBE49CD-AADE-7F4B-B786-A2123608BC35}" destId="{7B9C6890-76A4-B04A-8112-2DA447CAAD54}" srcOrd="0" destOrd="0" presId="urn:microsoft.com/office/officeart/2005/8/layout/list1"/>
    <dgm:cxn modelId="{BA765397-562B-194A-B934-A552CD81E3CE}" type="presParOf" srcId="{7B9C6890-76A4-B04A-8112-2DA447CAAD54}" destId="{D2D72A86-4141-6442-85CF-B056C371B513}" srcOrd="0" destOrd="0" presId="urn:microsoft.com/office/officeart/2005/8/layout/list1"/>
    <dgm:cxn modelId="{CDA4929E-4AFD-1140-870D-3F6242C92056}" type="presParOf" srcId="{7B9C6890-76A4-B04A-8112-2DA447CAAD54}" destId="{64013BDD-3AAA-F64D-A1CE-AF57AE303B6F}" srcOrd="1" destOrd="0" presId="urn:microsoft.com/office/officeart/2005/8/layout/list1"/>
    <dgm:cxn modelId="{D9F432CD-125F-1841-9910-C487F81BB543}" type="presParOf" srcId="{8CBE49CD-AADE-7F4B-B786-A2123608BC35}" destId="{825E6AEF-8F35-4B4E-83E7-582CF1F99C85}" srcOrd="1" destOrd="0" presId="urn:microsoft.com/office/officeart/2005/8/layout/list1"/>
    <dgm:cxn modelId="{6588209D-67B1-D744-A429-BB8A57377F0E}" type="presParOf" srcId="{8CBE49CD-AADE-7F4B-B786-A2123608BC35}" destId="{37DE9E8F-4D1F-1343-BCC6-32E95D4523A0}" srcOrd="2" destOrd="0" presId="urn:microsoft.com/office/officeart/2005/8/layout/list1"/>
    <dgm:cxn modelId="{FE97CFE7-19F4-904F-89BF-AAF2F4EFE975}" type="presParOf" srcId="{8CBE49CD-AADE-7F4B-B786-A2123608BC35}" destId="{C6E74768-1AC8-4E4F-B8DC-09FA9AEF7323}" srcOrd="3" destOrd="0" presId="urn:microsoft.com/office/officeart/2005/8/layout/list1"/>
    <dgm:cxn modelId="{BB6E8516-54F2-B44B-A64A-B2392676FE3F}" type="presParOf" srcId="{8CBE49CD-AADE-7F4B-B786-A2123608BC35}" destId="{543B699C-F13E-C140-AF6C-1D0B377CE021}" srcOrd="4" destOrd="0" presId="urn:microsoft.com/office/officeart/2005/8/layout/list1"/>
    <dgm:cxn modelId="{BC14BBA9-2CFE-E44D-B69C-299AE9D04782}" type="presParOf" srcId="{543B699C-F13E-C140-AF6C-1D0B377CE021}" destId="{6F9A9F02-9F45-B541-A273-6A8D2AC51C9C}" srcOrd="0" destOrd="0" presId="urn:microsoft.com/office/officeart/2005/8/layout/list1"/>
    <dgm:cxn modelId="{8C976296-D699-4A45-BA48-9F77EFB205D0}" type="presParOf" srcId="{543B699C-F13E-C140-AF6C-1D0B377CE021}" destId="{E2865F7B-D543-6E46-8828-7C72B31AD9F8}" srcOrd="1" destOrd="0" presId="urn:microsoft.com/office/officeart/2005/8/layout/list1"/>
    <dgm:cxn modelId="{FAF85AFF-B834-A943-AFE0-6B1E6E7BC39E}" type="presParOf" srcId="{8CBE49CD-AADE-7F4B-B786-A2123608BC35}" destId="{3AA4AD6B-FB5E-4040-80CC-F58A2CBD0026}" srcOrd="5" destOrd="0" presId="urn:microsoft.com/office/officeart/2005/8/layout/list1"/>
    <dgm:cxn modelId="{7D8102C0-059C-D948-A2AA-E0AD470EEA44}" type="presParOf" srcId="{8CBE49CD-AADE-7F4B-B786-A2123608BC35}" destId="{C1B0C679-BA21-0D42-86AF-34FC4D82CC2E}" srcOrd="6" destOrd="0" presId="urn:microsoft.com/office/officeart/2005/8/layout/list1"/>
    <dgm:cxn modelId="{B946DF59-BC81-FF47-BD5E-F14C249E73B5}" type="presParOf" srcId="{8CBE49CD-AADE-7F4B-B786-A2123608BC35}" destId="{7FBE8D44-D9C4-B44B-B9A1-2590243171D2}" srcOrd="7" destOrd="0" presId="urn:microsoft.com/office/officeart/2005/8/layout/list1"/>
    <dgm:cxn modelId="{872B427A-689B-A346-9098-35399FFAED91}" type="presParOf" srcId="{8CBE49CD-AADE-7F4B-B786-A2123608BC35}" destId="{5CDCCBE4-A22B-5C4A-8A61-6D25D1C1E5FC}" srcOrd="8" destOrd="0" presId="urn:microsoft.com/office/officeart/2005/8/layout/list1"/>
    <dgm:cxn modelId="{2ABAD979-74B0-D943-B018-6E59671ED66D}" type="presParOf" srcId="{5CDCCBE4-A22B-5C4A-8A61-6D25D1C1E5FC}" destId="{20372D0D-4662-E148-9423-BA4DB95656EB}" srcOrd="0" destOrd="0" presId="urn:microsoft.com/office/officeart/2005/8/layout/list1"/>
    <dgm:cxn modelId="{A323D29D-0BFE-EA40-93CE-2B131EB5FD71}" type="presParOf" srcId="{5CDCCBE4-A22B-5C4A-8A61-6D25D1C1E5FC}" destId="{DEE4D3B4-8313-C040-936B-078B9B4FB3C7}" srcOrd="1" destOrd="0" presId="urn:microsoft.com/office/officeart/2005/8/layout/list1"/>
    <dgm:cxn modelId="{41017AA4-D9C3-924C-8E2A-83D07FA71153}" type="presParOf" srcId="{8CBE49CD-AADE-7F4B-B786-A2123608BC35}" destId="{5940787E-D815-004D-A2FB-51ED1FD8B87B}" srcOrd="9" destOrd="0" presId="urn:microsoft.com/office/officeart/2005/8/layout/list1"/>
    <dgm:cxn modelId="{85471644-84D8-F447-9B33-D607F772FD00}" type="presParOf" srcId="{8CBE49CD-AADE-7F4B-B786-A2123608BC35}" destId="{0674A204-08C0-6047-841F-B1318F141CCE}" srcOrd="10" destOrd="0" presId="urn:microsoft.com/office/officeart/2005/8/layout/list1"/>
    <dgm:cxn modelId="{3A90EA83-76BE-5144-AA52-DE502EC2ED69}" type="presParOf" srcId="{8CBE49CD-AADE-7F4B-B786-A2123608BC35}" destId="{3010FE4D-9DB1-8549-9D53-97C2EEE7D83C}" srcOrd="11" destOrd="0" presId="urn:microsoft.com/office/officeart/2005/8/layout/list1"/>
    <dgm:cxn modelId="{AE6566A4-C99D-384D-98BE-E01403083CEC}" type="presParOf" srcId="{8CBE49CD-AADE-7F4B-B786-A2123608BC35}" destId="{F084B2D8-B6B7-E54A-8894-D1AA6E00921A}" srcOrd="12" destOrd="0" presId="urn:microsoft.com/office/officeart/2005/8/layout/list1"/>
    <dgm:cxn modelId="{6F95C740-5C01-5343-8B40-73BAFB02361E}" type="presParOf" srcId="{F084B2D8-B6B7-E54A-8894-D1AA6E00921A}" destId="{57EB5BDB-F120-5A4A-A68D-A8A8606F180E}" srcOrd="0" destOrd="0" presId="urn:microsoft.com/office/officeart/2005/8/layout/list1"/>
    <dgm:cxn modelId="{319630F6-2970-0B47-9E29-92AF5C570F95}" type="presParOf" srcId="{F084B2D8-B6B7-E54A-8894-D1AA6E00921A}" destId="{25DB5374-149A-FD47-939B-837EC0FE68DF}" srcOrd="1" destOrd="0" presId="urn:microsoft.com/office/officeart/2005/8/layout/list1"/>
    <dgm:cxn modelId="{8AEED30D-2D8B-134B-B4B5-5F40B01B7673}" type="presParOf" srcId="{8CBE49CD-AADE-7F4B-B786-A2123608BC35}" destId="{05158130-3212-2B45-93F6-2FEA11ABF87C}" srcOrd="13" destOrd="0" presId="urn:microsoft.com/office/officeart/2005/8/layout/list1"/>
    <dgm:cxn modelId="{865A4228-E70D-7C46-B516-9BDC731662DD}" type="presParOf" srcId="{8CBE49CD-AADE-7F4B-B786-A2123608BC35}" destId="{6BAC58E6-C658-E44F-85EA-42583F93510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E9E8F-4D1F-1343-BCC6-32E95D4523A0}">
      <dsp:nvSpPr>
        <dsp:cNvPr id="0" name=""/>
        <dsp:cNvSpPr/>
      </dsp:nvSpPr>
      <dsp:spPr>
        <a:xfrm>
          <a:off x="0" y="327080"/>
          <a:ext cx="71023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13BDD-3AAA-F64D-A1CE-AF57AE303B6F}">
      <dsp:nvSpPr>
        <dsp:cNvPr id="0" name=""/>
        <dsp:cNvSpPr/>
      </dsp:nvSpPr>
      <dsp:spPr>
        <a:xfrm>
          <a:off x="355118" y="46640"/>
          <a:ext cx="4971656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917" tIns="0" rIns="1879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Foundation Model</a:t>
          </a:r>
        </a:p>
      </dsp:txBody>
      <dsp:txXfrm>
        <a:off x="382498" y="74020"/>
        <a:ext cx="4916896" cy="506119"/>
      </dsp:txXfrm>
    </dsp:sp>
    <dsp:sp modelId="{C1B0C679-BA21-0D42-86AF-34FC4D82CC2E}">
      <dsp:nvSpPr>
        <dsp:cNvPr id="0" name=""/>
        <dsp:cNvSpPr/>
      </dsp:nvSpPr>
      <dsp:spPr>
        <a:xfrm>
          <a:off x="0" y="1188920"/>
          <a:ext cx="71023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65F7B-D543-6E46-8828-7C72B31AD9F8}">
      <dsp:nvSpPr>
        <dsp:cNvPr id="0" name=""/>
        <dsp:cNvSpPr/>
      </dsp:nvSpPr>
      <dsp:spPr>
        <a:xfrm>
          <a:off x="355118" y="908480"/>
          <a:ext cx="4971656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917" tIns="0" rIns="1879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Task-specific learning</a:t>
          </a:r>
        </a:p>
      </dsp:txBody>
      <dsp:txXfrm>
        <a:off x="382498" y="935860"/>
        <a:ext cx="4916896" cy="506119"/>
      </dsp:txXfrm>
    </dsp:sp>
    <dsp:sp modelId="{0674A204-08C0-6047-841F-B1318F141CCE}">
      <dsp:nvSpPr>
        <dsp:cNvPr id="0" name=""/>
        <dsp:cNvSpPr/>
      </dsp:nvSpPr>
      <dsp:spPr>
        <a:xfrm>
          <a:off x="0" y="2050760"/>
          <a:ext cx="71023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E4D3B4-8313-C040-936B-078B9B4FB3C7}">
      <dsp:nvSpPr>
        <dsp:cNvPr id="0" name=""/>
        <dsp:cNvSpPr/>
      </dsp:nvSpPr>
      <dsp:spPr>
        <a:xfrm>
          <a:off x="355118" y="1770320"/>
          <a:ext cx="4971656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917" tIns="0" rIns="1879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Transfer Learning</a:t>
          </a:r>
        </a:p>
      </dsp:txBody>
      <dsp:txXfrm>
        <a:off x="382498" y="1797700"/>
        <a:ext cx="4916896" cy="506119"/>
      </dsp:txXfrm>
    </dsp:sp>
    <dsp:sp modelId="{6BAC58E6-C658-E44F-85EA-42583F93510C}">
      <dsp:nvSpPr>
        <dsp:cNvPr id="0" name=""/>
        <dsp:cNvSpPr/>
      </dsp:nvSpPr>
      <dsp:spPr>
        <a:xfrm>
          <a:off x="0" y="2912600"/>
          <a:ext cx="7102366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B5374-149A-FD47-939B-837EC0FE68DF}">
      <dsp:nvSpPr>
        <dsp:cNvPr id="0" name=""/>
        <dsp:cNvSpPr/>
      </dsp:nvSpPr>
      <dsp:spPr>
        <a:xfrm>
          <a:off x="355118" y="2632160"/>
          <a:ext cx="4971656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917" tIns="0" rIns="187917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Reprogramming</a:t>
          </a:r>
        </a:p>
      </dsp:txBody>
      <dsp:txXfrm>
        <a:off x="382498" y="2659540"/>
        <a:ext cx="4916896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1E81D-FD6B-3644-93C8-D87F5F427AA1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49DF-FF45-4C44-8FC7-ACEA48DFD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a specific model from scratch by minimizing the task-specific loss</a:t>
            </a:r>
          </a:p>
          <a:p>
            <a:r>
              <a:rPr lang="en-US" dirty="0"/>
              <a:t>A common practice for in-domain knowledge transfer. One notable limitation is that: in some target domains, there may be lack of adequate pretrained models from similar domains for effective finetuning.</a:t>
            </a:r>
          </a:p>
          <a:p>
            <a:r>
              <a:rPr lang="en-US" dirty="0"/>
              <a:t>Foundation model features task agnostic pre-training (often on large scale datasets) and efficient finetuning to downstream tasks.</a:t>
            </a:r>
          </a:p>
          <a:p>
            <a:r>
              <a:rPr lang="en-US" dirty="0"/>
              <a:t>Model Reprogramming: Only requires training the inserted input transformation and output mapping layers while keeping the source pre-trained model intact for target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7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F54A1-3BD2-F65D-ADE4-E2A1E858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F476B4-89CB-6A1B-F30E-4A87FB5DD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BAB5A-972F-6FD0-CC26-693AF5D27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0EDAA-AB6A-783F-A4CE-399CB6969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98C7A-1908-EA2E-C317-64739716B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09307-D9F2-E175-0C17-2E39A53E7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8EB20-049E-9136-80D7-03591BD9F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010A5-1E56-F2B0-EC4B-B507807BF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50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2768-B00A-2A80-56E7-071DFF52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6E5FD-96EB-275C-9014-8DC24766B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2E57E-E0A4-A95C-A429-D4EF88DBC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1D5E-FDAE-0813-9FF4-0226358B9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6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4DA21-30FB-86C5-DDCA-E53D4DF73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78752F-AC46-16DD-4FB9-69DDEF0B2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84A70-1B8C-D156-792C-E1CF06271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20837-50E6-84CC-9787-8001B3FE5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36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155F-6657-D2B7-C2BA-6D84B36EE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B8AD7-833A-33AE-ACB5-2560BF4BC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326FE-6E1B-1691-8856-2EFEEFF70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6958E-85AE-FC19-D880-564A74B13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1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Demonstarted</a:t>
            </a:r>
            <a:r>
              <a:rPr lang="en-US" dirty="0"/>
              <a:t> zero-shot and few-shot transfer learning capability</a:t>
            </a:r>
          </a:p>
          <a:p>
            <a:r>
              <a:rPr lang="en-US" dirty="0" err="1"/>
              <a:t>Leaverage</a:t>
            </a:r>
            <a:r>
              <a:rPr lang="en-US" dirty="0"/>
              <a:t> pretrained knowledge, perform new tasks with only few examples even when </a:t>
            </a:r>
            <a:r>
              <a:rPr lang="en-US" dirty="0" err="1"/>
              <a:t>histricial</a:t>
            </a:r>
            <a:r>
              <a:rPr lang="en-US" dirty="0"/>
              <a:t> data is limited.</a:t>
            </a:r>
          </a:p>
          <a:p>
            <a:r>
              <a:rPr lang="en-US" dirty="0"/>
              <a:t>Reasoning and pattern recognition capabilities</a:t>
            </a:r>
          </a:p>
          <a:p>
            <a:r>
              <a:rPr lang="en-US" dirty="0"/>
              <a:t>Can also add other modalities like vision, speech, text</a:t>
            </a:r>
          </a:p>
          <a:p>
            <a:r>
              <a:rPr lang="en-US" dirty="0"/>
              <a:t>Already trained on massive computing. No need for learning from scratch, so architecture search and </a:t>
            </a:r>
            <a:r>
              <a:rPr lang="en-US" dirty="0" err="1"/>
              <a:t>hyperparam</a:t>
            </a:r>
            <a:r>
              <a:rPr lang="en-US" dirty="0"/>
              <a:t> tuning less significant.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B9BD-D866-43B2-6061-31DB7444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2D8B9-8DFA-9EE3-48D4-920F628DA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4AEE72-AD51-99BE-0B71-BACFAF2BE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C6B4F-B80F-C007-615C-DBB8FBE6D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00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108FF-129B-7F23-7130-41F3F3C9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6C645-E4A2-6FFF-C323-08E57FA5A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478A1-0CF8-B925-5413-4E2C295F7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5D58B-DA75-A73C-5D32-B01F48340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30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DB560-37F4-D44B-65C0-F89B8CB2E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BA924-CFA7-FE8F-008E-9048329C1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7A297-8645-6131-2D08-0ECAC1001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</a:rPr>
              <a:t>Input is a sequence of historical observations: of N different 1 dimensional variables across T timesteps 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32DDF-0F31-DDF2-CE0E-C458F4166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7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1F03-3244-B93F-708A-0D4B1571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E1FDA-E329-719F-7A80-FFCD2661C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6C1A2-1F25-9F75-3CB1-DF5178600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D6254-CDD8-972B-8B25-7EE8CE27E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35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Patch-as-Prefix, a language model is prompted to predict subsequent values in a time series, articulated in natural language. This approach encounters certain constraints: (1) language models typically exhibit reduced sensitivity in processing high-precision numerals without the aid of external tools, thereby presenting substantial challenges in accurately addressing practical forecasting tasks over long horizons; (2) intricate, customized post-processing is required for different language models, given that they are pre-trained on diverse corpora and may employ different tokenization types in generating high-precision numerals with precision and efficiency. This results in forecasts being represented in disparate natural language formats, such as [‘0’, ‘.’, ‘6’, ‘1’] and [‘0’, ‘.’, ‘61’], to denote the decimal 0.61.  Prompt-as-Prefix, on the other hand, tactfully avoids these constraints.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B49DF-FF45-4C44-8FC7-ACEA48DFD04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DB6-3783-5ADA-EA97-74567358A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6EC9C-3DBE-AEFB-D73E-5EF75C7BF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6F803-F9C6-7867-72DA-AEE88FA6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10E1B-FDDB-20EA-DDDA-F227C6A9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3BAFA-0373-A20F-33C8-F603BE19D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7EB9-C771-B67D-220D-39BB0A45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39C32-BDBE-29BD-689B-19BC6F9EF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7B6B-B9BB-15E8-59AE-8A095A03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0F62E-0B28-1A41-CB36-CCA27828E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BB96-1247-E8FD-ABC4-94DF59D4E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3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DFA4E-792E-B3E4-10C8-659ACC903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EF0D-9FA3-34BB-B5D2-E7AA156C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CF783-8397-283B-8BA0-222555209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E9EC-C5C9-758A-4613-1AF11D6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9854-E62F-9926-56FC-884BC61D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757E-C698-4D52-AFDF-DDD22236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490A-75D4-23FB-F9CB-A1E4FE5E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8D85-5A24-BA90-9747-C9D9B32CE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AA428-4E8B-634A-7D92-F5A2CB27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DD0CE-2E16-23B5-EB49-60820115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6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B4FA-8CE1-7978-EFBA-C0AC94D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E0368-DF35-8282-9588-A9BCA992B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DFD40-D1CA-DCB4-18BF-C84DD8C9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6172E-D1AE-1CE3-E94E-CDA2771B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86DDE-FC20-A4D8-E561-8E38F2300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1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5D65-90C3-2D65-C35D-AB5F1DDD9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D25F-76E8-8510-7A75-2A4AFBCB9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3A9C1-057C-79E6-435A-52AF7CAF3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84283-1AFB-91EE-6209-22B4E76A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DD775-D879-07CC-D507-337B4C29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4225-CA5E-2BE0-2AF9-3439D278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22BE-43BD-A2B2-0898-73DD74AF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66218-C141-F254-F595-99126F99B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B59F5-85AD-8168-614C-865DE8315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ACCF9-D91B-C130-9F6F-DE66960C8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A6F3C1-5A5C-ECC6-3461-7EE8F8A02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12E3A2-DAAD-6BA2-CBBE-132CCC3D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3290C-87BB-7D29-D97F-9A86AB7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0F93B-70D0-D899-3C97-AD79ED1ED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1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1FB1-9938-5457-5B09-65ED1AFC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D9D728-D9B8-293D-2C6D-761B24BC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B3602-14F1-B8F4-20C7-62D2F18B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4F39E-A3DC-E1A5-80AE-78D72329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1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301ACA-2211-3B1A-FC5E-62A66957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81474-AE57-1774-2AEE-8B279BFD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869D5-C2AC-684B-779C-595C12DE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94F7-FC43-1073-0E02-06FCBC5DC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466A-A59C-4874-EB7E-61ED3802C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F4BE9-8039-FE52-A1E1-F65B5F327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784F-666A-E360-8917-A3B3D820C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C1A4B-7940-ADAB-4B4E-0604FA4D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06A9B-E910-FD38-6AD4-5629931B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41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294C-74D2-DBA7-C4F4-C3B21FDC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D5842-6E71-350E-0E12-55A2A8151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1D539-3466-F7ED-70F5-FAB422EA1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524EC-A5F4-7559-5060-03EEAABC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BDAE4-BCD9-0764-A756-E731AEA6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0E2AD-1B3A-21B8-ECCF-A0792CF40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7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882F9-7DE7-40C7-FC4E-0DE30451D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EF69-5172-6B59-FAF0-E83B7B25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7FDC0-7C31-6490-CBB4-055207B3D5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C4093-6414-D041-B25B-967D592DE3B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E6AC7-0064-689A-A267-7ABBD33F0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BA77D-1941-71D6-9D3F-51D6B6474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AC03F5-681D-3445-8A8B-F789F079D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5D762-3C89-0620-6006-E313A11AC06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861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imMeen/Time-LL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898-EB69-8971-3E44-8BBEEF2A0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Helvetica Neue" panose="02000503000000020004" pitchFamily="2" charset="0"/>
              </a:rPr>
              <a:t>Time-LLM: Time Series Forecasting by Reprogramming Large Language Models</a:t>
            </a:r>
            <a:br>
              <a:rPr lang="en-US" sz="4000" dirty="0">
                <a:effectLst/>
                <a:latin typeface="Helvetica Neue" panose="02000503000000020004" pitchFamily="2" charset="0"/>
              </a:rPr>
            </a:br>
            <a:br>
              <a:rPr lang="en-US" sz="4000" dirty="0">
                <a:effectLst/>
                <a:latin typeface="Helvetica Neue" panose="02000503000000020004" pitchFamily="2" charset="0"/>
              </a:rPr>
            </a:br>
            <a:br>
              <a:rPr lang="en-US" sz="4000" dirty="0">
                <a:effectLst/>
                <a:latin typeface="Helvetica Neue" panose="02000503000000020004" pitchFamily="2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7BB23-EB25-912F-28B9-C83ADF0A4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</a:p>
          <a:p>
            <a:r>
              <a:rPr lang="en-US" dirty="0"/>
              <a:t>FALGUNI GHOSH</a:t>
            </a:r>
          </a:p>
          <a:p>
            <a:r>
              <a:rPr lang="en-US" dirty="0"/>
              <a:t>As part of </a:t>
            </a:r>
            <a:r>
              <a:rPr lang="en-US" dirty="0" err="1"/>
              <a:t>BioMedIA</a:t>
            </a:r>
            <a:r>
              <a:rPr lang="en-US" dirty="0"/>
              <a:t> Reading Group Session, July 10, 2025</a:t>
            </a:r>
          </a:p>
        </p:txBody>
      </p:sp>
    </p:spTree>
    <p:extLst>
      <p:ext uri="{BB962C8B-B14F-4D97-AF65-F5344CB8AC3E}">
        <p14:creationId xmlns:p14="http://schemas.microsoft.com/office/powerpoint/2010/main" val="81362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BDE6C-8E19-EB5C-97A9-1137A59DD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C14E-7C71-D99C-5C01-E190E759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30DFC6-BB71-9D4A-05D3-F9BEFB80D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27" y="1367243"/>
            <a:ext cx="8707159" cy="52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339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6B45D-D92B-6C1C-E4CA-06D3C988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088F9-8912-760A-8E58-7DF848F4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5FE172E-892B-5268-C635-EC2207183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27" y="1367243"/>
            <a:ext cx="8707159" cy="52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670B40-EEF2-3CC7-9626-0DC5F30EFDA9}"/>
              </a:ext>
            </a:extLst>
          </p:cNvPr>
          <p:cNvSpPr/>
          <p:nvPr/>
        </p:nvSpPr>
        <p:spPr>
          <a:xfrm>
            <a:off x="3722914" y="1502229"/>
            <a:ext cx="4163785" cy="4686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8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E5EEF-E5ED-DD5A-E9D3-4A0104B7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DF49-F657-3D92-8407-16C8C2CF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EMBEDDING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67179B-46AF-04A7-089D-8771EFF53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12" y="1690688"/>
            <a:ext cx="6393427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1DA3C0-064A-73C6-9295-11EBAEB26188}"/>
              </a:ext>
            </a:extLst>
          </p:cNvPr>
          <p:cNvSpPr/>
          <p:nvPr/>
        </p:nvSpPr>
        <p:spPr>
          <a:xfrm>
            <a:off x="557213" y="3300412"/>
            <a:ext cx="2943225" cy="1971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C85B-B58F-5F17-15B3-652BBF8D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117" y="3186112"/>
            <a:ext cx="5004032" cy="342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8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B3710-B0F6-4519-9D43-0B37975C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0449-B16D-FEAE-04AD-2F54CD54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REPROGRAMMING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ED574F-F0FE-2921-EFE4-6A02A5E3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224" y="1528761"/>
            <a:ext cx="5711776" cy="347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D7D139-7019-CB5D-29A4-C71364301661}"/>
              </a:ext>
            </a:extLst>
          </p:cNvPr>
          <p:cNvSpPr/>
          <p:nvPr/>
        </p:nvSpPr>
        <p:spPr>
          <a:xfrm>
            <a:off x="2771776" y="2986087"/>
            <a:ext cx="3338512" cy="17573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44C76-56F2-AD1C-1682-CFEA84D6F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54" y="2800350"/>
            <a:ext cx="5518982" cy="38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18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E42F5-557B-2FBF-3B20-4B302F77A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5A9B-C1D0-EA49-1D16-B797B9A4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DF9D8-DB36-3BC2-4946-31F65F8D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27" y="1367243"/>
            <a:ext cx="8707159" cy="52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F4A039-E08B-0F69-ABF4-E064C67B7666}"/>
              </a:ext>
            </a:extLst>
          </p:cNvPr>
          <p:cNvSpPr/>
          <p:nvPr/>
        </p:nvSpPr>
        <p:spPr>
          <a:xfrm>
            <a:off x="1583872" y="1502229"/>
            <a:ext cx="5388428" cy="1698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23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692B1-7C61-C3FD-202A-B7F47A4A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60B6-8AB1-20E1-ACD5-65B0DF64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PROMPT-AS-PREFIX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FDC5A-DDAB-2DBB-8AB3-BBF26FE1D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81" y="1690688"/>
            <a:ext cx="10053638" cy="46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62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FD8DE-5ABA-3740-1CA8-B1B04E3C8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BF80-0EC7-7999-130B-A2CF5F9D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RECAP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FA8C7C-0B9E-36C0-A984-44613D491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127" y="1367243"/>
            <a:ext cx="8707159" cy="52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97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1A198-53BB-E803-8C53-61E34E513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CEA9-A49E-0799-65E2-8D243B28C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 FORECASTING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E9DF0-85B0-F03B-38FF-20E21E3D3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52" y="1776864"/>
            <a:ext cx="11701418" cy="45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2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0D201-25DD-DB31-5E78-7783B0EF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4B9C4-0FAA-5B30-E7C6-8D844147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37F3B-0955-260C-DC3E-E7B98319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690688"/>
            <a:ext cx="11466656" cy="40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0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88CCF-8E3C-7A74-0C3D-7D81F5F64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9DAF-422A-2BDE-433A-61307776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FEW-SHOT LEARNING (Contd.)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ACA15-404C-7142-EADC-F0F78A1E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69" y="1582511"/>
            <a:ext cx="11238212" cy="394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33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AFFE-B064-1517-0209-26D9FDB0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BE6E-4188-A3BE-CE7B-3EE9DD4A0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>
                <a:effectLst/>
              </a:rPr>
              <a:t>Presented in ICLR 2024</a:t>
            </a:r>
          </a:p>
          <a:p>
            <a:endParaRPr lang="en-US" sz="2200" dirty="0">
              <a:effectLst/>
            </a:endParaRPr>
          </a:p>
          <a:p>
            <a:r>
              <a:rPr lang="en-US" sz="2200" dirty="0"/>
              <a:t>Authors: </a:t>
            </a:r>
            <a:r>
              <a:rPr lang="en-US" sz="2200" dirty="0">
                <a:effectLst/>
              </a:rPr>
              <a:t>Ming Jin, Shiyu Wang et al</a:t>
            </a:r>
          </a:p>
          <a:p>
            <a:endParaRPr lang="en-US" sz="2200" dirty="0"/>
          </a:p>
          <a:p>
            <a:r>
              <a:rPr lang="en-US" sz="2200" dirty="0"/>
              <a:t>Project page: </a:t>
            </a:r>
            <a:r>
              <a:rPr lang="en-US" sz="2200" dirty="0">
                <a:hlinkClick r:id="rId2"/>
              </a:rPr>
              <a:t>https://github.com/KimMeen/Time-LLM</a:t>
            </a:r>
            <a:r>
              <a:rPr lang="en-US" sz="2200" dirty="0"/>
              <a:t> </a:t>
            </a:r>
            <a:endParaRPr lang="en-US" sz="2200" dirty="0">
              <a:effectLst/>
            </a:endParaRPr>
          </a:p>
          <a:p>
            <a:endParaRPr lang="en-US" sz="2200" dirty="0"/>
          </a:p>
          <a:p>
            <a:r>
              <a:rPr lang="en-US" sz="2200" dirty="0"/>
              <a:t>Affiliated Institutions: </a:t>
            </a:r>
            <a:br>
              <a:rPr lang="en-US" sz="2200" dirty="0"/>
            </a:br>
            <a:r>
              <a:rPr lang="en-US" sz="2200" dirty="0">
                <a:effectLst/>
              </a:rPr>
              <a:t>Monash University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Ant Group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IBM Research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Griffith University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Alibaba Group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The Hong Kong University of Science and Technology </a:t>
            </a:r>
            <a:r>
              <a:rPr lang="en-US" sz="2200" dirty="0"/>
              <a:t>(Guangzhou)</a:t>
            </a:r>
          </a:p>
        </p:txBody>
      </p:sp>
    </p:spTree>
    <p:extLst>
      <p:ext uri="{BB962C8B-B14F-4D97-AF65-F5344CB8AC3E}">
        <p14:creationId xmlns:p14="http://schemas.microsoft.com/office/powerpoint/2010/main" val="3751649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2115B-9F9A-8D1C-357B-246168FDE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1B63-37B4-C6B6-A423-A3BAAF1C2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ZERO-SHOT LEARNING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ED2070-60E3-8F4A-DEA3-5F28A1A4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94" y="1534184"/>
            <a:ext cx="8863013" cy="50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7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CAAD0-3204-3280-47E5-D27C84E9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B80B8-E9C0-476E-DE25-1B7D345B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REPROGRAMMING INTERPRETATION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6C4F1-E28B-7561-275B-780F3C851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343026"/>
            <a:ext cx="7922406" cy="538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4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9352-DF8B-0849-D517-F629ABC50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23DD-1194-AA82-E896-3EA413CD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DC84E-CC4B-2296-7A2A-5EA573B5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19609"/>
            <a:ext cx="10874401" cy="34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5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94C15-8AA8-E7E0-A265-3DDA193B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6B99-0B2E-EA4E-C87B-2FA8970A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6D73-208D-FA20-C5FE-E6ADE358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Reprogramming is efficient (fewer than 6.6 M trainable params, only around 0.2% of the total trainable params of Llama).</a:t>
            </a:r>
          </a:p>
          <a:p>
            <a:endParaRPr lang="en-US" sz="2200" dirty="0"/>
          </a:p>
          <a:p>
            <a:r>
              <a:rPr lang="en-US" sz="2200" dirty="0"/>
              <a:t>Text prototypes learn meaningful representations.</a:t>
            </a:r>
          </a:p>
          <a:p>
            <a:endParaRPr lang="en-US" sz="2200" dirty="0"/>
          </a:p>
          <a:p>
            <a:r>
              <a:rPr lang="en-US" sz="2200" dirty="0"/>
              <a:t>Reprogramming activates LLM reasoning.</a:t>
            </a:r>
          </a:p>
          <a:p>
            <a:endParaRPr lang="en-US" sz="2200" dirty="0"/>
          </a:p>
          <a:p>
            <a:r>
              <a:rPr lang="en-US" sz="2200" dirty="0"/>
              <a:t>Effective in low-data regimes.</a:t>
            </a:r>
          </a:p>
          <a:p>
            <a:endParaRPr lang="en-US" sz="2200" dirty="0"/>
          </a:p>
          <a:p>
            <a:r>
              <a:rPr lang="en-US" sz="2200" dirty="0"/>
              <a:t>Time Series forecasting can be cast as language task.</a:t>
            </a:r>
            <a:br>
              <a:rPr lang="en-US" sz="2200" dirty="0"/>
            </a:br>
            <a:endParaRPr lang="en-US" sz="220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22674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D7E50-E626-2428-6162-7DC78F82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5B61-7D18-C4A1-64AE-C34865B0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DC823-6AAE-7CF7-7FC1-C37B57A90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Explore optimal reprogramming representations</a:t>
            </a:r>
          </a:p>
          <a:p>
            <a:endParaRPr lang="en-US" sz="2200" dirty="0"/>
          </a:p>
          <a:p>
            <a:r>
              <a:rPr lang="en-US" sz="2200" dirty="0"/>
              <a:t>Equip LLM with broader time series analytical tasks</a:t>
            </a:r>
          </a:p>
          <a:p>
            <a:endParaRPr lang="en-US" sz="2200" dirty="0"/>
          </a:p>
          <a:p>
            <a:r>
              <a:rPr lang="en-US" sz="2200" dirty="0"/>
              <a:t>Build multimodal models with joint reasoning across time series, natural language and other modalities.</a:t>
            </a:r>
            <a:br>
              <a:rPr lang="en-US" sz="2200" dirty="0"/>
            </a:br>
            <a:endParaRPr lang="en-US" sz="220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1002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3DAA8-AB14-95BE-7514-1E1EA89A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475" y="2766218"/>
            <a:ext cx="3067050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957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109FC-12E7-BF03-3820-7D2BEC0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BABE5-B933-25CF-FFDC-8B26D2DF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17C3-2960-813D-B25D-68D01814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</a:rPr>
              <a:t>Task-specific learning</a:t>
            </a:r>
          </a:p>
          <a:p>
            <a:r>
              <a:rPr lang="en-US" sz="2200" dirty="0"/>
              <a:t>Transfer learning</a:t>
            </a:r>
          </a:p>
          <a:p>
            <a:r>
              <a:rPr lang="en-US" sz="2200" dirty="0">
                <a:effectLst/>
              </a:rPr>
              <a:t>Foundation Model</a:t>
            </a:r>
          </a:p>
          <a:p>
            <a:r>
              <a:rPr lang="en-US" sz="2200" dirty="0"/>
              <a:t>Model Reprogramming</a:t>
            </a:r>
          </a:p>
          <a:p>
            <a:endParaRPr lang="en-US" sz="22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3349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97EC2-4B76-26B4-0D29-B3C2513B3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04B4-123B-28A9-9CA1-62A8874C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C522B-53A4-7C50-5988-2626AB09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Sorted by Number of trainable parameters (from high to low)</a:t>
            </a:r>
            <a:endParaRPr lang="en-US" sz="22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sz="2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E42B58-311E-479F-E41C-951F20E25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839747"/>
              </p:ext>
            </p:extLst>
          </p:nvPr>
        </p:nvGraphicFramePr>
        <p:xfrm>
          <a:off x="1381234" y="2556360"/>
          <a:ext cx="7102366" cy="343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810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36C21-F326-DDD6-DC6A-7BCDB289F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46C5-9D94-3A73-FA54-ED762C75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LLM IN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8F81-43EB-861B-D662-372F2DE4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</a:rPr>
              <a:t>Generalizability</a:t>
            </a:r>
          </a:p>
          <a:p>
            <a:r>
              <a:rPr lang="en-US" sz="2200" dirty="0">
                <a:effectLst/>
              </a:rPr>
              <a:t>Data efficiency</a:t>
            </a:r>
          </a:p>
          <a:p>
            <a:r>
              <a:rPr lang="en-US" sz="2200" dirty="0"/>
              <a:t>Reasoning</a:t>
            </a:r>
          </a:p>
          <a:p>
            <a:r>
              <a:rPr lang="en-US" sz="2200" dirty="0">
                <a:effectLst/>
              </a:rPr>
              <a:t>Multimodal knowledge</a:t>
            </a:r>
          </a:p>
          <a:p>
            <a:r>
              <a:rPr lang="en-US" sz="2200" dirty="0"/>
              <a:t>Easy optimization</a:t>
            </a:r>
            <a:endParaRPr lang="en-US" sz="2200" dirty="0">
              <a:effectLst/>
            </a:endParaRPr>
          </a:p>
          <a:p>
            <a:pPr marL="0" indent="0">
              <a:buNone/>
            </a:pPr>
            <a:br>
              <a:rPr lang="en-US" sz="2200" dirty="0"/>
            </a:br>
            <a:endParaRPr lang="en-US" sz="220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5704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ADD08-143E-ECD8-78BF-C86EC6D5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96F3-C2A1-5056-4C9B-DB29C0B5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AD367-18E5-A3AA-68E3-C3B8F81E2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</a:rPr>
              <a:t>Traditional Models: ARIMA, LSTM</a:t>
            </a:r>
          </a:p>
          <a:p>
            <a:r>
              <a:rPr lang="en-US" sz="2200" dirty="0"/>
              <a:t>LLM in Time Series: </a:t>
            </a:r>
            <a:br>
              <a:rPr lang="en-US" sz="2200" dirty="0"/>
            </a:br>
            <a:r>
              <a:rPr lang="en-US" sz="2200" dirty="0"/>
              <a:t>1. GPT4TS freezes the self-attention layers of the LLM while fine-tuning as they contain a majority of the pretrained LLM's learned knowledge. </a:t>
            </a:r>
            <a:br>
              <a:rPr lang="en-US" sz="2200" dirty="0"/>
            </a:br>
            <a:r>
              <a:rPr lang="en-US" sz="2200" dirty="0"/>
              <a:t>2. LLM4TS uses a two-stage process: first, an autoregressive approach to align pretrained LLM with patched time series and then Parameter-Efficient Fine-Tuning (PEFT) methods to selectively adjust a limited portion of the LLM parameters.</a:t>
            </a:r>
            <a:endParaRPr lang="en-US" sz="2200" dirty="0">
              <a:effectLst/>
            </a:endParaRPr>
          </a:p>
          <a:p>
            <a:pPr marL="0" indent="0">
              <a:buNone/>
            </a:pPr>
            <a:br>
              <a:rPr lang="en-US" sz="2200" dirty="0"/>
            </a:br>
            <a:endParaRPr lang="en-US" sz="220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167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13692-8956-A55F-3447-24B864677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A9D-A3C3-BB9D-CDED-B33E8F3D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04F6-6327-CE76-931E-CBEBB8ACA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</a:rPr>
              <a:t>Forecast future time series values</a:t>
            </a:r>
          </a:p>
          <a:p>
            <a:r>
              <a:rPr lang="en-US" sz="2200" dirty="0"/>
              <a:t>No fine-tuning of LLM backbone</a:t>
            </a:r>
          </a:p>
          <a:p>
            <a:r>
              <a:rPr lang="en-US" sz="2200" dirty="0">
                <a:effectLst/>
              </a:rPr>
              <a:t>Align time series modality with natural language</a:t>
            </a:r>
          </a:p>
          <a:p>
            <a:pPr marL="0" indent="0">
              <a:buNone/>
            </a:pPr>
            <a:br>
              <a:rPr lang="en-US" sz="2200" dirty="0"/>
            </a:br>
            <a:endParaRPr lang="en-US" sz="220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706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C9B5-977D-8377-8414-CFDEDC251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A6BC-C540-BDAE-6478-9C450039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3201B-E970-4933-7DBC-790B2A626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</a:rPr>
              <a:t>Input:</a:t>
            </a:r>
          </a:p>
          <a:p>
            <a:endParaRPr lang="en-US" sz="2200" dirty="0"/>
          </a:p>
          <a:p>
            <a:r>
              <a:rPr lang="en-US" sz="2200" dirty="0">
                <a:effectLst/>
              </a:rPr>
              <a:t>Output: </a:t>
            </a:r>
          </a:p>
          <a:p>
            <a:endParaRPr lang="en-US" sz="2200" dirty="0"/>
          </a:p>
          <a:p>
            <a:r>
              <a:rPr lang="en-US" sz="2200" dirty="0">
                <a:effectLst/>
              </a:rPr>
              <a:t>Objective:</a:t>
            </a:r>
            <a:endParaRPr lang="en-US" sz="2200" dirty="0"/>
          </a:p>
          <a:p>
            <a:endParaRPr lang="en-US" sz="2200" dirty="0"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98C67-F186-CD10-AD46-0ACCC444B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305" y="1757087"/>
            <a:ext cx="1416878" cy="378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9BB82-789D-95A1-C5F8-0646FBDEA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1146" y="2613967"/>
            <a:ext cx="1416878" cy="386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C2B56-A9E5-199B-D370-CA9731764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9233" y="3417246"/>
            <a:ext cx="17399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3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5DC3-2614-D424-BE1E-540FC61D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F568-BAE2-179B-7336-C7CB10F9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1C83-89BA-F465-41FF-7B40E00A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Time-LLM reprograms time series into LLM-compatible format.</a:t>
            </a:r>
          </a:p>
          <a:p>
            <a:endParaRPr lang="en-US" sz="2200" dirty="0"/>
          </a:p>
          <a:p>
            <a:r>
              <a:rPr lang="en-US" sz="2200" dirty="0"/>
              <a:t>Components:</a:t>
            </a:r>
            <a:br>
              <a:rPr lang="en-US" sz="2200" dirty="0"/>
            </a:br>
            <a:r>
              <a:rPr lang="en-US" sz="2200" dirty="0"/>
              <a:t>1. Input transformation</a:t>
            </a:r>
            <a:br>
              <a:rPr lang="en-US" sz="2200" dirty="0"/>
            </a:br>
            <a:r>
              <a:rPr lang="en-US" sz="2200" dirty="0"/>
              <a:t>2. A pre-trained and frozen LLM</a:t>
            </a:r>
            <a:br>
              <a:rPr lang="en-US" sz="2200" dirty="0"/>
            </a:br>
            <a:r>
              <a:rPr lang="en-US" sz="2200" dirty="0"/>
              <a:t>3. Output projection</a:t>
            </a:r>
            <a:br>
              <a:rPr lang="en-US" sz="2200" dirty="0"/>
            </a:br>
            <a:endParaRPr lang="en-US" sz="2200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8079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712</Words>
  <Application>Microsoft Macintosh PowerPoint</Application>
  <PresentationFormat>Widescreen</PresentationFormat>
  <Paragraphs>105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Helvetica Neue</vt:lpstr>
      <vt:lpstr>Office Theme</vt:lpstr>
      <vt:lpstr>Time-LLM: Time Series Forecasting by Reprogramming Large Language Models   </vt:lpstr>
      <vt:lpstr>PAPER DETAILS</vt:lpstr>
      <vt:lpstr>BACKGROUND</vt:lpstr>
      <vt:lpstr>BACKGROUND (contd.)</vt:lpstr>
      <vt:lpstr>MOTIVATION FOR LLM IN FORECASTING</vt:lpstr>
      <vt:lpstr>RELATED WORK</vt:lpstr>
      <vt:lpstr>GOAL</vt:lpstr>
      <vt:lpstr>PROBLEM FORMULATION</vt:lpstr>
      <vt:lpstr>METHODOLOGY OVERVIEW</vt:lpstr>
      <vt:lpstr>ARCHITECTURE</vt:lpstr>
      <vt:lpstr>ARCHITECTURE</vt:lpstr>
      <vt:lpstr>PROMPT EMBEDDING</vt:lpstr>
      <vt:lpstr>PATCH REPROGRAMMING</vt:lpstr>
      <vt:lpstr>OUTPUT</vt:lpstr>
      <vt:lpstr>PROMPT-AS-PREFIX</vt:lpstr>
      <vt:lpstr>ARCHITECTURE RECAP</vt:lpstr>
      <vt:lpstr>LONG TERM FORECASTING</vt:lpstr>
      <vt:lpstr>FEW-SHOT LEARNING</vt:lpstr>
      <vt:lpstr>FEW-SHOT LEARNING (Contd.)</vt:lpstr>
      <vt:lpstr>ZERO-SHOT LEARNING</vt:lpstr>
      <vt:lpstr>REPROGRAMMING INTERPRETATION</vt:lpstr>
      <vt:lpstr>ABLATIONS</vt:lpstr>
      <vt:lpstr>INSIGHTS</vt:lpstr>
      <vt:lpstr>FUTURE WORKS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Ghosh, Falguni</dc:creator>
  <cp:lastModifiedBy>Ghosh, Falguni (I/ES-D6)</cp:lastModifiedBy>
  <cp:revision>114</cp:revision>
  <dcterms:created xsi:type="dcterms:W3CDTF">2024-11-25T21:46:10Z</dcterms:created>
  <dcterms:modified xsi:type="dcterms:W3CDTF">2025-07-10T14:05:27Z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