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3" r:id="rId7"/>
    <p:sldId id="264" r:id="rId8"/>
    <p:sldId id="265" r:id="rId9"/>
    <p:sldId id="258" r:id="rId10"/>
    <p:sldId id="268" r:id="rId11"/>
    <p:sldId id="266" r:id="rId12"/>
    <p:sldId id="267" r:id="rId13"/>
    <p:sldId id="269" r:id="rId14"/>
    <p:sldId id="270" r:id="rId15"/>
    <p:sldId id="277" r:id="rId16"/>
    <p:sldId id="276" r:id="rId17"/>
    <p:sldId id="259" r:id="rId18"/>
    <p:sldId id="272" r:id="rId19"/>
    <p:sldId id="271" r:id="rId20"/>
    <p:sldId id="27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5"/>
    <p:restoredTop sz="86619"/>
  </p:normalViewPr>
  <p:slideViewPr>
    <p:cSldViewPr snapToGrid="0">
      <p:cViewPr>
        <p:scale>
          <a:sx n="84" d="100"/>
          <a:sy n="84" d="100"/>
        </p:scale>
        <p:origin x="-2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1E81D-FD6B-3644-93C8-D87F5F427AA1}" type="datetimeFigureOut">
              <a:rPr lang="en-US" smtClean="0"/>
              <a:t>11/27/24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B49DF-FF45-4C44-8FC7-ACEA48DFD040}" type="slidenum">
              <a:rPr lang="en-US" smtClean="0"/>
              <a:t>‹#›</a:t>
            </a:fld>
            <a:endParaRPr lang="en-US"/>
          </a:p>
        </p:txBody>
      </p:sp>
    </p:spTree>
    <p:extLst>
      <p:ext uri="{BB962C8B-B14F-4D97-AF65-F5344CB8AC3E}">
        <p14:creationId xmlns:p14="http://schemas.microsoft.com/office/powerpoint/2010/main" val="385240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Iid</a:t>
            </a:r>
            <a:r>
              <a:rPr lang="en-US" dirty="0"/>
              <a:t> – independent and identically distributed.</a:t>
            </a:r>
            <a:br>
              <a:rPr lang="en-US" dirty="0"/>
            </a:br>
            <a:r>
              <a:rPr lang="en-US" dirty="0"/>
              <a:t>Real OOD data cannot be accessed at training time.</a:t>
            </a:r>
          </a:p>
        </p:txBody>
      </p:sp>
      <p:sp>
        <p:nvSpPr>
          <p:cNvPr id="4" name="Slide Number Placeholder 3"/>
          <p:cNvSpPr>
            <a:spLocks noGrp="1"/>
          </p:cNvSpPr>
          <p:nvPr>
            <p:ph type="sldNum" sz="quarter" idx="5"/>
          </p:nvPr>
        </p:nvSpPr>
        <p:spPr/>
        <p:txBody>
          <a:bodyPr/>
          <a:lstStyle/>
          <a:p>
            <a:fld id="{457B49DF-FF45-4C44-8FC7-ACEA48DFD040}" type="slidenum">
              <a:rPr lang="en-US" smtClean="0"/>
              <a:t>3</a:t>
            </a:fld>
            <a:endParaRPr lang="en-US"/>
          </a:p>
        </p:txBody>
      </p:sp>
    </p:spTree>
    <p:extLst>
      <p:ext uri="{BB962C8B-B14F-4D97-AF65-F5344CB8AC3E}">
        <p14:creationId xmlns:p14="http://schemas.microsoft.com/office/powerpoint/2010/main" val="406639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scoring strategy, </a:t>
            </a:r>
            <a:r>
              <a:rPr lang="en-US" dirty="0" err="1"/>
              <a:t>softmax</a:t>
            </a:r>
            <a:r>
              <a:rPr lang="en-US" dirty="0"/>
              <a:t> and </a:t>
            </a:r>
            <a:r>
              <a:rPr lang="en-US" dirty="0" err="1"/>
              <a:t>ood</a:t>
            </a:r>
            <a:r>
              <a:rPr lang="en-US" dirty="0"/>
              <a:t> detector maybe</a:t>
            </a:r>
          </a:p>
        </p:txBody>
      </p:sp>
      <p:sp>
        <p:nvSpPr>
          <p:cNvPr id="4" name="Slide Number Placeholder 3"/>
          <p:cNvSpPr>
            <a:spLocks noGrp="1"/>
          </p:cNvSpPr>
          <p:nvPr>
            <p:ph type="sldNum" sz="quarter" idx="5"/>
          </p:nvPr>
        </p:nvSpPr>
        <p:spPr/>
        <p:txBody>
          <a:bodyPr/>
          <a:lstStyle/>
          <a:p>
            <a:fld id="{457B49DF-FF45-4C44-8FC7-ACEA48DFD040}" type="slidenum">
              <a:rPr lang="en-US" smtClean="0"/>
              <a:t>4</a:t>
            </a:fld>
            <a:endParaRPr lang="en-US"/>
          </a:p>
        </p:txBody>
      </p:sp>
    </p:spTree>
    <p:extLst>
      <p:ext uri="{BB962C8B-B14F-4D97-AF65-F5344CB8AC3E}">
        <p14:creationId xmlns:p14="http://schemas.microsoft.com/office/powerpoint/2010/main" val="163087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support set</a:t>
            </a:r>
            <a:r>
              <a:rPr lang="en-US" dirty="0"/>
              <a:t> of a probability distribution refers to the subset of the space where the distribution is non-zero (i.e., where it has positive probability or density). In simpler terms, it is the region of the space where the data points or events described by the distribution can potentially exist.</a:t>
            </a:r>
            <a:br>
              <a:rPr lang="en-US" dirty="0"/>
            </a:br>
            <a:br>
              <a:rPr lang="en-US" dirty="0"/>
            </a:br>
            <a:r>
              <a:rPr lang="en-US" dirty="0"/>
              <a:t>f-divergence measures are defined between two distributions PPP and QQQ only if Supp(P)⊆Supp(Q)\text{Supp}(P) \</a:t>
            </a:r>
            <a:r>
              <a:rPr lang="en-US" dirty="0" err="1"/>
              <a:t>subseteq</a:t>
            </a:r>
            <a:r>
              <a:rPr lang="en-US" dirty="0"/>
              <a:t> \text{Supp}(Q)Supp(P)⊆Supp(Q), or vice versa. This is because </a:t>
            </a:r>
            <a:r>
              <a:rPr lang="en-US" dirty="0" err="1"/>
              <a:t>fff</a:t>
            </a:r>
            <a:r>
              <a:rPr lang="en-US" dirty="0"/>
              <a:t>-divergence is undefined in regions where P&gt;0 but Q=0, or vice versa.</a:t>
            </a:r>
            <a:br>
              <a:rPr lang="en-US" dirty="0"/>
            </a:br>
            <a:br>
              <a:rPr lang="en-US" dirty="0"/>
            </a:br>
            <a:r>
              <a:rPr lang="en-US" b="1" dirty="0"/>
              <a:t>Formal Definition:</a:t>
            </a:r>
          </a:p>
          <a:p>
            <a:r>
              <a:rPr lang="en-US" dirty="0"/>
              <a:t>For a probability distribution PPP over a space X\</a:t>
            </a:r>
            <a:r>
              <a:rPr lang="en-US" dirty="0" err="1"/>
              <a:t>mathcal</a:t>
            </a:r>
            <a:r>
              <a:rPr lang="en-US" dirty="0"/>
              <a:t>{X}X:</a:t>
            </a:r>
          </a:p>
          <a:p>
            <a:pPr>
              <a:buFont typeface="Arial" panose="020B0604020202020204" pitchFamily="34" charset="0"/>
              <a:buChar char="•"/>
            </a:pPr>
            <a:r>
              <a:rPr lang="en-US" dirty="0"/>
              <a:t>The </a:t>
            </a:r>
            <a:r>
              <a:rPr lang="en-US" b="1" dirty="0"/>
              <a:t>support set</a:t>
            </a:r>
            <a:r>
              <a:rPr lang="en-US" dirty="0"/>
              <a:t>, denoted as Supp(P)\text{Supp}(P)Supp(P), is: Supp(P)={</a:t>
            </a:r>
            <a:r>
              <a:rPr lang="en-US" dirty="0" err="1"/>
              <a:t>x∈X∣P</a:t>
            </a:r>
            <a:r>
              <a:rPr lang="en-US" dirty="0"/>
              <a:t>(x)&gt;0}\text{Supp}(P) = \{ x \in \</a:t>
            </a:r>
            <a:r>
              <a:rPr lang="en-US" dirty="0" err="1"/>
              <a:t>mathcal</a:t>
            </a:r>
            <a:r>
              <a:rPr lang="en-US" dirty="0"/>
              <a:t>{X} \mid P(x) &gt; 0 \}Supp(P)={</a:t>
            </a:r>
            <a:r>
              <a:rPr lang="en-US" dirty="0" err="1"/>
              <a:t>x∈X∣P</a:t>
            </a:r>
            <a:r>
              <a:rPr lang="en-US" dirty="0"/>
              <a:t>(x)&gt;0} This means the support set includes all points in the space X\</a:t>
            </a:r>
            <a:r>
              <a:rPr lang="en-US" dirty="0" err="1"/>
              <a:t>mathcal</a:t>
            </a:r>
            <a:r>
              <a:rPr lang="en-US" dirty="0"/>
              <a:t>{X}X where the probability or density assigned by PPP is greater than zero.</a:t>
            </a:r>
          </a:p>
          <a:p>
            <a:r>
              <a:rPr lang="en-US" b="1" dirty="0"/>
              <a:t>Examples:</a:t>
            </a:r>
          </a:p>
          <a:p>
            <a:pPr>
              <a:buFont typeface="+mj-lt"/>
              <a:buAutoNum type="arabicPeriod"/>
            </a:pPr>
            <a:r>
              <a:rPr lang="en-US" b="1" dirty="0"/>
              <a:t>Discrete Distribution</a:t>
            </a:r>
            <a:r>
              <a:rPr lang="en-US" dirty="0"/>
              <a:t>:</a:t>
            </a:r>
          </a:p>
          <a:p>
            <a:pPr marL="742950" lvl="1" indent="-285750">
              <a:buFont typeface="+mj-lt"/>
              <a:buAutoNum type="arabicPeriod"/>
            </a:pPr>
            <a:r>
              <a:rPr lang="en-US" dirty="0"/>
              <a:t>Suppose PPP is defined over X={1,2,3,4}\</a:t>
            </a:r>
            <a:r>
              <a:rPr lang="en-US" dirty="0" err="1"/>
              <a:t>mathcal</a:t>
            </a:r>
            <a:r>
              <a:rPr lang="en-US" dirty="0"/>
              <a:t>{X} = \{1, 2, 3, 4\}X={1,2,3,4} with: P(1)=0.3, P(2)=0.5, P(3)=0.2, P(4)=0.P(1) = 0.3, \, P(2) = 0.5, \, P(3) = 0.2, \, P(4) = 0.P(1)=0.3,P(2)=0.5,P(3)=0.2,P(4)=0. Here, the </a:t>
            </a:r>
            <a:r>
              <a:rPr lang="en-US" b="1" dirty="0"/>
              <a:t>support set</a:t>
            </a:r>
            <a:r>
              <a:rPr lang="en-US" dirty="0"/>
              <a:t> is: Supp(P)={1,2,3}.\text{Supp}(P) = \{1, 2, 3\}.Supp(P)={1,2,3}.</a:t>
            </a:r>
          </a:p>
          <a:p>
            <a:pPr>
              <a:buFont typeface="+mj-lt"/>
              <a:buAutoNum type="arabicPeriod"/>
            </a:pPr>
            <a:r>
              <a:rPr lang="en-US" b="1" dirty="0"/>
              <a:t>Continuous Distribution</a:t>
            </a:r>
            <a:r>
              <a:rPr lang="en-US" dirty="0"/>
              <a:t>:</a:t>
            </a:r>
          </a:p>
          <a:p>
            <a:pPr marL="742950" lvl="1" indent="-285750">
              <a:buFont typeface="+mj-lt"/>
              <a:buAutoNum type="arabicPeriod"/>
            </a:pPr>
            <a:r>
              <a:rPr lang="en-US" dirty="0"/>
              <a:t>For a normal distribution P(x)P(x)P(x) with mean </a:t>
            </a:r>
            <a:r>
              <a:rPr lang="el-GR" dirty="0"/>
              <a:t>μ\</a:t>
            </a:r>
            <a:r>
              <a:rPr lang="en-US" dirty="0"/>
              <a:t>mu</a:t>
            </a:r>
            <a:r>
              <a:rPr lang="el-GR" dirty="0"/>
              <a:t>μ </a:t>
            </a:r>
            <a:r>
              <a:rPr lang="en-US" dirty="0"/>
              <a:t>and standard deviation </a:t>
            </a:r>
            <a:r>
              <a:rPr lang="el-GR" dirty="0"/>
              <a:t>σ\</a:t>
            </a:r>
            <a:r>
              <a:rPr lang="en-US" dirty="0"/>
              <a:t>sigma</a:t>
            </a:r>
            <a:r>
              <a:rPr lang="el-GR" dirty="0"/>
              <a:t>σ, </a:t>
            </a:r>
            <a:r>
              <a:rPr lang="en-US" dirty="0"/>
              <a:t>defined over X=R\</a:t>
            </a:r>
            <a:r>
              <a:rPr lang="en-US" dirty="0" err="1"/>
              <a:t>mathcal</a:t>
            </a:r>
            <a:r>
              <a:rPr lang="en-US" dirty="0"/>
              <a:t>{X} = \</a:t>
            </a:r>
            <a:r>
              <a:rPr lang="en-US" dirty="0" err="1"/>
              <a:t>mathbb</a:t>
            </a:r>
            <a:r>
              <a:rPr lang="en-US" dirty="0"/>
              <a:t>{R}X=R, the support is theoretically: Supp(P)=R.\text{Supp}(P) = \</a:t>
            </a:r>
            <a:r>
              <a:rPr lang="en-US" dirty="0" err="1"/>
              <a:t>mathbb</a:t>
            </a:r>
            <a:r>
              <a:rPr lang="en-US" dirty="0"/>
              <a:t>{R}.Supp(P)=R. However, practically, it is concentrated around </a:t>
            </a:r>
            <a:r>
              <a:rPr lang="el-GR" dirty="0"/>
              <a:t>μ\</a:t>
            </a:r>
            <a:r>
              <a:rPr lang="en-US" dirty="0"/>
              <a:t>mu</a:t>
            </a:r>
            <a:r>
              <a:rPr lang="el-GR" dirty="0"/>
              <a:t>μ </a:t>
            </a:r>
            <a:r>
              <a:rPr lang="en-US" dirty="0"/>
              <a:t>and diminishes quickly as xxx moves away.</a:t>
            </a:r>
          </a:p>
          <a:p>
            <a:pPr>
              <a:buFont typeface="+mj-lt"/>
              <a:buAutoNum type="arabicPeriod"/>
            </a:pPr>
            <a:r>
              <a:rPr lang="en-US" b="1" dirty="0"/>
              <a:t>Mixture Distribution</a:t>
            </a:r>
            <a:r>
              <a:rPr lang="en-US" dirty="0"/>
              <a:t>:</a:t>
            </a:r>
          </a:p>
          <a:p>
            <a:pPr marL="742950" lvl="1" indent="-285750">
              <a:buFont typeface="+mj-lt"/>
              <a:buAutoNum type="arabicPeriod"/>
            </a:pPr>
            <a:r>
              <a:rPr lang="en-US" dirty="0"/>
              <a:t>A Gaussian mixture model with components in distinct regions will have a support set combining those regions.</a:t>
            </a:r>
          </a:p>
          <a:p>
            <a:endParaRPr lang="en-US" dirty="0"/>
          </a:p>
        </p:txBody>
      </p:sp>
      <p:sp>
        <p:nvSpPr>
          <p:cNvPr id="4" name="Slide Number Placeholder 3"/>
          <p:cNvSpPr>
            <a:spLocks noGrp="1"/>
          </p:cNvSpPr>
          <p:nvPr>
            <p:ph type="sldNum" sz="quarter" idx="5"/>
          </p:nvPr>
        </p:nvSpPr>
        <p:spPr/>
        <p:txBody>
          <a:bodyPr/>
          <a:lstStyle/>
          <a:p>
            <a:fld id="{457B49DF-FF45-4C44-8FC7-ACEA48DFD040}" type="slidenum">
              <a:rPr lang="en-US" smtClean="0"/>
              <a:t>10</a:t>
            </a:fld>
            <a:endParaRPr lang="en-US"/>
          </a:p>
        </p:txBody>
      </p:sp>
    </p:spTree>
    <p:extLst>
      <p:ext uri="{BB962C8B-B14F-4D97-AF65-F5344CB8AC3E}">
        <p14:creationId xmlns:p14="http://schemas.microsoft.com/office/powerpoint/2010/main" val="27527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directly minimizing empirical auxiliary risk, we augment …</a:t>
            </a:r>
          </a:p>
          <a:p>
            <a:endParaRPr lang="en-US" dirty="0"/>
          </a:p>
          <a:p>
            <a:r>
              <a:rPr lang="en-US" dirty="0"/>
              <a:t>Problem with this objective</a:t>
            </a:r>
          </a:p>
        </p:txBody>
      </p:sp>
      <p:sp>
        <p:nvSpPr>
          <p:cNvPr id="4" name="Slide Number Placeholder 3"/>
          <p:cNvSpPr>
            <a:spLocks noGrp="1"/>
          </p:cNvSpPr>
          <p:nvPr>
            <p:ph type="sldNum" sz="quarter" idx="5"/>
          </p:nvPr>
        </p:nvSpPr>
        <p:spPr/>
        <p:txBody>
          <a:bodyPr/>
          <a:lstStyle/>
          <a:p>
            <a:fld id="{457B49DF-FF45-4C44-8FC7-ACEA48DFD040}" type="slidenum">
              <a:rPr lang="en-US" smtClean="0"/>
              <a:t>11</a:t>
            </a:fld>
            <a:endParaRPr lang="en-US"/>
          </a:p>
        </p:txBody>
      </p:sp>
    </p:spTree>
    <p:extLst>
      <p:ext uri="{BB962C8B-B14F-4D97-AF65-F5344CB8AC3E}">
        <p14:creationId xmlns:p14="http://schemas.microsoft.com/office/powerpoint/2010/main" val="364449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results rely on the covering number (cf., Appendix C.1) for the model classes F = {l(</a:t>
            </a:r>
            <a:r>
              <a:rPr lang="en-US" dirty="0" err="1"/>
              <a:t>fw</a:t>
            </a:r>
            <a:r>
              <a:rPr lang="en-US" dirty="0"/>
              <a:t>; ·) : w ∈ W} and FOE = {</a:t>
            </a:r>
            <a:r>
              <a:rPr lang="en-US" dirty="0" err="1"/>
              <a:t>lOE</a:t>
            </a:r>
            <a:r>
              <a:rPr lang="en-US" dirty="0"/>
              <a:t>(</a:t>
            </a:r>
            <a:r>
              <a:rPr lang="en-US" dirty="0" err="1"/>
              <a:t>fw</a:t>
            </a:r>
            <a:r>
              <a:rPr lang="en-US" dirty="0"/>
              <a:t>; ·) : w ∈ W} to represent their  complexity. Intuitively, the covering numbers N (F , </a:t>
            </a:r>
            <a:r>
              <a:rPr lang="el-GR" dirty="0"/>
              <a:t>ε, </a:t>
            </a:r>
            <a:r>
              <a:rPr lang="en-US" dirty="0"/>
              <a:t>L∞) and N (FOE, </a:t>
            </a:r>
            <a:r>
              <a:rPr lang="el-GR" dirty="0"/>
              <a:t>ε, </a:t>
            </a:r>
            <a:r>
              <a:rPr lang="en-US" dirty="0"/>
              <a:t>L∞) are the minimal  numbers of L∞ balls of radius </a:t>
            </a:r>
            <a:r>
              <a:rPr lang="el-GR" dirty="0"/>
              <a:t>ε &gt; 0 </a:t>
            </a:r>
            <a:r>
              <a:rPr lang="en-US" dirty="0"/>
              <a:t>needed to cover the model classes F and FOE, respectively. Now, we demonstrate that DAL can achieve consistent performance under mild assumptions.</a:t>
            </a:r>
          </a:p>
        </p:txBody>
      </p:sp>
      <p:sp>
        <p:nvSpPr>
          <p:cNvPr id="4" name="Slide Number Placeholder 3"/>
          <p:cNvSpPr>
            <a:spLocks noGrp="1"/>
          </p:cNvSpPr>
          <p:nvPr>
            <p:ph type="sldNum" sz="quarter" idx="5"/>
          </p:nvPr>
        </p:nvSpPr>
        <p:spPr/>
        <p:txBody>
          <a:bodyPr/>
          <a:lstStyle/>
          <a:p>
            <a:fld id="{457B49DF-FF45-4C44-8FC7-ACEA48DFD040}" type="slidenum">
              <a:rPr lang="en-US" smtClean="0"/>
              <a:t>13</a:t>
            </a:fld>
            <a:endParaRPr lang="en-US"/>
          </a:p>
        </p:txBody>
      </p:sp>
    </p:spTree>
    <p:extLst>
      <p:ext uri="{BB962C8B-B14F-4D97-AF65-F5344CB8AC3E}">
        <p14:creationId xmlns:p14="http://schemas.microsoft.com/office/powerpoint/2010/main" val="2372112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FF895-6B76-2031-3E2F-B08E3E819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D8DFE-488B-1CAA-1720-08F20BCCA3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597A2-CACA-937C-136C-54ADF59CB965}"/>
              </a:ext>
            </a:extLst>
          </p:cNvPr>
          <p:cNvSpPr>
            <a:spLocks noGrp="1"/>
          </p:cNvSpPr>
          <p:nvPr>
            <p:ph type="body" idx="1"/>
          </p:nvPr>
        </p:nvSpPr>
        <p:spPr/>
        <p:txBody>
          <a:bodyPr/>
          <a:lstStyle/>
          <a:p>
            <a:r>
              <a:rPr lang="el-GR" dirty="0"/>
              <a:t>γ: </a:t>
            </a:r>
            <a:r>
              <a:rPr lang="en-US" dirty="0"/>
              <a:t>Regularization weight that controls the strength of the L1 norm penalty on </a:t>
            </a:r>
            <a:r>
              <a:rPr lang="en-US" dirty="0" err="1"/>
              <a:t>pip_ipi</a:t>
            </a:r>
            <a:r>
              <a:rPr lang="en-US" dirty="0"/>
              <a:t>​.</a:t>
            </a:r>
            <a:r>
              <a:rPr lang="el-GR" dirty="0"/>
              <a:t>β\</a:t>
            </a:r>
            <a:r>
              <a:rPr lang="en-US" dirty="0"/>
              <a:t>beta</a:t>
            </a:r>
            <a:r>
              <a:rPr lang="el-GR" dirty="0"/>
              <a:t>β: </a:t>
            </a:r>
            <a:r>
              <a:rPr lang="en-US" dirty="0"/>
              <a:t>A scaling factor for the regularization adjustment.</a:t>
            </a:r>
            <a:r>
              <a:rPr lang="el-GR" dirty="0"/>
              <a:t>ρ\</a:t>
            </a:r>
            <a:r>
              <a:rPr lang="en-US" dirty="0"/>
              <a:t>rho</a:t>
            </a:r>
            <a:r>
              <a:rPr lang="el-GR" dirty="0"/>
              <a:t>ρ: </a:t>
            </a:r>
            <a:r>
              <a:rPr lang="en-US" dirty="0"/>
              <a:t>A target magnitude for the perturbation.</a:t>
            </a:r>
            <a:r>
              <a:rPr lang="el-GR" dirty="0"/>
              <a:t>γ\</a:t>
            </a:r>
            <a:r>
              <a:rPr lang="en-US" dirty="0"/>
              <a:t>gamma</a:t>
            </a:r>
            <a:r>
              <a:rPr lang="el-GR" dirty="0"/>
              <a:t>γ </a:t>
            </a:r>
            <a:r>
              <a:rPr lang="en-US" dirty="0"/>
              <a:t>is updated dynamically based on the deviation of ∥pi∥\|</a:t>
            </a:r>
            <a:r>
              <a:rPr lang="en-US" dirty="0" err="1"/>
              <a:t>p_i</a:t>
            </a:r>
            <a:r>
              <a:rPr lang="en-US" dirty="0"/>
              <a:t>\|∥pi​∥ (average perturbation magnitude) from </a:t>
            </a:r>
            <a:r>
              <a:rPr lang="el-GR" dirty="0"/>
              <a:t>ρ\</a:t>
            </a:r>
            <a:r>
              <a:rPr lang="en-US" dirty="0"/>
              <a:t>rho</a:t>
            </a:r>
            <a:r>
              <a:rPr lang="el-GR" dirty="0"/>
              <a:t>ρ. </a:t>
            </a:r>
            <a:r>
              <a:rPr lang="en-US" dirty="0"/>
              <a:t>It is constrained between 0 and </a:t>
            </a:r>
            <a:r>
              <a:rPr lang="el-GR" dirty="0"/>
              <a:t>γ</a:t>
            </a:r>
            <a:r>
              <a:rPr lang="en-US" dirty="0"/>
              <a:t>max\gamma_{\text{max}}</a:t>
            </a:r>
            <a:r>
              <a:rPr lang="el-GR" dirty="0"/>
              <a:t>γ</a:t>
            </a:r>
            <a:r>
              <a:rPr lang="en-US" dirty="0"/>
              <a:t>max​.</a:t>
            </a:r>
          </a:p>
        </p:txBody>
      </p:sp>
      <p:sp>
        <p:nvSpPr>
          <p:cNvPr id="4" name="Slide Number Placeholder 3">
            <a:extLst>
              <a:ext uri="{FF2B5EF4-FFF2-40B4-BE49-F238E27FC236}">
                <a16:creationId xmlns:a16="http://schemas.microsoft.com/office/drawing/2014/main" id="{DAD57A9D-EC6E-1D6D-AC7C-71C1FD41AC7A}"/>
              </a:ext>
            </a:extLst>
          </p:cNvPr>
          <p:cNvSpPr>
            <a:spLocks noGrp="1"/>
          </p:cNvSpPr>
          <p:nvPr>
            <p:ph type="sldNum" sz="quarter" idx="5"/>
          </p:nvPr>
        </p:nvSpPr>
        <p:spPr/>
        <p:txBody>
          <a:bodyPr/>
          <a:lstStyle/>
          <a:p>
            <a:fld id="{457B49DF-FF45-4C44-8FC7-ACEA48DFD040}" type="slidenum">
              <a:rPr lang="en-US" smtClean="0"/>
              <a:t>15</a:t>
            </a:fld>
            <a:endParaRPr lang="en-US"/>
          </a:p>
        </p:txBody>
      </p:sp>
    </p:spTree>
    <p:extLst>
      <p:ext uri="{BB962C8B-B14F-4D97-AF65-F5344CB8AC3E}">
        <p14:creationId xmlns:p14="http://schemas.microsoft.com/office/powerpoint/2010/main" val="217290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9B6D-A6EB-70BC-5533-EC77F2E06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520B8A-D34D-72A7-4614-72EF3D1B7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E3A6E8-60DB-78A2-C81E-490A74B51E62}"/>
              </a:ext>
            </a:extLst>
          </p:cNvPr>
          <p:cNvSpPr>
            <a:spLocks noGrp="1"/>
          </p:cNvSpPr>
          <p:nvPr>
            <p:ph type="body" idx="1"/>
          </p:nvPr>
        </p:nvSpPr>
        <p:spPr/>
        <p:txBody>
          <a:bodyPr/>
          <a:lstStyle/>
          <a:p>
            <a:r>
              <a:rPr lang="el-GR" dirty="0"/>
              <a:t>γ: </a:t>
            </a:r>
            <a:r>
              <a:rPr lang="en-US" dirty="0"/>
              <a:t>Regularization weight that controls the strength of the L1 norm penalty on </a:t>
            </a:r>
            <a:r>
              <a:rPr lang="en-US" dirty="0" err="1"/>
              <a:t>pip_ipi</a:t>
            </a:r>
            <a:r>
              <a:rPr lang="en-US" dirty="0"/>
              <a:t>​.</a:t>
            </a:r>
            <a:r>
              <a:rPr lang="el-GR" dirty="0"/>
              <a:t>β\</a:t>
            </a:r>
            <a:r>
              <a:rPr lang="en-US" dirty="0"/>
              <a:t>beta</a:t>
            </a:r>
            <a:r>
              <a:rPr lang="el-GR" dirty="0"/>
              <a:t>β: </a:t>
            </a:r>
            <a:r>
              <a:rPr lang="en-US" dirty="0"/>
              <a:t>A scaling factor for the regularization adjustment.</a:t>
            </a:r>
            <a:r>
              <a:rPr lang="el-GR" dirty="0"/>
              <a:t>ρ\</a:t>
            </a:r>
            <a:r>
              <a:rPr lang="en-US" dirty="0"/>
              <a:t>rho</a:t>
            </a:r>
            <a:r>
              <a:rPr lang="el-GR" dirty="0"/>
              <a:t>ρ: </a:t>
            </a:r>
            <a:r>
              <a:rPr lang="en-US" dirty="0"/>
              <a:t>A target magnitude for the perturbation.</a:t>
            </a:r>
            <a:r>
              <a:rPr lang="el-GR" dirty="0"/>
              <a:t>γ\</a:t>
            </a:r>
            <a:r>
              <a:rPr lang="en-US" dirty="0"/>
              <a:t>gamma</a:t>
            </a:r>
            <a:r>
              <a:rPr lang="el-GR" dirty="0"/>
              <a:t>γ </a:t>
            </a:r>
            <a:r>
              <a:rPr lang="en-US" dirty="0"/>
              <a:t>is updated dynamically based on the deviation of ∥pi∥\|</a:t>
            </a:r>
            <a:r>
              <a:rPr lang="en-US" dirty="0" err="1"/>
              <a:t>p_i</a:t>
            </a:r>
            <a:r>
              <a:rPr lang="en-US" dirty="0"/>
              <a:t>\|∥pi​∥ (average perturbation magnitude) from </a:t>
            </a:r>
            <a:r>
              <a:rPr lang="el-GR" dirty="0"/>
              <a:t>ρ\</a:t>
            </a:r>
            <a:r>
              <a:rPr lang="en-US" dirty="0"/>
              <a:t>rho</a:t>
            </a:r>
            <a:r>
              <a:rPr lang="el-GR" dirty="0"/>
              <a:t>ρ. </a:t>
            </a:r>
            <a:r>
              <a:rPr lang="en-US" dirty="0"/>
              <a:t>It is constrained between 0 and </a:t>
            </a:r>
            <a:r>
              <a:rPr lang="el-GR" dirty="0"/>
              <a:t>γ</a:t>
            </a:r>
            <a:r>
              <a:rPr lang="en-US" dirty="0"/>
              <a:t>max\gamma_{\text{max}}</a:t>
            </a:r>
            <a:r>
              <a:rPr lang="el-GR" dirty="0"/>
              <a:t>γ</a:t>
            </a:r>
            <a:r>
              <a:rPr lang="en-US" dirty="0"/>
              <a:t>max​.</a:t>
            </a:r>
          </a:p>
        </p:txBody>
      </p:sp>
      <p:sp>
        <p:nvSpPr>
          <p:cNvPr id="4" name="Slide Number Placeholder 3">
            <a:extLst>
              <a:ext uri="{FF2B5EF4-FFF2-40B4-BE49-F238E27FC236}">
                <a16:creationId xmlns:a16="http://schemas.microsoft.com/office/drawing/2014/main" id="{7B129058-9127-8D44-1028-D83D4D8B271C}"/>
              </a:ext>
            </a:extLst>
          </p:cNvPr>
          <p:cNvSpPr>
            <a:spLocks noGrp="1"/>
          </p:cNvSpPr>
          <p:nvPr>
            <p:ph type="sldNum" sz="quarter" idx="5"/>
          </p:nvPr>
        </p:nvSpPr>
        <p:spPr/>
        <p:txBody>
          <a:bodyPr/>
          <a:lstStyle/>
          <a:p>
            <a:fld id="{457B49DF-FF45-4C44-8FC7-ACEA48DFD040}" type="slidenum">
              <a:rPr lang="en-US" smtClean="0"/>
              <a:t>16</a:t>
            </a:fld>
            <a:endParaRPr lang="en-US"/>
          </a:p>
        </p:txBody>
      </p:sp>
    </p:spTree>
    <p:extLst>
      <p:ext uri="{BB962C8B-B14F-4D97-AF65-F5344CB8AC3E}">
        <p14:creationId xmlns:p14="http://schemas.microsoft.com/office/powerpoint/2010/main" val="2671477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 </a:t>
            </a:r>
            <a:r>
              <a:rPr lang="en-US" dirty="0"/>
              <a:t>Regularization weight that controls the strength of the L1 norm penalty on </a:t>
            </a:r>
            <a:r>
              <a:rPr lang="en-US" dirty="0" err="1"/>
              <a:t>pip_ipi</a:t>
            </a:r>
            <a:r>
              <a:rPr lang="en-US" dirty="0"/>
              <a:t>​.</a:t>
            </a:r>
            <a:r>
              <a:rPr lang="el-GR" dirty="0"/>
              <a:t>β\</a:t>
            </a:r>
            <a:r>
              <a:rPr lang="en-US" dirty="0"/>
              <a:t>beta</a:t>
            </a:r>
            <a:r>
              <a:rPr lang="el-GR" dirty="0"/>
              <a:t>β: </a:t>
            </a:r>
            <a:r>
              <a:rPr lang="en-US" dirty="0"/>
              <a:t>A scaling factor for the regularization adjustment.</a:t>
            </a:r>
            <a:r>
              <a:rPr lang="el-GR" dirty="0"/>
              <a:t>ρ\</a:t>
            </a:r>
            <a:r>
              <a:rPr lang="en-US" dirty="0"/>
              <a:t>rho</a:t>
            </a:r>
            <a:r>
              <a:rPr lang="el-GR" dirty="0"/>
              <a:t>ρ: </a:t>
            </a:r>
            <a:r>
              <a:rPr lang="en-US" dirty="0"/>
              <a:t>A target magnitude for the perturbation.</a:t>
            </a:r>
            <a:r>
              <a:rPr lang="el-GR" dirty="0"/>
              <a:t>γ\</a:t>
            </a:r>
            <a:r>
              <a:rPr lang="en-US" dirty="0"/>
              <a:t>gamma</a:t>
            </a:r>
            <a:r>
              <a:rPr lang="el-GR" dirty="0"/>
              <a:t>γ </a:t>
            </a:r>
            <a:r>
              <a:rPr lang="en-US" dirty="0"/>
              <a:t>is updated dynamically based on the deviation of ∥pi∥\|</a:t>
            </a:r>
            <a:r>
              <a:rPr lang="en-US" dirty="0" err="1"/>
              <a:t>p_i</a:t>
            </a:r>
            <a:r>
              <a:rPr lang="en-US" dirty="0"/>
              <a:t>\|∥pi​∥ (average perturbation magnitude) from </a:t>
            </a:r>
            <a:r>
              <a:rPr lang="el-GR" dirty="0"/>
              <a:t>ρ\</a:t>
            </a:r>
            <a:r>
              <a:rPr lang="en-US" dirty="0"/>
              <a:t>rho</a:t>
            </a:r>
            <a:r>
              <a:rPr lang="el-GR" dirty="0"/>
              <a:t>ρ. </a:t>
            </a:r>
            <a:r>
              <a:rPr lang="en-US" dirty="0"/>
              <a:t>It is constrained between 0 and </a:t>
            </a:r>
            <a:r>
              <a:rPr lang="el-GR" dirty="0"/>
              <a:t>γ</a:t>
            </a:r>
            <a:r>
              <a:rPr lang="en-US" dirty="0"/>
              <a:t>max\gamma_{\text{max}}</a:t>
            </a:r>
            <a:r>
              <a:rPr lang="el-GR" dirty="0"/>
              <a:t>γ</a:t>
            </a:r>
            <a:r>
              <a:rPr lang="en-US" dirty="0"/>
              <a:t>max​.</a:t>
            </a:r>
          </a:p>
        </p:txBody>
      </p:sp>
      <p:sp>
        <p:nvSpPr>
          <p:cNvPr id="4" name="Slide Number Placeholder 3"/>
          <p:cNvSpPr>
            <a:spLocks noGrp="1"/>
          </p:cNvSpPr>
          <p:nvPr>
            <p:ph type="sldNum" sz="quarter" idx="5"/>
          </p:nvPr>
        </p:nvSpPr>
        <p:spPr/>
        <p:txBody>
          <a:bodyPr/>
          <a:lstStyle/>
          <a:p>
            <a:fld id="{457B49DF-FF45-4C44-8FC7-ACEA48DFD040}" type="slidenum">
              <a:rPr lang="en-US" smtClean="0"/>
              <a:t>17</a:t>
            </a:fld>
            <a:endParaRPr lang="en-US"/>
          </a:p>
        </p:txBody>
      </p:sp>
    </p:spTree>
    <p:extLst>
      <p:ext uri="{BB962C8B-B14F-4D97-AF65-F5344CB8AC3E}">
        <p14:creationId xmlns:p14="http://schemas.microsoft.com/office/powerpoint/2010/main" val="81000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4DB6-3783-5ADA-EA97-74567358AF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E6EC9C-3DBE-AEFB-D73E-5EF75C7BF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96F803-F9C6-7867-72DA-AEE88FA6ABBE}"/>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45210E1B-FDDB-20EA-DDDA-F227C6A9B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3BAFA-0373-A20F-33C8-F603BE19D53B}"/>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413519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EB9-C771-B67D-220D-39BB0A457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39C32-BDBE-29BD-689B-19BC6F9EF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A7B6B-B9BB-15E8-59AE-8A095A036097}"/>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4BA0F62E-0B28-1A41-CB36-CCA27828E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3BB96-1247-E8FD-ABC4-94DF59D4EF25}"/>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69893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DFA4E-792E-B3E4-10C8-659ACC903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A2EF0D-9FA3-34BB-B5D2-E7AA156CE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CF783-8397-283B-8BA0-22255520950B}"/>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CF4FE9EC-C5C9-758A-4613-1AF11D6FE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49854-E62F-9926-56FC-884BC61D36A8}"/>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380662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757E-C698-4D52-AFDF-DDD22236C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0490A-75D4-23FB-F9CB-A1E4FE5E4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58D85-5A24-BA90-9747-C9D9B32CE493}"/>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C08AA428-4E8B-634A-7D92-F5A2CB278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DD0CE-2E16-23B5-EB49-6082011569A2}"/>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101626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B4FA-8CE1-7978-EFBA-C0AC94DFB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3E0368-DF35-8282-9588-A9BCA992B0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DFD40-D1CA-DCB4-18BF-C84DD8C94C16}"/>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4246172E-D1AE-1CE3-E94E-CDA2771BB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86DDE-FC20-A4D8-E561-8E38F23009FF}"/>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195911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5D65-90C3-2D65-C35D-AB5F1DDD9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06D25F-76E8-8510-7A75-2A4AFBCB93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13A9C1-057C-79E6-435A-52AF7CAF3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84283-1AFB-91EE-6209-22B4E76A572C}"/>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6" name="Footer Placeholder 5">
            <a:extLst>
              <a:ext uri="{FF2B5EF4-FFF2-40B4-BE49-F238E27FC236}">
                <a16:creationId xmlns:a16="http://schemas.microsoft.com/office/drawing/2014/main" id="{F9BDD775-D879-07CC-D507-337B4C29E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B4225-CA5E-2BE0-2AF9-3439D278E904}"/>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37899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22BE-43BD-A2B2-0898-73DD74AF66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E66218-C141-F254-F595-99126F99B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B59F5-85AD-8168-614C-865DE8315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BACCF9-D91B-C130-9F6F-DE66960C8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6F3C1-5A5C-ECC6-3461-7EE8F8A02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12E3A2-DAAD-6BA2-CBBE-132CCC3D83AF}"/>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8" name="Footer Placeholder 7">
            <a:extLst>
              <a:ext uri="{FF2B5EF4-FFF2-40B4-BE49-F238E27FC236}">
                <a16:creationId xmlns:a16="http://schemas.microsoft.com/office/drawing/2014/main" id="{6B43290C-87BB-7D29-D97F-9A86AB7C44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10F93B-70D0-D899-3C97-AD79ED1ED2C3}"/>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270431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1FB1-9938-5457-5B09-65ED1AFCA3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D9D728-D9B8-293D-2C6D-761B24BC8D6A}"/>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4" name="Footer Placeholder 3">
            <a:extLst>
              <a:ext uri="{FF2B5EF4-FFF2-40B4-BE49-F238E27FC236}">
                <a16:creationId xmlns:a16="http://schemas.microsoft.com/office/drawing/2014/main" id="{386B3602-14F1-B8F4-20C7-62D2F18B43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4F39E-A3DC-E1A5-80AE-78D72329B7B4}"/>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232351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01ACA-2211-3B1A-FC5E-62A66957C327}"/>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3" name="Footer Placeholder 2">
            <a:extLst>
              <a:ext uri="{FF2B5EF4-FFF2-40B4-BE49-F238E27FC236}">
                <a16:creationId xmlns:a16="http://schemas.microsoft.com/office/drawing/2014/main" id="{0DA81474-AE57-1774-2AEE-8B279BFD3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869D5-C2AC-684B-779C-595C12DE6E40}"/>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7742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94F7-FC43-1073-0E02-06FCBC5DC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E466A-A59C-4874-EB7E-61ED3802C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2F4BE9-8039-FE52-A1E1-F65B5F327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6784F-666A-E360-8917-A3B3D820CD41}"/>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6" name="Footer Placeholder 5">
            <a:extLst>
              <a:ext uri="{FF2B5EF4-FFF2-40B4-BE49-F238E27FC236}">
                <a16:creationId xmlns:a16="http://schemas.microsoft.com/office/drawing/2014/main" id="{B09C1A4B-7940-ADAB-4B4E-0604FA4DB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06A9B-E910-FD38-6AD4-5629931B1115}"/>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72984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294C-74D2-DBA7-C4F4-C3B21FDC1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BD5842-6E71-350E-0E12-55A2A8151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31D539-3466-F7ED-70F5-FAB422EA1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524EC-A5F4-7559-5060-03EEAABCE869}"/>
              </a:ext>
            </a:extLst>
          </p:cNvPr>
          <p:cNvSpPr>
            <a:spLocks noGrp="1"/>
          </p:cNvSpPr>
          <p:nvPr>
            <p:ph type="dt" sz="half" idx="10"/>
          </p:nvPr>
        </p:nvSpPr>
        <p:spPr/>
        <p:txBody>
          <a:bodyPr/>
          <a:lstStyle/>
          <a:p>
            <a:fld id="{EE0C4093-6414-D041-B25B-967D592DE3B6}" type="datetimeFigureOut">
              <a:rPr lang="en-US" smtClean="0"/>
              <a:t>11/27/24</a:t>
            </a:fld>
            <a:endParaRPr lang="en-US"/>
          </a:p>
        </p:txBody>
      </p:sp>
      <p:sp>
        <p:nvSpPr>
          <p:cNvPr id="6" name="Footer Placeholder 5">
            <a:extLst>
              <a:ext uri="{FF2B5EF4-FFF2-40B4-BE49-F238E27FC236}">
                <a16:creationId xmlns:a16="http://schemas.microsoft.com/office/drawing/2014/main" id="{EB1BDAE4-BCD9-0764-A756-E731AEA6B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0E2AD-1B3A-21B8-ECCF-A0792CF4060D}"/>
              </a:ext>
            </a:extLst>
          </p:cNvPr>
          <p:cNvSpPr>
            <a:spLocks noGrp="1"/>
          </p:cNvSpPr>
          <p:nvPr>
            <p:ph type="sldNum" sz="quarter" idx="12"/>
          </p:nvPr>
        </p:nvSpPr>
        <p:spPr/>
        <p:txBody>
          <a:bodyPr/>
          <a:lstStyle/>
          <a:p>
            <a:fld id="{2EAC03F5-681D-3445-8A8B-F789F079D946}" type="slidenum">
              <a:rPr lang="en-US" smtClean="0"/>
              <a:t>‹#›</a:t>
            </a:fld>
            <a:endParaRPr lang="en-US"/>
          </a:p>
        </p:txBody>
      </p:sp>
    </p:spTree>
    <p:extLst>
      <p:ext uri="{BB962C8B-B14F-4D97-AF65-F5344CB8AC3E}">
        <p14:creationId xmlns:p14="http://schemas.microsoft.com/office/powerpoint/2010/main" val="92957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882F9-7DE7-40C7-FC4E-0DE30451D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5BEF69-5172-6B59-FAF0-E83B7B25E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7FDC0-7C31-6490-CBB4-055207B3D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0C4093-6414-D041-B25B-967D592DE3B6}" type="datetimeFigureOut">
              <a:rPr lang="en-US" smtClean="0"/>
              <a:t>11/27/24</a:t>
            </a:fld>
            <a:endParaRPr lang="en-US"/>
          </a:p>
        </p:txBody>
      </p:sp>
      <p:sp>
        <p:nvSpPr>
          <p:cNvPr id="5" name="Footer Placeholder 4">
            <a:extLst>
              <a:ext uri="{FF2B5EF4-FFF2-40B4-BE49-F238E27FC236}">
                <a16:creationId xmlns:a16="http://schemas.microsoft.com/office/drawing/2014/main" id="{7D8E6AC7-0064-689A-A267-7ABBD33F0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9BA77D-1941-71D6-9D3F-51D6B6474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AC03F5-681D-3445-8A8B-F789F079D946}" type="slidenum">
              <a:rPr lang="en-US" smtClean="0"/>
              <a:t>‹#›</a:t>
            </a:fld>
            <a:endParaRPr lang="en-US"/>
          </a:p>
        </p:txBody>
      </p:sp>
    </p:spTree>
    <p:extLst>
      <p:ext uri="{BB962C8B-B14F-4D97-AF65-F5344CB8AC3E}">
        <p14:creationId xmlns:p14="http://schemas.microsoft.com/office/powerpoint/2010/main" val="397861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6898-EB69-8971-3E44-8BBEEF2A068C}"/>
              </a:ext>
            </a:extLst>
          </p:cNvPr>
          <p:cNvSpPr>
            <a:spLocks noGrp="1"/>
          </p:cNvSpPr>
          <p:nvPr>
            <p:ph type="ctrTitle"/>
          </p:nvPr>
        </p:nvSpPr>
        <p:spPr/>
        <p:txBody>
          <a:bodyPr>
            <a:normAutofit fontScale="90000"/>
          </a:bodyPr>
          <a:lstStyle/>
          <a:p>
            <a:r>
              <a:rPr lang="en-US" sz="4000" dirty="0">
                <a:effectLst/>
                <a:latin typeface="Helvetica Neue" panose="02000503000000020004" pitchFamily="2" charset="0"/>
              </a:rPr>
              <a:t>Learning to Augment Distributions for Out-of-Distribution Detection</a:t>
            </a:r>
            <a:br>
              <a:rPr lang="en-US" sz="4000" dirty="0">
                <a:effectLst/>
                <a:latin typeface="Helvetica Neue" panose="02000503000000020004" pitchFamily="2" charset="0"/>
              </a:rPr>
            </a:br>
            <a:br>
              <a:rPr lang="en-US" sz="4000" dirty="0">
                <a:effectLst/>
                <a:latin typeface="Helvetica Neue" panose="02000503000000020004" pitchFamily="2" charset="0"/>
              </a:rPr>
            </a:br>
            <a:br>
              <a:rPr lang="en-US" sz="4000" dirty="0">
                <a:effectLst/>
                <a:latin typeface="Helvetica Neue" panose="02000503000000020004" pitchFamily="2" charset="0"/>
              </a:rPr>
            </a:br>
            <a:endParaRPr lang="en-US" sz="4000" dirty="0"/>
          </a:p>
        </p:txBody>
      </p:sp>
      <p:sp>
        <p:nvSpPr>
          <p:cNvPr id="3" name="Subtitle 2">
            <a:extLst>
              <a:ext uri="{FF2B5EF4-FFF2-40B4-BE49-F238E27FC236}">
                <a16:creationId xmlns:a16="http://schemas.microsoft.com/office/drawing/2014/main" id="{A817BB23-EB25-912F-28B9-C83ADF0A49CB}"/>
              </a:ext>
            </a:extLst>
          </p:cNvPr>
          <p:cNvSpPr>
            <a:spLocks noGrp="1"/>
          </p:cNvSpPr>
          <p:nvPr>
            <p:ph type="subTitle" idx="1"/>
          </p:nvPr>
        </p:nvSpPr>
        <p:spPr/>
        <p:txBody>
          <a:bodyPr/>
          <a:lstStyle/>
          <a:p>
            <a:r>
              <a:rPr lang="en-US" dirty="0"/>
              <a:t>Presented by </a:t>
            </a:r>
          </a:p>
          <a:p>
            <a:r>
              <a:rPr lang="en-US" dirty="0"/>
              <a:t>FALGUNI GHOSH</a:t>
            </a:r>
          </a:p>
          <a:p>
            <a:r>
              <a:rPr lang="en-US" dirty="0"/>
              <a:t>As part of </a:t>
            </a:r>
            <a:r>
              <a:rPr lang="en-US" dirty="0" err="1"/>
              <a:t>BioMedIA</a:t>
            </a:r>
            <a:r>
              <a:rPr lang="en-US" dirty="0"/>
              <a:t> Reading Group Session, Nov. 28, 2024</a:t>
            </a:r>
          </a:p>
        </p:txBody>
      </p:sp>
    </p:spTree>
    <p:extLst>
      <p:ext uri="{BB962C8B-B14F-4D97-AF65-F5344CB8AC3E}">
        <p14:creationId xmlns:p14="http://schemas.microsoft.com/office/powerpoint/2010/main" val="81362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110BE-E7CD-4CE1-923C-3D31A05D0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6FC5D-CB1C-F870-5994-7573FBC5BA43}"/>
              </a:ext>
            </a:extLst>
          </p:cNvPr>
          <p:cNvSpPr>
            <a:spLocks noGrp="1"/>
          </p:cNvSpPr>
          <p:nvPr>
            <p:ph type="title"/>
          </p:nvPr>
        </p:nvSpPr>
        <p:spPr/>
        <p:txBody>
          <a:bodyPr/>
          <a:lstStyle/>
          <a:p>
            <a:r>
              <a:rPr lang="en-US" dirty="0"/>
              <a:t>CHOICE OF DISTANCE METRIC</a:t>
            </a:r>
          </a:p>
        </p:txBody>
      </p:sp>
      <p:sp>
        <p:nvSpPr>
          <p:cNvPr id="3" name="Content Placeholder 2">
            <a:extLst>
              <a:ext uri="{FF2B5EF4-FFF2-40B4-BE49-F238E27FC236}">
                <a16:creationId xmlns:a16="http://schemas.microsoft.com/office/drawing/2014/main" id="{E1EA6C92-5991-94F2-F6E0-7C90C235C27C}"/>
              </a:ext>
            </a:extLst>
          </p:cNvPr>
          <p:cNvSpPr>
            <a:spLocks noGrp="1"/>
          </p:cNvSpPr>
          <p:nvPr>
            <p:ph idx="1"/>
          </p:nvPr>
        </p:nvSpPr>
        <p:spPr/>
        <p:txBody>
          <a:bodyPr>
            <a:normAutofit/>
          </a:bodyPr>
          <a:lstStyle/>
          <a:p>
            <a:r>
              <a:rPr lang="en-US" sz="2200" dirty="0"/>
              <a:t>Any f-divergence-based space 𝔇 includes only distributions that share the same support set as D</a:t>
            </a:r>
            <a:r>
              <a:rPr lang="en-US" sz="2200" baseline="-25000" dirty="0"/>
              <a:t>X</a:t>
            </a:r>
            <a:r>
              <a:rPr lang="en-US" sz="2200" baseline="-49000" dirty="0"/>
              <a:t>A</a:t>
            </a:r>
            <a:r>
              <a:rPr lang="en-US" sz="2200" dirty="0"/>
              <a:t>.</a:t>
            </a:r>
          </a:p>
          <a:p>
            <a:r>
              <a:rPr lang="en-US" sz="2200" dirty="0"/>
              <a:t>Effective solutions within the MMD-based space have not yet been provided.</a:t>
            </a:r>
          </a:p>
          <a:p>
            <a:endParaRPr lang="en-US" sz="2200" dirty="0"/>
          </a:p>
        </p:txBody>
      </p:sp>
    </p:spTree>
    <p:extLst>
      <p:ext uri="{BB962C8B-B14F-4D97-AF65-F5344CB8AC3E}">
        <p14:creationId xmlns:p14="http://schemas.microsoft.com/office/powerpoint/2010/main" val="74776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265A7-6CCA-2713-B841-F572ED121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12A13-609B-CAA3-EBDE-01C55B1D3A4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9FD27EF-C767-7044-6A71-DA27BBD7B1FC}"/>
              </a:ext>
            </a:extLst>
          </p:cNvPr>
          <p:cNvSpPr>
            <a:spLocks noGrp="1"/>
          </p:cNvSpPr>
          <p:nvPr>
            <p:ph idx="1"/>
          </p:nvPr>
        </p:nvSpPr>
        <p:spPr>
          <a:xfrm>
            <a:off x="838200" y="1825625"/>
            <a:ext cx="10515600" cy="4667250"/>
          </a:xfrm>
        </p:spPr>
        <p:txBody>
          <a:bodyPr>
            <a:normAutofit/>
          </a:bodyPr>
          <a:lstStyle/>
          <a:p>
            <a:r>
              <a:rPr lang="en-US" sz="2200" dirty="0">
                <a:solidFill>
                  <a:srgbClr val="FF0000"/>
                </a:solidFill>
              </a:rPr>
              <a:t>Since the augmentation of the auxiliary OOD data within the distribution space mitigates distribution discrepancy, that objective is chosen instead of minimizing empirical risk directly. </a:t>
            </a:r>
          </a:p>
          <a:p>
            <a:endParaRPr lang="en-US" sz="2200" dirty="0"/>
          </a:p>
          <a:p>
            <a:endParaRPr lang="en-US" sz="2200" dirty="0"/>
          </a:p>
          <a:p>
            <a:endParaRPr lang="en-US" sz="2200" dirty="0"/>
          </a:p>
          <a:p>
            <a:r>
              <a:rPr lang="en-US" sz="2200" dirty="0"/>
              <a:t>The optimization problem:</a:t>
            </a:r>
          </a:p>
          <a:p>
            <a:endParaRPr lang="en-US" sz="2200" dirty="0"/>
          </a:p>
          <a:p>
            <a:endParaRPr lang="en-US" sz="2200" dirty="0"/>
          </a:p>
          <a:p>
            <a:endParaRPr lang="en-US" sz="2200" dirty="0"/>
          </a:p>
          <a:p>
            <a:pPr marL="0" indent="0">
              <a:buNone/>
            </a:pPr>
            <a:endParaRPr lang="en-US" sz="2200" dirty="0"/>
          </a:p>
        </p:txBody>
      </p:sp>
      <p:pic>
        <p:nvPicPr>
          <p:cNvPr id="4" name="Picture 3">
            <a:extLst>
              <a:ext uri="{FF2B5EF4-FFF2-40B4-BE49-F238E27FC236}">
                <a16:creationId xmlns:a16="http://schemas.microsoft.com/office/drawing/2014/main" id="{E8F75A37-1B97-0139-857D-B517EBACFC44}"/>
              </a:ext>
            </a:extLst>
          </p:cNvPr>
          <p:cNvPicPr>
            <a:picLocks noChangeAspect="1"/>
          </p:cNvPicPr>
          <p:nvPr/>
        </p:nvPicPr>
        <p:blipFill>
          <a:blip r:embed="rId3"/>
          <a:stretch>
            <a:fillRect/>
          </a:stretch>
        </p:blipFill>
        <p:spPr>
          <a:xfrm>
            <a:off x="1124919" y="3000605"/>
            <a:ext cx="7772400" cy="641250"/>
          </a:xfrm>
          <a:prstGeom prst="rect">
            <a:avLst/>
          </a:prstGeom>
        </p:spPr>
      </p:pic>
      <p:pic>
        <p:nvPicPr>
          <p:cNvPr id="5" name="Picture 4">
            <a:extLst>
              <a:ext uri="{FF2B5EF4-FFF2-40B4-BE49-F238E27FC236}">
                <a16:creationId xmlns:a16="http://schemas.microsoft.com/office/drawing/2014/main" id="{51F14E83-25FE-7471-B4AE-FCDA12AB3185}"/>
              </a:ext>
            </a:extLst>
          </p:cNvPr>
          <p:cNvPicPr>
            <a:picLocks noChangeAspect="1"/>
          </p:cNvPicPr>
          <p:nvPr/>
        </p:nvPicPr>
        <p:blipFill>
          <a:blip r:embed="rId4"/>
          <a:stretch>
            <a:fillRect/>
          </a:stretch>
        </p:blipFill>
        <p:spPr>
          <a:xfrm>
            <a:off x="1124919" y="4581275"/>
            <a:ext cx="6023459" cy="1576537"/>
          </a:xfrm>
          <a:prstGeom prst="rect">
            <a:avLst/>
          </a:prstGeom>
        </p:spPr>
      </p:pic>
    </p:spTree>
    <p:extLst>
      <p:ext uri="{BB962C8B-B14F-4D97-AF65-F5344CB8AC3E}">
        <p14:creationId xmlns:p14="http://schemas.microsoft.com/office/powerpoint/2010/main" val="69988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A787E-A692-3E1E-594C-F713D0E80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78974-5832-52C8-BE45-A920F84FC2F8}"/>
              </a:ext>
            </a:extLst>
          </p:cNvPr>
          <p:cNvSpPr>
            <a:spLocks noGrp="1"/>
          </p:cNvSpPr>
          <p:nvPr>
            <p:ph type="title"/>
          </p:nvPr>
        </p:nvSpPr>
        <p:spPr/>
        <p:txBody>
          <a:bodyPr/>
          <a:lstStyle/>
          <a:p>
            <a:r>
              <a:rPr lang="en-US" dirty="0"/>
              <a:t>CONVERTING TO TRACTABLE OBJECTIVE</a:t>
            </a:r>
          </a:p>
        </p:txBody>
      </p:sp>
      <p:sp>
        <p:nvSpPr>
          <p:cNvPr id="3" name="Content Placeholder 2">
            <a:extLst>
              <a:ext uri="{FF2B5EF4-FFF2-40B4-BE49-F238E27FC236}">
                <a16:creationId xmlns:a16="http://schemas.microsoft.com/office/drawing/2014/main" id="{1116ECDA-81B5-F3FD-42FB-6219E2374E74}"/>
              </a:ext>
            </a:extLst>
          </p:cNvPr>
          <p:cNvSpPr>
            <a:spLocks noGrp="1"/>
          </p:cNvSpPr>
          <p:nvPr>
            <p:ph idx="1"/>
          </p:nvPr>
        </p:nvSpPr>
        <p:spPr/>
        <p:txBody>
          <a:bodyPr>
            <a:normAutofit/>
          </a:bodyPr>
          <a:lstStyle/>
          <a:p>
            <a:r>
              <a:rPr lang="en-US" sz="2200" dirty="0">
                <a:solidFill>
                  <a:srgbClr val="FF0000"/>
                </a:solidFill>
              </a:rPr>
              <a:t>Let c(.,.) be a continuous metric and </a:t>
            </a:r>
            <a:r>
              <a:rPr lang="el-GR" sz="2200" dirty="0">
                <a:solidFill>
                  <a:srgbClr val="FF0000"/>
                </a:solidFill>
              </a:rPr>
              <a:t>ϕ</a:t>
            </a:r>
            <a:r>
              <a:rPr lang="de-DE" sz="2200" baseline="-25000" dirty="0">
                <a:solidFill>
                  <a:srgbClr val="FF0000"/>
                </a:solidFill>
              </a:rPr>
              <a:t>𝛾</a:t>
            </a:r>
            <a:r>
              <a:rPr lang="el-GR" sz="2200" dirty="0">
                <a:solidFill>
                  <a:srgbClr val="FF0000"/>
                </a:solidFill>
              </a:rPr>
              <a:t>​(</a:t>
            </a:r>
            <a:r>
              <a:rPr lang="en-US" sz="2200" dirty="0" err="1">
                <a:solidFill>
                  <a:srgbClr val="FF0000"/>
                </a:solidFill>
              </a:rPr>
              <a:t>w;x</a:t>
            </a:r>
            <a:r>
              <a:rPr lang="en-US" sz="2200" dirty="0">
                <a:solidFill>
                  <a:srgbClr val="FF0000"/>
                </a:solidFill>
              </a:rPr>
              <a:t>)=</a:t>
            </a:r>
            <a:r>
              <a:rPr lang="en-US" sz="2200" dirty="0" err="1">
                <a:solidFill>
                  <a:srgbClr val="FF0000"/>
                </a:solidFill>
              </a:rPr>
              <a:t>sup</a:t>
            </a:r>
            <a:r>
              <a:rPr lang="en-US" sz="2200" baseline="-25000" dirty="0" err="1">
                <a:solidFill>
                  <a:srgbClr val="FF0000"/>
                </a:solidFill>
              </a:rPr>
              <a:t>x</a:t>
            </a:r>
            <a:r>
              <a:rPr lang="en-US" sz="2200" baseline="-25000" dirty="0">
                <a:solidFill>
                  <a:srgbClr val="FF0000"/>
                </a:solidFill>
              </a:rPr>
              <a:t>′∈X​</a:t>
            </a:r>
            <a:r>
              <a:rPr lang="en-US" sz="2200" dirty="0">
                <a:solidFill>
                  <a:srgbClr val="FF0000"/>
                </a:solidFill>
              </a:rPr>
              <a:t>{𝓁(</a:t>
            </a:r>
            <a:r>
              <a:rPr lang="en-US" sz="2200" dirty="0" err="1">
                <a:solidFill>
                  <a:srgbClr val="FF0000"/>
                </a:solidFill>
              </a:rPr>
              <a:t>fw</a:t>
            </a:r>
            <a:r>
              <a:rPr lang="en-US" sz="2200" dirty="0">
                <a:solidFill>
                  <a:srgbClr val="FF0000"/>
                </a:solidFill>
              </a:rPr>
              <a:t>​;x′) − </a:t>
            </a:r>
            <a:r>
              <a:rPr lang="de-DE" sz="2200" dirty="0">
                <a:solidFill>
                  <a:srgbClr val="FF0000"/>
                </a:solidFill>
              </a:rPr>
              <a:t>𝛾</a:t>
            </a:r>
            <a:r>
              <a:rPr lang="en-US" sz="2200" dirty="0">
                <a:solidFill>
                  <a:srgbClr val="FF0000"/>
                </a:solidFill>
              </a:rPr>
              <a:t>c(</a:t>
            </a:r>
            <a:r>
              <a:rPr lang="en-US" sz="2200" dirty="0" err="1">
                <a:solidFill>
                  <a:srgbClr val="FF0000"/>
                </a:solidFill>
              </a:rPr>
              <a:t>x′,x</a:t>
            </a:r>
            <a:r>
              <a:rPr lang="en-US" sz="2200" dirty="0">
                <a:solidFill>
                  <a:srgbClr val="FF0000"/>
                </a:solidFill>
              </a:rPr>
              <a:t>)} be the robust surrogate function. This transforms the infinite-dimensional objective to its finite counterpart:</a:t>
            </a:r>
          </a:p>
          <a:p>
            <a:endParaRPr lang="en-US" sz="2200" dirty="0"/>
          </a:p>
          <a:p>
            <a:endParaRPr lang="en-US" sz="2200" dirty="0"/>
          </a:p>
          <a:p>
            <a:endParaRPr lang="en-US" sz="2200" dirty="0"/>
          </a:p>
          <a:p>
            <a:r>
              <a:rPr lang="en-US" sz="2200" dirty="0">
                <a:solidFill>
                  <a:srgbClr val="FF0000"/>
                </a:solidFill>
              </a:rPr>
              <a:t>For practical purposes, the surrogate is the worst OOD case.</a:t>
            </a:r>
          </a:p>
          <a:p>
            <a:endParaRPr lang="en-US" sz="2200" dirty="0"/>
          </a:p>
          <a:p>
            <a:pPr marL="0" indent="0">
              <a:buNone/>
            </a:pPr>
            <a:endParaRPr lang="en-US" sz="2200" dirty="0"/>
          </a:p>
          <a:p>
            <a:pPr marL="0" indent="0">
              <a:buNone/>
            </a:pPr>
            <a:r>
              <a:rPr lang="en-US" sz="2200" dirty="0"/>
              <a:t>where h is the classifier, e is feature extractor and p is perturbation for the embedding features</a:t>
            </a:r>
          </a:p>
          <a:p>
            <a:pPr marL="0" indent="0">
              <a:buNone/>
            </a:pPr>
            <a:endParaRPr lang="en-US" sz="2200" dirty="0"/>
          </a:p>
          <a:p>
            <a:pPr marL="0" indent="0">
              <a:buNone/>
            </a:pPr>
            <a:endParaRPr lang="en-US" sz="2200" dirty="0"/>
          </a:p>
          <a:p>
            <a:endParaRPr lang="en-US" sz="2200" dirty="0"/>
          </a:p>
        </p:txBody>
      </p:sp>
      <p:pic>
        <p:nvPicPr>
          <p:cNvPr id="6" name="Picture 5">
            <a:extLst>
              <a:ext uri="{FF2B5EF4-FFF2-40B4-BE49-F238E27FC236}">
                <a16:creationId xmlns:a16="http://schemas.microsoft.com/office/drawing/2014/main" id="{D5E7A785-788A-194A-E509-7490D35BD975}"/>
              </a:ext>
            </a:extLst>
          </p:cNvPr>
          <p:cNvPicPr>
            <a:picLocks noChangeAspect="1"/>
          </p:cNvPicPr>
          <p:nvPr/>
        </p:nvPicPr>
        <p:blipFill>
          <a:blip r:embed="rId2"/>
          <a:stretch>
            <a:fillRect/>
          </a:stretch>
        </p:blipFill>
        <p:spPr>
          <a:xfrm>
            <a:off x="1245246" y="2927032"/>
            <a:ext cx="6769201" cy="874355"/>
          </a:xfrm>
          <a:prstGeom prst="rect">
            <a:avLst/>
          </a:prstGeom>
        </p:spPr>
      </p:pic>
      <p:pic>
        <p:nvPicPr>
          <p:cNvPr id="4" name="Picture 3">
            <a:extLst>
              <a:ext uri="{FF2B5EF4-FFF2-40B4-BE49-F238E27FC236}">
                <a16:creationId xmlns:a16="http://schemas.microsoft.com/office/drawing/2014/main" id="{B24999A6-EF28-E57E-1DF6-FBB40C34BEED}"/>
              </a:ext>
            </a:extLst>
          </p:cNvPr>
          <p:cNvPicPr>
            <a:picLocks noChangeAspect="1"/>
          </p:cNvPicPr>
          <p:nvPr/>
        </p:nvPicPr>
        <p:blipFill>
          <a:blip r:embed="rId3"/>
          <a:stretch>
            <a:fillRect/>
          </a:stretch>
        </p:blipFill>
        <p:spPr>
          <a:xfrm>
            <a:off x="1245246" y="4590333"/>
            <a:ext cx="7069021" cy="647543"/>
          </a:xfrm>
          <a:prstGeom prst="rect">
            <a:avLst/>
          </a:prstGeom>
        </p:spPr>
      </p:pic>
    </p:spTree>
    <p:extLst>
      <p:ext uri="{BB962C8B-B14F-4D97-AF65-F5344CB8AC3E}">
        <p14:creationId xmlns:p14="http://schemas.microsoft.com/office/powerpoint/2010/main" val="269379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DCEA7-604A-0FA3-9105-93F4D241E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ACC35-FBED-F3CA-9507-193282084D7F}"/>
              </a:ext>
            </a:extLst>
          </p:cNvPr>
          <p:cNvSpPr>
            <a:spLocks noGrp="1"/>
          </p:cNvSpPr>
          <p:nvPr>
            <p:ph type="title"/>
          </p:nvPr>
        </p:nvSpPr>
        <p:spPr/>
        <p:txBody>
          <a:bodyPr/>
          <a:lstStyle/>
          <a:p>
            <a:r>
              <a:rPr lang="en-US" dirty="0"/>
              <a:t>EXCESS GENERALIZATION BOUND</a:t>
            </a:r>
          </a:p>
        </p:txBody>
      </p:sp>
      <p:sp>
        <p:nvSpPr>
          <p:cNvPr id="3" name="Content Placeholder 2">
            <a:extLst>
              <a:ext uri="{FF2B5EF4-FFF2-40B4-BE49-F238E27FC236}">
                <a16:creationId xmlns:a16="http://schemas.microsoft.com/office/drawing/2014/main" id="{4AEDB192-732E-A4DC-B323-BEA74F86777F}"/>
              </a:ext>
            </a:extLst>
          </p:cNvPr>
          <p:cNvSpPr>
            <a:spLocks noGrp="1"/>
          </p:cNvSpPr>
          <p:nvPr>
            <p:ph idx="1"/>
          </p:nvPr>
        </p:nvSpPr>
        <p:spPr/>
        <p:txBody>
          <a:bodyPr>
            <a:normAutofit/>
          </a:bodyPr>
          <a:lstStyle/>
          <a:p>
            <a:r>
              <a:rPr lang="en-US" sz="2200" dirty="0">
                <a:solidFill>
                  <a:srgbClr val="FF0000"/>
                </a:solidFill>
              </a:rPr>
              <a:t>This theorem shows that the empirical model can achieve consistent learning performance. </a:t>
            </a:r>
            <a:r>
              <a:rPr lang="en-US" sz="2200" dirty="0"/>
              <a:t>With the probability of </a:t>
            </a:r>
            <a:r>
              <a:rPr lang="en-US" sz="2200" dirty="0" err="1"/>
              <a:t>atleast</a:t>
            </a:r>
            <a:r>
              <a:rPr lang="en-US" sz="2200" dirty="0"/>
              <a:t> 1-4e</a:t>
            </a:r>
            <a:r>
              <a:rPr lang="en-US" sz="2200" baseline="30000" dirty="0"/>
              <a:t>-t</a:t>
            </a:r>
            <a:r>
              <a:rPr lang="en-US" sz="2200" dirty="0"/>
              <a:t>&gt;0,  </a:t>
            </a:r>
          </a:p>
          <a:p>
            <a:endParaRPr lang="en-US" sz="2200" dirty="0"/>
          </a:p>
        </p:txBody>
      </p:sp>
      <p:pic>
        <p:nvPicPr>
          <p:cNvPr id="4" name="Picture 3">
            <a:extLst>
              <a:ext uri="{FF2B5EF4-FFF2-40B4-BE49-F238E27FC236}">
                <a16:creationId xmlns:a16="http://schemas.microsoft.com/office/drawing/2014/main" id="{DF5FCBC5-216B-6F3D-A906-29812843F0C6}"/>
              </a:ext>
            </a:extLst>
          </p:cNvPr>
          <p:cNvPicPr>
            <a:picLocks noChangeAspect="1"/>
          </p:cNvPicPr>
          <p:nvPr/>
        </p:nvPicPr>
        <p:blipFill>
          <a:blip r:embed="rId3"/>
          <a:stretch>
            <a:fillRect/>
          </a:stretch>
        </p:blipFill>
        <p:spPr>
          <a:xfrm>
            <a:off x="1193799" y="2612836"/>
            <a:ext cx="9433351" cy="2433297"/>
          </a:xfrm>
          <a:prstGeom prst="rect">
            <a:avLst/>
          </a:prstGeom>
        </p:spPr>
      </p:pic>
    </p:spTree>
    <p:extLst>
      <p:ext uri="{BB962C8B-B14F-4D97-AF65-F5344CB8AC3E}">
        <p14:creationId xmlns:p14="http://schemas.microsoft.com/office/powerpoint/2010/main" val="199415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5B194-9292-BE44-7789-B9A3A7C0F3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C2682-BE69-8519-8DAE-90CC45FF1A27}"/>
              </a:ext>
            </a:extLst>
          </p:cNvPr>
          <p:cNvSpPr>
            <a:spLocks noGrp="1"/>
          </p:cNvSpPr>
          <p:nvPr>
            <p:ph type="title"/>
          </p:nvPr>
        </p:nvSpPr>
        <p:spPr/>
        <p:txBody>
          <a:bodyPr/>
          <a:lstStyle/>
          <a:p>
            <a:r>
              <a:rPr lang="en-US" dirty="0"/>
              <a:t>RISK ESTIMATION</a:t>
            </a:r>
          </a:p>
        </p:txBody>
      </p:sp>
      <p:sp>
        <p:nvSpPr>
          <p:cNvPr id="3" name="Content Placeholder 2">
            <a:extLst>
              <a:ext uri="{FF2B5EF4-FFF2-40B4-BE49-F238E27FC236}">
                <a16:creationId xmlns:a16="http://schemas.microsoft.com/office/drawing/2014/main" id="{4FD5D1C7-2133-BC11-CDE2-644187D01D64}"/>
              </a:ext>
            </a:extLst>
          </p:cNvPr>
          <p:cNvSpPr>
            <a:spLocks noGrp="1"/>
          </p:cNvSpPr>
          <p:nvPr>
            <p:ph idx="1"/>
          </p:nvPr>
        </p:nvSpPr>
        <p:spPr/>
        <p:txBody>
          <a:bodyPr>
            <a:normAutofit/>
          </a:bodyPr>
          <a:lstStyle/>
          <a:p>
            <a:r>
              <a:rPr lang="en-US" sz="2200" dirty="0">
                <a:solidFill>
                  <a:srgbClr val="FF0000"/>
                </a:solidFill>
              </a:rPr>
              <a:t>This theorem shows the risk estimation of the empirical model. </a:t>
            </a:r>
            <a:r>
              <a:rPr lang="en-US" sz="2200" dirty="0"/>
              <a:t>With the probability of </a:t>
            </a:r>
            <a:r>
              <a:rPr lang="en-US" sz="2200" dirty="0" err="1"/>
              <a:t>atleast</a:t>
            </a:r>
            <a:r>
              <a:rPr lang="en-US" sz="2200" dirty="0"/>
              <a:t> 1 - 4e</a:t>
            </a:r>
            <a:r>
              <a:rPr lang="en-US" sz="2200" baseline="30000" dirty="0"/>
              <a:t>-t </a:t>
            </a:r>
            <a:r>
              <a:rPr lang="en-US" sz="2200" dirty="0"/>
              <a:t>&gt; 0,  the optimum risk can be within the bounds of an approximate risk.</a:t>
            </a:r>
          </a:p>
          <a:p>
            <a:endParaRPr lang="en-US" sz="2200" dirty="0"/>
          </a:p>
          <a:p>
            <a:endParaRPr lang="en-US" sz="2200" dirty="0"/>
          </a:p>
          <a:p>
            <a:endParaRPr lang="en-US" sz="2200" dirty="0"/>
          </a:p>
          <a:p>
            <a:endParaRPr lang="en-US" sz="2200" dirty="0"/>
          </a:p>
          <a:p>
            <a:r>
              <a:rPr lang="en-US" sz="2200" dirty="0">
                <a:solidFill>
                  <a:srgbClr val="FF0000"/>
                </a:solidFill>
              </a:rPr>
              <a:t>The bias term becomes smaller with bigger 𝞺 but Approximate risk increases . So, trade-off between approximate risk and bias by choosing proper 𝞺 is needed for practical effectiveness.</a:t>
            </a:r>
          </a:p>
          <a:p>
            <a:endParaRPr lang="en-US" sz="2200" dirty="0"/>
          </a:p>
        </p:txBody>
      </p:sp>
      <p:pic>
        <p:nvPicPr>
          <p:cNvPr id="5" name="Picture 4">
            <a:extLst>
              <a:ext uri="{FF2B5EF4-FFF2-40B4-BE49-F238E27FC236}">
                <a16:creationId xmlns:a16="http://schemas.microsoft.com/office/drawing/2014/main" id="{5B68FDC4-0D85-53A1-02B3-72D6F40D7138}"/>
              </a:ext>
            </a:extLst>
          </p:cNvPr>
          <p:cNvPicPr>
            <a:picLocks noChangeAspect="1"/>
          </p:cNvPicPr>
          <p:nvPr/>
        </p:nvPicPr>
        <p:blipFill>
          <a:blip r:embed="rId2"/>
          <a:stretch>
            <a:fillRect/>
          </a:stretch>
        </p:blipFill>
        <p:spPr>
          <a:xfrm>
            <a:off x="1143000" y="2794908"/>
            <a:ext cx="7772400" cy="1054209"/>
          </a:xfrm>
          <a:prstGeom prst="rect">
            <a:avLst/>
          </a:prstGeom>
        </p:spPr>
      </p:pic>
    </p:spTree>
    <p:extLst>
      <p:ext uri="{BB962C8B-B14F-4D97-AF65-F5344CB8AC3E}">
        <p14:creationId xmlns:p14="http://schemas.microsoft.com/office/powerpoint/2010/main" val="413947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7084B-5ED1-B94B-FD32-24EF9586C831}"/>
            </a:ext>
          </a:extLst>
        </p:cNvPr>
        <p:cNvGrpSpPr/>
        <p:nvPr/>
      </p:nvGrpSpPr>
      <p:grpSpPr>
        <a:xfrm>
          <a:off x="0" y="0"/>
          <a:ext cx="0" cy="0"/>
          <a:chOff x="0" y="0"/>
          <a:chExt cx="0" cy="0"/>
        </a:xfrm>
      </p:grpSpPr>
      <p:pic>
        <p:nvPicPr>
          <p:cNvPr id="5" name="Content Placeholder 4" descr="A math equations and formulas&#10;&#10;Description automatically generated with medium confidence">
            <a:extLst>
              <a:ext uri="{FF2B5EF4-FFF2-40B4-BE49-F238E27FC236}">
                <a16:creationId xmlns:a16="http://schemas.microsoft.com/office/drawing/2014/main" id="{2EC4D16D-77C6-22C4-EFE8-F72D0BFFB778}"/>
              </a:ext>
            </a:extLst>
          </p:cNvPr>
          <p:cNvPicPr>
            <a:picLocks noGrp="1" noChangeAspect="1"/>
          </p:cNvPicPr>
          <p:nvPr>
            <p:ph idx="1"/>
          </p:nvPr>
        </p:nvPicPr>
        <p:blipFill>
          <a:blip r:embed="rId3"/>
          <a:stretch>
            <a:fillRect/>
          </a:stretch>
        </p:blipFill>
        <p:spPr>
          <a:xfrm>
            <a:off x="785149" y="1726722"/>
            <a:ext cx="10881701" cy="4482059"/>
          </a:xfrm>
        </p:spPr>
      </p:pic>
      <p:sp>
        <p:nvSpPr>
          <p:cNvPr id="3" name="Rounded Rectangle 2">
            <a:extLst>
              <a:ext uri="{FF2B5EF4-FFF2-40B4-BE49-F238E27FC236}">
                <a16:creationId xmlns:a16="http://schemas.microsoft.com/office/drawing/2014/main" id="{764152D3-30EF-F91B-8263-306016655887}"/>
              </a:ext>
            </a:extLst>
          </p:cNvPr>
          <p:cNvSpPr/>
          <p:nvPr/>
        </p:nvSpPr>
        <p:spPr>
          <a:xfrm>
            <a:off x="1349829" y="2797627"/>
            <a:ext cx="5181600" cy="5769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4112C-1A46-07CC-DC9A-FE5BBBA5E150}"/>
              </a:ext>
            </a:extLst>
          </p:cNvPr>
          <p:cNvSpPr>
            <a:spLocks noGrp="1"/>
          </p:cNvSpPr>
          <p:nvPr>
            <p:ph type="title"/>
          </p:nvPr>
        </p:nvSpPr>
        <p:spPr/>
        <p:txBody>
          <a:bodyPr/>
          <a:lstStyle/>
          <a:p>
            <a:r>
              <a:rPr lang="en-US" dirty="0"/>
              <a:t>ALGORITHM</a:t>
            </a:r>
          </a:p>
        </p:txBody>
      </p:sp>
    </p:spTree>
    <p:extLst>
      <p:ext uri="{BB962C8B-B14F-4D97-AF65-F5344CB8AC3E}">
        <p14:creationId xmlns:p14="http://schemas.microsoft.com/office/powerpoint/2010/main" val="115854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7CCB6-ECE1-BB1B-1CCE-4644C132D975}"/>
            </a:ext>
          </a:extLst>
        </p:cNvPr>
        <p:cNvGrpSpPr/>
        <p:nvPr/>
      </p:nvGrpSpPr>
      <p:grpSpPr>
        <a:xfrm>
          <a:off x="0" y="0"/>
          <a:ext cx="0" cy="0"/>
          <a:chOff x="0" y="0"/>
          <a:chExt cx="0" cy="0"/>
        </a:xfrm>
      </p:grpSpPr>
      <p:pic>
        <p:nvPicPr>
          <p:cNvPr id="5" name="Content Placeholder 4" descr="A math equations and formulas&#10;&#10;Description automatically generated with medium confidence">
            <a:extLst>
              <a:ext uri="{FF2B5EF4-FFF2-40B4-BE49-F238E27FC236}">
                <a16:creationId xmlns:a16="http://schemas.microsoft.com/office/drawing/2014/main" id="{91784DE0-3E08-453C-F3F5-EC850463A94F}"/>
              </a:ext>
            </a:extLst>
          </p:cNvPr>
          <p:cNvPicPr>
            <a:picLocks noGrp="1" noChangeAspect="1"/>
          </p:cNvPicPr>
          <p:nvPr>
            <p:ph idx="1"/>
          </p:nvPr>
        </p:nvPicPr>
        <p:blipFill>
          <a:blip r:embed="rId3"/>
          <a:stretch>
            <a:fillRect/>
          </a:stretch>
        </p:blipFill>
        <p:spPr>
          <a:xfrm>
            <a:off x="785149" y="1726722"/>
            <a:ext cx="10881701" cy="4482059"/>
          </a:xfrm>
        </p:spPr>
      </p:pic>
      <p:sp>
        <p:nvSpPr>
          <p:cNvPr id="2" name="Title 1">
            <a:extLst>
              <a:ext uri="{FF2B5EF4-FFF2-40B4-BE49-F238E27FC236}">
                <a16:creationId xmlns:a16="http://schemas.microsoft.com/office/drawing/2014/main" id="{43B42256-B3A1-011A-0485-05E86C23C6B8}"/>
              </a:ext>
            </a:extLst>
          </p:cNvPr>
          <p:cNvSpPr>
            <a:spLocks noGrp="1"/>
          </p:cNvSpPr>
          <p:nvPr>
            <p:ph type="title"/>
          </p:nvPr>
        </p:nvSpPr>
        <p:spPr/>
        <p:txBody>
          <a:bodyPr/>
          <a:lstStyle/>
          <a:p>
            <a:r>
              <a:rPr lang="en-US" dirty="0"/>
              <a:t>ALGORITHM</a:t>
            </a:r>
          </a:p>
        </p:txBody>
      </p:sp>
      <p:sp>
        <p:nvSpPr>
          <p:cNvPr id="6" name="Rounded Rectangle 5">
            <a:extLst>
              <a:ext uri="{FF2B5EF4-FFF2-40B4-BE49-F238E27FC236}">
                <a16:creationId xmlns:a16="http://schemas.microsoft.com/office/drawing/2014/main" id="{B278DAAA-E460-8D00-A33B-9DAB255C3991}"/>
              </a:ext>
            </a:extLst>
          </p:cNvPr>
          <p:cNvSpPr/>
          <p:nvPr/>
        </p:nvSpPr>
        <p:spPr>
          <a:xfrm>
            <a:off x="1299990" y="3327094"/>
            <a:ext cx="8410067" cy="169659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73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08FC-B75B-9EC9-2BE2-828151FE49D5}"/>
            </a:ext>
          </a:extLst>
        </p:cNvPr>
        <p:cNvGrpSpPr/>
        <p:nvPr/>
      </p:nvGrpSpPr>
      <p:grpSpPr>
        <a:xfrm>
          <a:off x="0" y="0"/>
          <a:ext cx="0" cy="0"/>
          <a:chOff x="0" y="0"/>
          <a:chExt cx="0" cy="0"/>
        </a:xfrm>
      </p:grpSpPr>
      <p:pic>
        <p:nvPicPr>
          <p:cNvPr id="5" name="Content Placeholder 4" descr="A math equations and formulas&#10;&#10;Description automatically generated with medium confidence">
            <a:extLst>
              <a:ext uri="{FF2B5EF4-FFF2-40B4-BE49-F238E27FC236}">
                <a16:creationId xmlns:a16="http://schemas.microsoft.com/office/drawing/2014/main" id="{6459DDFA-84F1-FA84-AD1E-54DD7E9D58E0}"/>
              </a:ext>
            </a:extLst>
          </p:cNvPr>
          <p:cNvPicPr>
            <a:picLocks noGrp="1" noChangeAspect="1"/>
          </p:cNvPicPr>
          <p:nvPr>
            <p:ph idx="1"/>
          </p:nvPr>
        </p:nvPicPr>
        <p:blipFill>
          <a:blip r:embed="rId3"/>
          <a:stretch>
            <a:fillRect/>
          </a:stretch>
        </p:blipFill>
        <p:spPr>
          <a:xfrm>
            <a:off x="785149" y="1726722"/>
            <a:ext cx="10881701" cy="4482059"/>
          </a:xfrm>
        </p:spPr>
      </p:pic>
      <p:sp>
        <p:nvSpPr>
          <p:cNvPr id="2" name="Title 1">
            <a:extLst>
              <a:ext uri="{FF2B5EF4-FFF2-40B4-BE49-F238E27FC236}">
                <a16:creationId xmlns:a16="http://schemas.microsoft.com/office/drawing/2014/main" id="{9CDF90F3-6C3A-A99E-13C1-FF47E4490CFA}"/>
              </a:ext>
            </a:extLst>
          </p:cNvPr>
          <p:cNvSpPr>
            <a:spLocks noGrp="1"/>
          </p:cNvSpPr>
          <p:nvPr>
            <p:ph type="title"/>
          </p:nvPr>
        </p:nvSpPr>
        <p:spPr/>
        <p:txBody>
          <a:bodyPr/>
          <a:lstStyle/>
          <a:p>
            <a:r>
              <a:rPr lang="en-US" dirty="0"/>
              <a:t>ALGORITHM</a:t>
            </a:r>
          </a:p>
        </p:txBody>
      </p:sp>
      <p:sp>
        <p:nvSpPr>
          <p:cNvPr id="8" name="Rounded Rectangle 7">
            <a:extLst>
              <a:ext uri="{FF2B5EF4-FFF2-40B4-BE49-F238E27FC236}">
                <a16:creationId xmlns:a16="http://schemas.microsoft.com/office/drawing/2014/main" id="{8C61A4A8-961C-4D36-5FAF-9C65B257054F}"/>
              </a:ext>
            </a:extLst>
          </p:cNvPr>
          <p:cNvSpPr/>
          <p:nvPr/>
        </p:nvSpPr>
        <p:spPr>
          <a:xfrm>
            <a:off x="1333040" y="4979624"/>
            <a:ext cx="8964845" cy="51766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45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F9816-581D-4FC3-A5BC-48EAB22AA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C8338-9FEA-8F89-45AD-36DF2CF7D946}"/>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9C357379-755B-C4F5-7DEE-5D49B62FA7E9}"/>
              </a:ext>
            </a:extLst>
          </p:cNvPr>
          <p:cNvSpPr>
            <a:spLocks noGrp="1"/>
          </p:cNvSpPr>
          <p:nvPr>
            <p:ph idx="1"/>
          </p:nvPr>
        </p:nvSpPr>
        <p:spPr/>
        <p:txBody>
          <a:bodyPr>
            <a:normAutofit/>
          </a:bodyPr>
          <a:lstStyle/>
          <a:p>
            <a:r>
              <a:rPr lang="en-US" sz="2200" dirty="0"/>
              <a:t>ID Dataset: CIFAR</a:t>
            </a:r>
          </a:p>
          <a:p>
            <a:r>
              <a:rPr lang="en-US" sz="2200" dirty="0"/>
              <a:t>Auxiliary OOD Dataset: 80 million Tiny Images </a:t>
            </a:r>
          </a:p>
          <a:p>
            <a:r>
              <a:rPr lang="en-US" sz="2200" dirty="0"/>
              <a:t>Real OOD Dataset: Textures, SVHN, Places365, LSUN, </a:t>
            </a:r>
            <a:r>
              <a:rPr lang="en-US" sz="2200" dirty="0" err="1"/>
              <a:t>iSUN</a:t>
            </a:r>
            <a:endParaRPr lang="en-US" sz="2200" dirty="0"/>
          </a:p>
          <a:p>
            <a:r>
              <a:rPr lang="en-US" sz="2200" dirty="0"/>
              <a:t>Pre-training setups: Wide ResNet-40-2 trained for 200 epochs via empirical risk minimization, with a batch size 64, momentum 0.9, and initial learning rate 0.1. The learning rate is divided by 10 after 100 and 150 epochs. </a:t>
            </a:r>
          </a:p>
          <a:p>
            <a:r>
              <a:rPr lang="en-US" sz="2200" dirty="0" err="1"/>
              <a:t>Hyperparams</a:t>
            </a:r>
            <a:r>
              <a:rPr lang="en-US" sz="2200" dirty="0"/>
              <a:t>: </a:t>
            </a:r>
            <a:r>
              <a:rPr lang="el-GR" sz="2200" dirty="0"/>
              <a:t>σ = 0.001, </a:t>
            </a:r>
            <a:r>
              <a:rPr lang="en-US" sz="2200" dirty="0" err="1"/>
              <a:t>num_search</a:t>
            </a:r>
            <a:r>
              <a:rPr lang="en-US" sz="2200" dirty="0"/>
              <a:t> = 10. Grid search to choose </a:t>
            </a:r>
            <a:r>
              <a:rPr lang="el-GR" sz="2200" dirty="0"/>
              <a:t>γ</a:t>
            </a:r>
            <a:r>
              <a:rPr lang="en-US" sz="2200" baseline="-25000" dirty="0"/>
              <a:t>max</a:t>
            </a:r>
            <a:r>
              <a:rPr lang="en-US" sz="2200" dirty="0"/>
              <a:t> from {0.1, 0.5, 1, 5, 10, 50}; </a:t>
            </a:r>
            <a:r>
              <a:rPr lang="el-GR" sz="2200" dirty="0"/>
              <a:t>β </a:t>
            </a:r>
            <a:r>
              <a:rPr lang="en-US" sz="2200" dirty="0"/>
              <a:t>from {1e −3 , 5e −3 , 1e −2 , 5e −2 , 1e −1 , 5e −1 , 1, 5}; </a:t>
            </a:r>
            <a:r>
              <a:rPr lang="el-GR" sz="2200" dirty="0"/>
              <a:t>ρ </a:t>
            </a:r>
            <a:r>
              <a:rPr lang="en-US" sz="2200" dirty="0"/>
              <a:t>from {1e −2 , 1e −1 , 1, 10, 100}; </a:t>
            </a:r>
            <a:r>
              <a:rPr lang="en-US" sz="2200" dirty="0" err="1"/>
              <a:t>ps</a:t>
            </a:r>
            <a:r>
              <a:rPr lang="en-US" sz="2200" dirty="0"/>
              <a:t> from {1e −3 , 1e −2 , 1e −1 , 1, 10, 100}; </a:t>
            </a:r>
            <a:r>
              <a:rPr lang="el-GR" sz="2200" dirty="0"/>
              <a:t>α </a:t>
            </a:r>
            <a:r>
              <a:rPr lang="en-US" sz="2200" dirty="0"/>
              <a:t>from {0.1, 0.5, 1.0, 1.5, 2.0}</a:t>
            </a:r>
            <a:br>
              <a:rPr lang="en-US" sz="2200" dirty="0"/>
            </a:br>
            <a:r>
              <a:rPr lang="en-US" sz="2200" dirty="0"/>
              <a:t>For CIFAR-10, DAL is run for 50 epochs with the ID batch size 128, the OOD batch size 256, the initial learning rate 0.07, </a:t>
            </a:r>
            <a:r>
              <a:rPr lang="el-GR" sz="2200" dirty="0"/>
              <a:t>γ</a:t>
            </a:r>
            <a:r>
              <a:rPr lang="en-US" sz="2200" baseline="-25000" dirty="0"/>
              <a:t>max</a:t>
            </a:r>
            <a:r>
              <a:rPr lang="en-US" sz="2200" dirty="0"/>
              <a:t> = 10, </a:t>
            </a:r>
            <a:r>
              <a:rPr lang="el-GR" sz="2200" dirty="0"/>
              <a:t>β = 0.01, ρ = 10, </a:t>
            </a:r>
            <a:r>
              <a:rPr lang="en-US" sz="2200" dirty="0" err="1"/>
              <a:t>ps</a:t>
            </a:r>
            <a:r>
              <a:rPr lang="en-US" sz="2200" dirty="0"/>
              <a:t> = 1, and </a:t>
            </a:r>
            <a:r>
              <a:rPr lang="el-GR" sz="2200" dirty="0"/>
              <a:t>α = 1.</a:t>
            </a:r>
            <a:endParaRPr lang="en-US" sz="2200" dirty="0"/>
          </a:p>
          <a:p>
            <a:endParaRPr lang="en-US" sz="2200" dirty="0"/>
          </a:p>
        </p:txBody>
      </p:sp>
    </p:spTree>
    <p:extLst>
      <p:ext uri="{BB962C8B-B14F-4D97-AF65-F5344CB8AC3E}">
        <p14:creationId xmlns:p14="http://schemas.microsoft.com/office/powerpoint/2010/main" val="200339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BE0D8-7BBE-405C-B97A-CAF918680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4BCAA-1D4D-12EA-855E-8B9C0B4969D9}"/>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186EDC1A-5AFE-118F-7C6E-ED143A92F54D}"/>
              </a:ext>
            </a:extLst>
          </p:cNvPr>
          <p:cNvPicPr>
            <a:picLocks noChangeAspect="1"/>
          </p:cNvPicPr>
          <p:nvPr/>
        </p:nvPicPr>
        <p:blipFill>
          <a:blip r:embed="rId2"/>
          <a:stretch>
            <a:fillRect/>
          </a:stretch>
        </p:blipFill>
        <p:spPr>
          <a:xfrm>
            <a:off x="499199" y="1930401"/>
            <a:ext cx="11241055" cy="3979332"/>
          </a:xfrm>
          <a:prstGeom prst="rect">
            <a:avLst/>
          </a:prstGeom>
        </p:spPr>
      </p:pic>
    </p:spTree>
    <p:extLst>
      <p:ext uri="{BB962C8B-B14F-4D97-AF65-F5344CB8AC3E}">
        <p14:creationId xmlns:p14="http://schemas.microsoft.com/office/powerpoint/2010/main" val="244802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AFFE-B064-1517-0209-26D9FDB0BEEE}"/>
              </a:ext>
            </a:extLst>
          </p:cNvPr>
          <p:cNvSpPr>
            <a:spLocks noGrp="1"/>
          </p:cNvSpPr>
          <p:nvPr>
            <p:ph type="title"/>
          </p:nvPr>
        </p:nvSpPr>
        <p:spPr/>
        <p:txBody>
          <a:bodyPr/>
          <a:lstStyle/>
          <a:p>
            <a:r>
              <a:rPr lang="en-US" dirty="0"/>
              <a:t>PAPER DETAILS</a:t>
            </a:r>
          </a:p>
        </p:txBody>
      </p:sp>
      <p:sp>
        <p:nvSpPr>
          <p:cNvPr id="3" name="Content Placeholder 2">
            <a:extLst>
              <a:ext uri="{FF2B5EF4-FFF2-40B4-BE49-F238E27FC236}">
                <a16:creationId xmlns:a16="http://schemas.microsoft.com/office/drawing/2014/main" id="{3D8CBE6E-4188-A3BE-CE7B-3EE9DD4A0CEC}"/>
              </a:ext>
            </a:extLst>
          </p:cNvPr>
          <p:cNvSpPr>
            <a:spLocks noGrp="1"/>
          </p:cNvSpPr>
          <p:nvPr>
            <p:ph idx="1"/>
          </p:nvPr>
        </p:nvSpPr>
        <p:spPr/>
        <p:txBody>
          <a:bodyPr>
            <a:normAutofit/>
          </a:bodyPr>
          <a:lstStyle/>
          <a:p>
            <a:r>
              <a:rPr lang="en-US" sz="2200" dirty="0">
                <a:effectLst/>
              </a:rPr>
              <a:t>Presented in </a:t>
            </a:r>
            <a:r>
              <a:rPr lang="en-US" sz="2200" dirty="0" err="1">
                <a:effectLst/>
              </a:rPr>
              <a:t>Neurips</a:t>
            </a:r>
            <a:r>
              <a:rPr lang="en-US" sz="2200" dirty="0">
                <a:effectLst/>
              </a:rPr>
              <a:t> 2023</a:t>
            </a:r>
          </a:p>
          <a:p>
            <a:r>
              <a:rPr lang="en-US" sz="2200" dirty="0"/>
              <a:t>Authors: </a:t>
            </a:r>
            <a:r>
              <a:rPr lang="en-US" sz="2200" dirty="0" err="1">
                <a:effectLst/>
              </a:rPr>
              <a:t>Qizhou</a:t>
            </a:r>
            <a:r>
              <a:rPr lang="en-US" sz="2200" dirty="0">
                <a:effectLst/>
              </a:rPr>
              <a:t> Wang, Zhen Fang, </a:t>
            </a:r>
            <a:r>
              <a:rPr lang="en-US" sz="2200" dirty="0" err="1">
                <a:effectLst/>
              </a:rPr>
              <a:t>Yonggang</a:t>
            </a:r>
            <a:r>
              <a:rPr lang="en-US" sz="2200" dirty="0">
                <a:effectLst/>
              </a:rPr>
              <a:t> Zhang, Feng Liu, </a:t>
            </a:r>
            <a:r>
              <a:rPr lang="en-US" sz="2200" dirty="0" err="1">
                <a:effectLst/>
              </a:rPr>
              <a:t>Yixuan</a:t>
            </a:r>
            <a:r>
              <a:rPr lang="en-US" sz="2200" dirty="0">
                <a:effectLst/>
              </a:rPr>
              <a:t> Li, Bo Han</a:t>
            </a:r>
          </a:p>
          <a:p>
            <a:endParaRPr lang="en-US" sz="2200" dirty="0"/>
          </a:p>
          <a:p>
            <a:r>
              <a:rPr lang="en-US" sz="2200" dirty="0"/>
              <a:t>Affiliated Departments: </a:t>
            </a:r>
            <a:br>
              <a:rPr lang="en-US" sz="2200" dirty="0"/>
            </a:br>
            <a:r>
              <a:rPr lang="en-US" sz="2200" dirty="0">
                <a:effectLst/>
              </a:rPr>
              <a:t>Department of Computer Science, Hong Kong Baptist University</a:t>
            </a:r>
            <a:br>
              <a:rPr lang="en-US" sz="2200" dirty="0">
                <a:effectLst/>
              </a:rPr>
            </a:br>
            <a:r>
              <a:rPr lang="en-US" sz="2200" dirty="0">
                <a:effectLst/>
              </a:rPr>
              <a:t>Australian Artificial Intelligence Institute, University of Technology Sydney</a:t>
            </a:r>
            <a:br>
              <a:rPr lang="en-US" sz="2200" dirty="0">
                <a:effectLst/>
              </a:rPr>
            </a:br>
            <a:r>
              <a:rPr lang="en-US" sz="2200" dirty="0">
                <a:effectLst/>
              </a:rPr>
              <a:t>School of Computing and Information Systems, The University of Melbourne </a:t>
            </a:r>
            <a:br>
              <a:rPr lang="en-US" sz="2200" dirty="0">
                <a:effectLst/>
              </a:rPr>
            </a:br>
            <a:r>
              <a:rPr lang="en-US" sz="2200" dirty="0">
                <a:effectLst/>
              </a:rPr>
              <a:t>Department of Computer Sciences, University of Wisconsin-Madison</a:t>
            </a:r>
          </a:p>
          <a:p>
            <a:endParaRPr lang="en-US" sz="2200" dirty="0"/>
          </a:p>
        </p:txBody>
      </p:sp>
    </p:spTree>
    <p:extLst>
      <p:ext uri="{BB962C8B-B14F-4D97-AF65-F5344CB8AC3E}">
        <p14:creationId xmlns:p14="http://schemas.microsoft.com/office/powerpoint/2010/main" val="375164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66A54-89B5-41F6-7822-4BFB6914B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319D2-6991-E0C1-5371-4AB09E16C8E8}"/>
              </a:ext>
            </a:extLst>
          </p:cNvPr>
          <p:cNvSpPr>
            <a:spLocks noGrp="1"/>
          </p:cNvSpPr>
          <p:nvPr>
            <p:ph type="title"/>
          </p:nvPr>
        </p:nvSpPr>
        <p:spPr/>
        <p:txBody>
          <a:bodyPr/>
          <a:lstStyle/>
          <a:p>
            <a:r>
              <a:rPr lang="en-US" dirty="0"/>
              <a:t>VISUALIZATION</a:t>
            </a:r>
          </a:p>
        </p:txBody>
      </p:sp>
      <p:pic>
        <p:nvPicPr>
          <p:cNvPr id="3" name="Picture 2">
            <a:extLst>
              <a:ext uri="{FF2B5EF4-FFF2-40B4-BE49-F238E27FC236}">
                <a16:creationId xmlns:a16="http://schemas.microsoft.com/office/drawing/2014/main" id="{C8AE7A84-3A33-16DE-428D-1A1DBD7E837A}"/>
              </a:ext>
            </a:extLst>
          </p:cNvPr>
          <p:cNvPicPr>
            <a:picLocks noChangeAspect="1"/>
          </p:cNvPicPr>
          <p:nvPr/>
        </p:nvPicPr>
        <p:blipFill>
          <a:blip r:embed="rId2"/>
          <a:stretch>
            <a:fillRect/>
          </a:stretch>
        </p:blipFill>
        <p:spPr>
          <a:xfrm>
            <a:off x="1652905" y="1793880"/>
            <a:ext cx="8886190" cy="3270240"/>
          </a:xfrm>
          <a:prstGeom prst="rect">
            <a:avLst/>
          </a:prstGeom>
        </p:spPr>
      </p:pic>
      <p:sp>
        <p:nvSpPr>
          <p:cNvPr id="5" name="TextBox 4">
            <a:extLst>
              <a:ext uri="{FF2B5EF4-FFF2-40B4-BE49-F238E27FC236}">
                <a16:creationId xmlns:a16="http://schemas.microsoft.com/office/drawing/2014/main" id="{FF12ED01-11B3-AC73-E26D-1895609D554C}"/>
              </a:ext>
            </a:extLst>
          </p:cNvPr>
          <p:cNvSpPr txBox="1"/>
          <p:nvPr/>
        </p:nvSpPr>
        <p:spPr>
          <a:xfrm>
            <a:off x="1602989" y="5230270"/>
            <a:ext cx="9599487" cy="769441"/>
          </a:xfrm>
          <a:prstGeom prst="rect">
            <a:avLst/>
          </a:prstGeom>
          <a:noFill/>
        </p:spPr>
        <p:txBody>
          <a:bodyPr wrap="none" rtlCol="0">
            <a:spAutoFit/>
          </a:bodyPr>
          <a:lstStyle/>
          <a:p>
            <a:r>
              <a:rPr lang="en-US" sz="2200" dirty="0"/>
              <a:t>t-SNE visualization on the embedding features from the ID, Auxiliary OOD and </a:t>
            </a:r>
          </a:p>
          <a:p>
            <a:r>
              <a:rPr lang="en-US" sz="2200" dirty="0"/>
              <a:t>worst OOD data</a:t>
            </a:r>
          </a:p>
        </p:txBody>
      </p:sp>
    </p:spTree>
    <p:extLst>
      <p:ext uri="{BB962C8B-B14F-4D97-AF65-F5344CB8AC3E}">
        <p14:creationId xmlns:p14="http://schemas.microsoft.com/office/powerpoint/2010/main" val="3358273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1867F-F63E-AEF3-494B-8ECA3316B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EF253-6836-7621-D18B-FFAD823F10E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7165CF3-75B7-BCE6-C1D4-3763915DE188}"/>
              </a:ext>
            </a:extLst>
          </p:cNvPr>
          <p:cNvSpPr>
            <a:spLocks noGrp="1"/>
          </p:cNvSpPr>
          <p:nvPr>
            <p:ph idx="1"/>
          </p:nvPr>
        </p:nvSpPr>
        <p:spPr/>
        <p:txBody>
          <a:bodyPr>
            <a:normAutofit/>
          </a:bodyPr>
          <a:lstStyle/>
          <a:p>
            <a:r>
              <a:rPr lang="en-US" sz="2200" dirty="0"/>
              <a:t>Apply on timeseries data for time series anomaly detection problems</a:t>
            </a:r>
          </a:p>
          <a:p>
            <a:r>
              <a:rPr lang="en-US" sz="2200" dirty="0"/>
              <a:t>Feasible dimension-wise as even multimodal or multivariate time series data expected to have lower dimension than image data (used by the authors)</a:t>
            </a:r>
          </a:p>
          <a:p>
            <a:r>
              <a:rPr lang="en-US" sz="2200" dirty="0"/>
              <a:t>Synthetic anomalous timeseries data creation possible</a:t>
            </a:r>
          </a:p>
          <a:p>
            <a:r>
              <a:rPr lang="en-US" sz="2200" dirty="0"/>
              <a:t>Challenges:</a:t>
            </a:r>
            <a:br>
              <a:rPr lang="en-US" sz="2200" dirty="0"/>
            </a:br>
            <a:r>
              <a:rPr lang="en-US" sz="2200" dirty="0"/>
              <a:t>- Creating setup for real and auxiliary OOD data. Timeseries subsequence with an anomalous timestep taken as auxiliary OOD?</a:t>
            </a:r>
            <a:br>
              <a:rPr lang="en-US" sz="2200" dirty="0"/>
            </a:br>
            <a:r>
              <a:rPr lang="en-US" sz="2200" dirty="0"/>
              <a:t>- How to preserve the temporal context? Applying feature aggregator on the subsequence patches and then perturbing?</a:t>
            </a:r>
          </a:p>
          <a:p>
            <a:endParaRPr lang="en-US" sz="2200" dirty="0"/>
          </a:p>
          <a:p>
            <a:endParaRPr lang="en-US" sz="2200" dirty="0"/>
          </a:p>
          <a:p>
            <a:endParaRPr lang="en-US" sz="2200" dirty="0"/>
          </a:p>
        </p:txBody>
      </p:sp>
    </p:spTree>
    <p:extLst>
      <p:ext uri="{BB962C8B-B14F-4D97-AF65-F5344CB8AC3E}">
        <p14:creationId xmlns:p14="http://schemas.microsoft.com/office/powerpoint/2010/main" val="220608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DAA8-AB14-95BE-7514-1E1EA89AC832}"/>
              </a:ext>
            </a:extLst>
          </p:cNvPr>
          <p:cNvSpPr>
            <a:spLocks noGrp="1"/>
          </p:cNvSpPr>
          <p:nvPr>
            <p:ph type="title"/>
          </p:nvPr>
        </p:nvSpPr>
        <p:spPr>
          <a:xfrm>
            <a:off x="4562475" y="2766218"/>
            <a:ext cx="3067050" cy="1325563"/>
          </a:xfrm>
        </p:spPr>
        <p:txBody>
          <a:bodyPr/>
          <a:lstStyle/>
          <a:p>
            <a:r>
              <a:rPr lang="en-US" dirty="0"/>
              <a:t>THANK YOU</a:t>
            </a:r>
          </a:p>
        </p:txBody>
      </p:sp>
    </p:spTree>
    <p:extLst>
      <p:ext uri="{BB962C8B-B14F-4D97-AF65-F5344CB8AC3E}">
        <p14:creationId xmlns:p14="http://schemas.microsoft.com/office/powerpoint/2010/main" val="316957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109FC-12E7-BF03-3820-7D2BEC0BA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BABE5-B933-25CF-FFDC-8B26D2DF53FE}"/>
              </a:ext>
            </a:extLst>
          </p:cNvPr>
          <p:cNvSpPr>
            <a:spLocks noGrp="1"/>
          </p:cNvSpPr>
          <p:nvPr>
            <p:ph type="title"/>
          </p:nvPr>
        </p:nvSpPr>
        <p:spPr/>
        <p:txBody>
          <a:bodyPr/>
          <a:lstStyle/>
          <a:p>
            <a:r>
              <a:rPr lang="en-US" dirty="0"/>
              <a:t>BACKGROUND: OUTLIER EXPOSURE INTRO</a:t>
            </a:r>
          </a:p>
        </p:txBody>
      </p:sp>
      <p:sp>
        <p:nvSpPr>
          <p:cNvPr id="3" name="Content Placeholder 2">
            <a:extLst>
              <a:ext uri="{FF2B5EF4-FFF2-40B4-BE49-F238E27FC236}">
                <a16:creationId xmlns:a16="http://schemas.microsoft.com/office/drawing/2014/main" id="{489B17C3-2960-813D-B25D-68D0181442BC}"/>
              </a:ext>
            </a:extLst>
          </p:cNvPr>
          <p:cNvSpPr>
            <a:spLocks noGrp="1"/>
          </p:cNvSpPr>
          <p:nvPr>
            <p:ph idx="1"/>
          </p:nvPr>
        </p:nvSpPr>
        <p:spPr/>
        <p:txBody>
          <a:bodyPr>
            <a:normAutofit/>
          </a:bodyPr>
          <a:lstStyle/>
          <a:p>
            <a:r>
              <a:rPr lang="en-US" sz="2200" dirty="0">
                <a:effectLst/>
              </a:rPr>
              <a:t>ID joint distribution D</a:t>
            </a:r>
            <a:r>
              <a:rPr lang="en-US" sz="2200" baseline="-25000" dirty="0">
                <a:effectLst/>
              </a:rPr>
              <a:t>X</a:t>
            </a:r>
            <a:r>
              <a:rPr lang="en-US" sz="2200" baseline="-49000" dirty="0">
                <a:effectLst/>
              </a:rPr>
              <a:t>I</a:t>
            </a:r>
            <a:r>
              <a:rPr lang="en-US" sz="2200" baseline="-25000" dirty="0">
                <a:effectLst/>
              </a:rPr>
              <a:t>Y</a:t>
            </a:r>
            <a:r>
              <a:rPr lang="en-US" sz="2200" baseline="-49000" dirty="0">
                <a:effectLst/>
              </a:rPr>
              <a:t>I</a:t>
            </a:r>
            <a:r>
              <a:rPr lang="en-US" sz="2200" baseline="-49000" dirty="0"/>
              <a:t>  </a:t>
            </a:r>
            <a:r>
              <a:rPr lang="en-US" sz="2200" dirty="0">
                <a:effectLst/>
              </a:rPr>
              <a:t>, where X</a:t>
            </a:r>
            <a:r>
              <a:rPr lang="en-US" sz="2200" baseline="-25000" dirty="0">
                <a:effectLst/>
              </a:rPr>
              <a:t>I</a:t>
            </a:r>
            <a:r>
              <a:rPr lang="en-US" sz="2200" dirty="0">
                <a:effectLst/>
              </a:rPr>
              <a:t>∈𝒳, Y</a:t>
            </a:r>
            <a:r>
              <a:rPr lang="en-US" sz="2200" baseline="-25000" dirty="0">
                <a:effectLst/>
              </a:rPr>
              <a:t>I</a:t>
            </a:r>
            <a:r>
              <a:rPr lang="en-US" sz="2200" dirty="0">
                <a:effectLst/>
              </a:rPr>
              <a:t>∈𝒴</a:t>
            </a:r>
          </a:p>
          <a:p>
            <a:endParaRPr lang="en-US" sz="2200" dirty="0"/>
          </a:p>
          <a:p>
            <a:r>
              <a:rPr lang="en-US" sz="2200" dirty="0"/>
              <a:t>OOD joint distribution </a:t>
            </a:r>
            <a:r>
              <a:rPr lang="en-US" sz="2200" dirty="0">
                <a:effectLst/>
              </a:rPr>
              <a:t>D</a:t>
            </a:r>
            <a:r>
              <a:rPr lang="en-US" sz="2200" baseline="-25000" dirty="0">
                <a:effectLst/>
              </a:rPr>
              <a:t>X</a:t>
            </a:r>
            <a:r>
              <a:rPr lang="en-US" sz="2200" baseline="-49000" dirty="0">
                <a:effectLst/>
              </a:rPr>
              <a:t>O</a:t>
            </a:r>
            <a:r>
              <a:rPr lang="en-US" sz="2200" baseline="-25000" dirty="0">
                <a:effectLst/>
              </a:rPr>
              <a:t>Y</a:t>
            </a:r>
            <a:r>
              <a:rPr lang="en-US" sz="2200" baseline="-49000" dirty="0">
                <a:effectLst/>
              </a:rPr>
              <a:t>O</a:t>
            </a:r>
            <a:r>
              <a:rPr lang="en-US" sz="2200" dirty="0">
                <a:effectLst/>
              </a:rPr>
              <a:t>, where X</a:t>
            </a:r>
            <a:r>
              <a:rPr lang="en-US" sz="2200" baseline="-25000" dirty="0">
                <a:effectLst/>
              </a:rPr>
              <a:t>O</a:t>
            </a:r>
            <a:r>
              <a:rPr lang="en-US" sz="2200" dirty="0">
                <a:effectLst/>
              </a:rPr>
              <a:t>∈𝒳, Y</a:t>
            </a:r>
            <a:r>
              <a:rPr lang="en-US" sz="2200" baseline="-25000" dirty="0">
                <a:effectLst/>
              </a:rPr>
              <a:t>O</a:t>
            </a:r>
            <a:r>
              <a:rPr lang="en-US" sz="2200" dirty="0">
                <a:effectLst/>
              </a:rPr>
              <a:t>∉𝒴</a:t>
            </a:r>
          </a:p>
          <a:p>
            <a:endParaRPr lang="en-US" sz="2200" baseline="-49000" dirty="0">
              <a:effectLst/>
            </a:endParaRPr>
          </a:p>
          <a:p>
            <a:r>
              <a:rPr lang="en-US" sz="2200" dirty="0">
                <a:solidFill>
                  <a:srgbClr val="FF0000"/>
                </a:solidFill>
              </a:rPr>
              <a:t>Set of Auxiliary OOD data employed as surrogate of real OOD data.</a:t>
            </a:r>
            <a:br>
              <a:rPr lang="en-US" sz="2200" dirty="0"/>
            </a:br>
            <a:r>
              <a:rPr lang="en-US" sz="2200" dirty="0"/>
              <a:t>S = {(x</a:t>
            </a:r>
            <a:r>
              <a:rPr lang="en-US" sz="2200" baseline="30000" dirty="0"/>
              <a:t>1</a:t>
            </a:r>
            <a:r>
              <a:rPr lang="en-US" sz="2200" baseline="-25000" dirty="0"/>
              <a:t>I</a:t>
            </a:r>
            <a:r>
              <a:rPr lang="en-US" sz="2200" dirty="0"/>
              <a:t> , y</a:t>
            </a:r>
            <a:r>
              <a:rPr lang="en-US" sz="2200" baseline="30000" dirty="0"/>
              <a:t>1</a:t>
            </a:r>
            <a:r>
              <a:rPr lang="en-US" sz="2200" baseline="-25000" dirty="0"/>
              <a:t>I </a:t>
            </a:r>
            <a:r>
              <a:rPr lang="en-US" sz="2200" dirty="0"/>
              <a:t>), ..., (</a:t>
            </a:r>
            <a:r>
              <a:rPr lang="en-US" sz="2200" dirty="0" err="1"/>
              <a:t>x</a:t>
            </a:r>
            <a:r>
              <a:rPr lang="en-US" sz="2200" baseline="30000" dirty="0" err="1"/>
              <a:t>n</a:t>
            </a:r>
            <a:r>
              <a:rPr lang="en-US" sz="2200" baseline="-25000" dirty="0" err="1"/>
              <a:t>I</a:t>
            </a:r>
            <a:r>
              <a:rPr lang="en-US" sz="2200" baseline="-25000" dirty="0"/>
              <a:t> </a:t>
            </a:r>
            <a:r>
              <a:rPr lang="en-US" sz="2200" dirty="0"/>
              <a:t>, </a:t>
            </a:r>
            <a:r>
              <a:rPr lang="en-US" sz="2200" dirty="0" err="1"/>
              <a:t>y</a:t>
            </a:r>
            <a:r>
              <a:rPr lang="en-US" sz="2200" baseline="30000" dirty="0" err="1"/>
              <a:t>n</a:t>
            </a:r>
            <a:r>
              <a:rPr lang="en-US" sz="2200" baseline="-25000" dirty="0" err="1"/>
              <a:t>I</a:t>
            </a:r>
            <a:r>
              <a:rPr lang="en-US" sz="2200" baseline="-25000" dirty="0"/>
              <a:t> </a:t>
            </a:r>
            <a:r>
              <a:rPr lang="en-US" sz="2200" dirty="0"/>
              <a:t>)} ∼ </a:t>
            </a:r>
            <a:r>
              <a:rPr lang="en-US" sz="2200" dirty="0" err="1"/>
              <a:t>D</a:t>
            </a:r>
            <a:r>
              <a:rPr lang="en-US" sz="2200" baseline="30000" dirty="0" err="1"/>
              <a:t>n</a:t>
            </a:r>
            <a:r>
              <a:rPr lang="en-US" sz="2200" dirty="0"/>
              <a:t> </a:t>
            </a:r>
            <a:r>
              <a:rPr lang="en-US" sz="2200" baseline="-25000" dirty="0"/>
              <a:t>X</a:t>
            </a:r>
            <a:r>
              <a:rPr lang="en-US" sz="2200" baseline="-49000" dirty="0"/>
              <a:t>I</a:t>
            </a:r>
            <a:r>
              <a:rPr lang="en-US" sz="2200" baseline="-25000" dirty="0"/>
              <a:t>Y</a:t>
            </a:r>
            <a:r>
              <a:rPr lang="en-US" sz="2200" baseline="-49000" dirty="0"/>
              <a:t>I</a:t>
            </a:r>
            <a:r>
              <a:rPr lang="en-US" sz="2200" dirty="0"/>
              <a:t> , </a:t>
            </a:r>
            <a:r>
              <a:rPr lang="en-US" sz="2200" dirty="0" err="1"/>
              <a:t>i.i.d.</a:t>
            </a:r>
            <a:r>
              <a:rPr lang="en-US" sz="2200" dirty="0"/>
              <a:t>,</a:t>
            </a:r>
            <a:br>
              <a:rPr lang="en-US" sz="2200" dirty="0"/>
            </a:br>
            <a:r>
              <a:rPr lang="en-US" sz="2200" dirty="0"/>
              <a:t>T = {x</a:t>
            </a:r>
            <a:r>
              <a:rPr lang="en-US" sz="2200" baseline="30000" dirty="0"/>
              <a:t>1</a:t>
            </a:r>
            <a:r>
              <a:rPr lang="en-US" sz="2200" baseline="-25000" dirty="0"/>
              <a:t>A</a:t>
            </a:r>
            <a:r>
              <a:rPr lang="en-US" sz="2200" dirty="0"/>
              <a:t>, ..., </a:t>
            </a:r>
            <a:r>
              <a:rPr lang="en-US" sz="2200" dirty="0" err="1"/>
              <a:t>x</a:t>
            </a:r>
            <a:r>
              <a:rPr lang="en-US" sz="2200" baseline="30000" dirty="0" err="1"/>
              <a:t>m</a:t>
            </a:r>
            <a:r>
              <a:rPr lang="en-US" sz="2200" baseline="-25000" dirty="0" err="1"/>
              <a:t>A</a:t>
            </a:r>
            <a:r>
              <a:rPr lang="en-US" sz="2200" dirty="0"/>
              <a:t> } ∼ D</a:t>
            </a:r>
            <a:r>
              <a:rPr lang="en-US" sz="2200" baseline="30000" dirty="0"/>
              <a:t>m</a:t>
            </a:r>
            <a:r>
              <a:rPr lang="en-US" sz="2200" baseline="-25000" dirty="0"/>
              <a:t>X</a:t>
            </a:r>
            <a:r>
              <a:rPr lang="en-US" sz="2200" baseline="-49000" dirty="0"/>
              <a:t>A</a:t>
            </a:r>
            <a:r>
              <a:rPr lang="en-US" sz="2200" dirty="0"/>
              <a:t> , </a:t>
            </a:r>
            <a:r>
              <a:rPr lang="en-US" sz="2200" dirty="0" err="1"/>
              <a:t>i.i.d.</a:t>
            </a:r>
            <a:br>
              <a:rPr lang="en-US" sz="2200" dirty="0"/>
            </a:br>
            <a:endParaRPr lang="en-US" sz="2200" dirty="0">
              <a:effectLst/>
            </a:endParaRPr>
          </a:p>
          <a:p>
            <a:endParaRPr lang="en-US" sz="2200" dirty="0"/>
          </a:p>
        </p:txBody>
      </p:sp>
    </p:spTree>
    <p:extLst>
      <p:ext uri="{BB962C8B-B14F-4D97-AF65-F5344CB8AC3E}">
        <p14:creationId xmlns:p14="http://schemas.microsoft.com/office/powerpoint/2010/main" val="383349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36C21-F326-DDD6-DC6A-7BCDB289F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246C5-9D94-3A73-FA54-ED762C754E30}"/>
              </a:ext>
            </a:extLst>
          </p:cNvPr>
          <p:cNvSpPr>
            <a:spLocks noGrp="1"/>
          </p:cNvSpPr>
          <p:nvPr>
            <p:ph type="title"/>
          </p:nvPr>
        </p:nvSpPr>
        <p:spPr/>
        <p:txBody>
          <a:bodyPr/>
          <a:lstStyle/>
          <a:p>
            <a:r>
              <a:rPr lang="en-US" dirty="0"/>
              <a:t>BACKGROUND: RISK ESTIMATION</a:t>
            </a:r>
          </a:p>
        </p:txBody>
      </p:sp>
      <p:sp>
        <p:nvSpPr>
          <p:cNvPr id="3" name="Content Placeholder 2">
            <a:extLst>
              <a:ext uri="{FF2B5EF4-FFF2-40B4-BE49-F238E27FC236}">
                <a16:creationId xmlns:a16="http://schemas.microsoft.com/office/drawing/2014/main" id="{8BC08F81-43EB-861B-D662-372F2DE47AF1}"/>
              </a:ext>
            </a:extLst>
          </p:cNvPr>
          <p:cNvSpPr>
            <a:spLocks noGrp="1"/>
          </p:cNvSpPr>
          <p:nvPr>
            <p:ph idx="1"/>
          </p:nvPr>
        </p:nvSpPr>
        <p:spPr/>
        <p:txBody>
          <a:bodyPr>
            <a:normAutofit/>
          </a:bodyPr>
          <a:lstStyle/>
          <a:p>
            <a:r>
              <a:rPr lang="en-US" sz="2200" dirty="0">
                <a:effectLst/>
              </a:rPr>
              <a:t>Expected and empirical risks:</a:t>
            </a:r>
          </a:p>
          <a:p>
            <a:endParaRPr lang="en-US" sz="2200" dirty="0"/>
          </a:p>
          <a:p>
            <a:endParaRPr lang="en-US" sz="2200" dirty="0">
              <a:effectLst/>
            </a:endParaRPr>
          </a:p>
          <a:p>
            <a:endParaRPr lang="en-US" sz="2200" dirty="0"/>
          </a:p>
          <a:p>
            <a:pPr marL="0" indent="0">
              <a:buNone/>
            </a:pPr>
            <a:endParaRPr lang="en-US" sz="2200" dirty="0"/>
          </a:p>
          <a:p>
            <a:pPr marL="0" indent="0">
              <a:buNone/>
            </a:pPr>
            <a:endParaRPr lang="en-US" sz="2200" dirty="0">
              <a:effectLst/>
            </a:endParaRPr>
          </a:p>
          <a:p>
            <a:r>
              <a:rPr lang="en-US" sz="2200" dirty="0">
                <a:effectLst/>
              </a:rPr>
              <a:t>Expected </a:t>
            </a:r>
            <a:r>
              <a:rPr lang="en-US" sz="2200" dirty="0"/>
              <a:t>real OOD risk: </a:t>
            </a:r>
            <a:endParaRPr lang="en-US" sz="2200" dirty="0">
              <a:effectLst/>
            </a:endParaRPr>
          </a:p>
          <a:p>
            <a:pPr marL="0" indent="0">
              <a:buNone/>
            </a:pPr>
            <a:br>
              <a:rPr lang="en-US" sz="2200" dirty="0"/>
            </a:br>
            <a:endParaRPr lang="en-US" sz="2200" dirty="0">
              <a:effectLst/>
            </a:endParaRPr>
          </a:p>
          <a:p>
            <a:endParaRPr lang="en-US" sz="2200" dirty="0"/>
          </a:p>
        </p:txBody>
      </p:sp>
      <p:pic>
        <p:nvPicPr>
          <p:cNvPr id="4" name="Picture 3">
            <a:extLst>
              <a:ext uri="{FF2B5EF4-FFF2-40B4-BE49-F238E27FC236}">
                <a16:creationId xmlns:a16="http://schemas.microsoft.com/office/drawing/2014/main" id="{53C86E65-604C-7C1C-1B68-71B6E545357F}"/>
              </a:ext>
            </a:extLst>
          </p:cNvPr>
          <p:cNvPicPr>
            <a:picLocks noChangeAspect="1"/>
          </p:cNvPicPr>
          <p:nvPr/>
        </p:nvPicPr>
        <p:blipFill>
          <a:blip r:embed="rId3"/>
          <a:stretch>
            <a:fillRect/>
          </a:stretch>
        </p:blipFill>
        <p:spPr>
          <a:xfrm>
            <a:off x="1087895" y="2337119"/>
            <a:ext cx="7772400" cy="933855"/>
          </a:xfrm>
          <a:prstGeom prst="rect">
            <a:avLst/>
          </a:prstGeom>
        </p:spPr>
      </p:pic>
      <p:pic>
        <p:nvPicPr>
          <p:cNvPr id="6" name="Picture 5">
            <a:extLst>
              <a:ext uri="{FF2B5EF4-FFF2-40B4-BE49-F238E27FC236}">
                <a16:creationId xmlns:a16="http://schemas.microsoft.com/office/drawing/2014/main" id="{893F9872-1EE2-6EC1-2FBA-B7C692D326A2}"/>
              </a:ext>
            </a:extLst>
          </p:cNvPr>
          <p:cNvPicPr>
            <a:picLocks noChangeAspect="1"/>
          </p:cNvPicPr>
          <p:nvPr/>
        </p:nvPicPr>
        <p:blipFill>
          <a:blip r:embed="rId4"/>
          <a:stretch>
            <a:fillRect/>
          </a:stretch>
        </p:blipFill>
        <p:spPr>
          <a:xfrm>
            <a:off x="1087895" y="3130993"/>
            <a:ext cx="7772400" cy="912067"/>
          </a:xfrm>
          <a:prstGeom prst="rect">
            <a:avLst/>
          </a:prstGeom>
        </p:spPr>
      </p:pic>
      <p:pic>
        <p:nvPicPr>
          <p:cNvPr id="7" name="Picture 6">
            <a:extLst>
              <a:ext uri="{FF2B5EF4-FFF2-40B4-BE49-F238E27FC236}">
                <a16:creationId xmlns:a16="http://schemas.microsoft.com/office/drawing/2014/main" id="{9F9FB9BD-7426-1CFD-A4A2-525857EAE68D}"/>
              </a:ext>
            </a:extLst>
          </p:cNvPr>
          <p:cNvPicPr>
            <a:picLocks noChangeAspect="1"/>
          </p:cNvPicPr>
          <p:nvPr/>
        </p:nvPicPr>
        <p:blipFill>
          <a:blip r:embed="rId5"/>
          <a:stretch>
            <a:fillRect/>
          </a:stretch>
        </p:blipFill>
        <p:spPr>
          <a:xfrm>
            <a:off x="1183902" y="4918251"/>
            <a:ext cx="3546147" cy="424713"/>
          </a:xfrm>
          <a:prstGeom prst="rect">
            <a:avLst/>
          </a:prstGeom>
        </p:spPr>
      </p:pic>
      <p:pic>
        <p:nvPicPr>
          <p:cNvPr id="10" name="Picture 9">
            <a:extLst>
              <a:ext uri="{FF2B5EF4-FFF2-40B4-BE49-F238E27FC236}">
                <a16:creationId xmlns:a16="http://schemas.microsoft.com/office/drawing/2014/main" id="{031569A1-6578-A808-D83A-568406A29598}"/>
              </a:ext>
            </a:extLst>
          </p:cNvPr>
          <p:cNvPicPr>
            <a:picLocks noChangeAspect="1"/>
          </p:cNvPicPr>
          <p:nvPr/>
        </p:nvPicPr>
        <p:blipFill>
          <a:blip r:embed="rId3"/>
          <a:stretch>
            <a:fillRect/>
          </a:stretch>
        </p:blipFill>
        <p:spPr>
          <a:xfrm>
            <a:off x="1087895" y="2186266"/>
            <a:ext cx="7772400" cy="933855"/>
          </a:xfrm>
          <a:prstGeom prst="rect">
            <a:avLst/>
          </a:prstGeom>
        </p:spPr>
      </p:pic>
      <p:pic>
        <p:nvPicPr>
          <p:cNvPr id="11" name="Picture 10">
            <a:extLst>
              <a:ext uri="{FF2B5EF4-FFF2-40B4-BE49-F238E27FC236}">
                <a16:creationId xmlns:a16="http://schemas.microsoft.com/office/drawing/2014/main" id="{0B49F6D6-2208-8A58-0431-68E3114BDFAE}"/>
              </a:ext>
            </a:extLst>
          </p:cNvPr>
          <p:cNvPicPr>
            <a:picLocks noChangeAspect="1"/>
          </p:cNvPicPr>
          <p:nvPr/>
        </p:nvPicPr>
        <p:blipFill>
          <a:blip r:embed="rId4"/>
          <a:stretch>
            <a:fillRect/>
          </a:stretch>
        </p:blipFill>
        <p:spPr>
          <a:xfrm>
            <a:off x="1087895" y="3084782"/>
            <a:ext cx="7772400" cy="912067"/>
          </a:xfrm>
          <a:prstGeom prst="rect">
            <a:avLst/>
          </a:prstGeom>
        </p:spPr>
      </p:pic>
    </p:spTree>
    <p:extLst>
      <p:ext uri="{BB962C8B-B14F-4D97-AF65-F5344CB8AC3E}">
        <p14:creationId xmlns:p14="http://schemas.microsoft.com/office/powerpoint/2010/main" val="61570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D75E6-E7B1-2846-980D-932000C82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41896E-6780-D09D-6F68-88156563C6B7}"/>
              </a:ext>
            </a:extLst>
          </p:cNvPr>
          <p:cNvSpPr>
            <a:spLocks noGrp="1"/>
          </p:cNvSpPr>
          <p:nvPr>
            <p:ph type="title"/>
          </p:nvPr>
        </p:nvSpPr>
        <p:spPr/>
        <p:txBody>
          <a:bodyPr/>
          <a:lstStyle/>
          <a:p>
            <a:r>
              <a:rPr lang="en-US" dirty="0"/>
              <a:t>BACKGROUND: LEARNING STRATEGY</a:t>
            </a:r>
          </a:p>
        </p:txBody>
      </p:sp>
      <p:sp>
        <p:nvSpPr>
          <p:cNvPr id="3" name="Content Placeholder 2">
            <a:extLst>
              <a:ext uri="{FF2B5EF4-FFF2-40B4-BE49-F238E27FC236}">
                <a16:creationId xmlns:a16="http://schemas.microsoft.com/office/drawing/2014/main" id="{FE522916-E201-0BA3-30FD-F79A614C9883}"/>
              </a:ext>
            </a:extLst>
          </p:cNvPr>
          <p:cNvSpPr>
            <a:spLocks noGrp="1"/>
          </p:cNvSpPr>
          <p:nvPr>
            <p:ph idx="1"/>
          </p:nvPr>
        </p:nvSpPr>
        <p:spPr/>
        <p:txBody>
          <a:bodyPr>
            <a:noAutofit/>
          </a:bodyPr>
          <a:lstStyle/>
          <a:p>
            <a:r>
              <a:rPr lang="en-US" sz="2200" dirty="0">
                <a:effectLst/>
              </a:rPr>
              <a:t>Expected detection risk </a:t>
            </a:r>
            <a:r>
              <a:rPr lang="en-US" sz="2200" dirty="0" err="1">
                <a:effectLst/>
              </a:rPr>
              <a:t>w.r.t.</a:t>
            </a:r>
            <a:r>
              <a:rPr lang="en-US" sz="2200" dirty="0">
                <a:effectLst/>
              </a:rPr>
              <a:t> real OOD data:</a:t>
            </a:r>
          </a:p>
          <a:p>
            <a:endParaRPr lang="en-US" sz="2200" dirty="0"/>
          </a:p>
          <a:p>
            <a:endParaRPr lang="en-US" sz="2200" dirty="0">
              <a:effectLst/>
            </a:endParaRPr>
          </a:p>
          <a:p>
            <a:r>
              <a:rPr lang="en-US" sz="2200" dirty="0">
                <a:solidFill>
                  <a:srgbClr val="FF0000"/>
                </a:solidFill>
              </a:rPr>
              <a:t>Common learning strategy is to optimize the empirical ID and auxiliary OOD risk jointly.</a:t>
            </a:r>
          </a:p>
          <a:p>
            <a:r>
              <a:rPr lang="en-US" sz="2200" dirty="0"/>
              <a:t>Learning strategy in Outlier Exposure:</a:t>
            </a:r>
          </a:p>
          <a:p>
            <a:endParaRPr lang="en-US" sz="2200" dirty="0">
              <a:effectLst/>
            </a:endParaRPr>
          </a:p>
          <a:p>
            <a:pPr marL="0" indent="0">
              <a:buNone/>
            </a:pPr>
            <a:endParaRPr lang="en-US" sz="2200" dirty="0">
              <a:effectLst/>
            </a:endParaRPr>
          </a:p>
          <a:p>
            <a:r>
              <a:rPr lang="en-US" sz="2200" dirty="0">
                <a:solidFill>
                  <a:srgbClr val="FF0000"/>
                </a:solidFill>
              </a:rPr>
              <a:t>Generally expected that predictor trained over auxiliary OOD data can perform well even on unseen OOD data.</a:t>
            </a:r>
          </a:p>
          <a:p>
            <a:endParaRPr lang="en-US" sz="2200" dirty="0">
              <a:effectLst/>
            </a:endParaRPr>
          </a:p>
          <a:p>
            <a:endParaRPr lang="en-US" sz="2200" dirty="0">
              <a:effectLst/>
            </a:endParaRPr>
          </a:p>
          <a:p>
            <a:pPr marL="0" indent="0">
              <a:buNone/>
            </a:pPr>
            <a:br>
              <a:rPr lang="en-US" sz="2200" dirty="0"/>
            </a:br>
            <a:endParaRPr lang="en-US" sz="2200" dirty="0">
              <a:effectLst/>
            </a:endParaRPr>
          </a:p>
          <a:p>
            <a:endParaRPr lang="en-US" sz="2200" dirty="0"/>
          </a:p>
        </p:txBody>
      </p:sp>
      <p:pic>
        <p:nvPicPr>
          <p:cNvPr id="8" name="Picture 7">
            <a:extLst>
              <a:ext uri="{FF2B5EF4-FFF2-40B4-BE49-F238E27FC236}">
                <a16:creationId xmlns:a16="http://schemas.microsoft.com/office/drawing/2014/main" id="{78A77F5E-50D6-F8C6-582D-3484CCA97331}"/>
              </a:ext>
            </a:extLst>
          </p:cNvPr>
          <p:cNvPicPr>
            <a:picLocks noChangeAspect="1"/>
          </p:cNvPicPr>
          <p:nvPr/>
        </p:nvPicPr>
        <p:blipFill>
          <a:blip r:embed="rId2"/>
          <a:stretch>
            <a:fillRect/>
          </a:stretch>
        </p:blipFill>
        <p:spPr>
          <a:xfrm>
            <a:off x="1129574" y="2350524"/>
            <a:ext cx="3344862" cy="450829"/>
          </a:xfrm>
          <a:prstGeom prst="rect">
            <a:avLst/>
          </a:prstGeom>
        </p:spPr>
      </p:pic>
      <p:pic>
        <p:nvPicPr>
          <p:cNvPr id="9" name="Picture 8">
            <a:extLst>
              <a:ext uri="{FF2B5EF4-FFF2-40B4-BE49-F238E27FC236}">
                <a16:creationId xmlns:a16="http://schemas.microsoft.com/office/drawing/2014/main" id="{0E71E719-4AA8-92B3-BB0D-4E2B83E78091}"/>
              </a:ext>
            </a:extLst>
          </p:cNvPr>
          <p:cNvPicPr>
            <a:picLocks noChangeAspect="1"/>
          </p:cNvPicPr>
          <p:nvPr/>
        </p:nvPicPr>
        <p:blipFill>
          <a:blip r:embed="rId3"/>
          <a:stretch>
            <a:fillRect/>
          </a:stretch>
        </p:blipFill>
        <p:spPr>
          <a:xfrm>
            <a:off x="1129574" y="4342636"/>
            <a:ext cx="3344862" cy="595272"/>
          </a:xfrm>
          <a:prstGeom prst="rect">
            <a:avLst/>
          </a:prstGeom>
        </p:spPr>
      </p:pic>
    </p:spTree>
    <p:extLst>
      <p:ext uri="{BB962C8B-B14F-4D97-AF65-F5344CB8AC3E}">
        <p14:creationId xmlns:p14="http://schemas.microsoft.com/office/powerpoint/2010/main" val="66287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AE3A0-A380-D8E8-0276-BA789582C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4DC86C-EEE0-36AF-C076-00B713B4E63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22FEA6A-2390-916C-8E20-7641013B5D5B}"/>
              </a:ext>
            </a:extLst>
          </p:cNvPr>
          <p:cNvSpPr>
            <a:spLocks noGrp="1"/>
          </p:cNvSpPr>
          <p:nvPr>
            <p:ph idx="1"/>
          </p:nvPr>
        </p:nvSpPr>
        <p:spPr/>
        <p:txBody>
          <a:bodyPr>
            <a:normAutofit/>
          </a:bodyPr>
          <a:lstStyle/>
          <a:p>
            <a:r>
              <a:rPr lang="en-US" sz="2200" dirty="0"/>
              <a:t>Optimal transport cost between two distributions</a:t>
            </a:r>
            <a:r>
              <a:rPr lang="en-US" sz="2200" dirty="0">
                <a:effectLst/>
              </a:rPr>
              <a:t>:</a:t>
            </a:r>
          </a:p>
          <a:p>
            <a:endParaRPr lang="en-US" sz="2200" dirty="0"/>
          </a:p>
          <a:p>
            <a:endParaRPr lang="en-US" sz="2200" dirty="0">
              <a:effectLst/>
            </a:endParaRPr>
          </a:p>
          <a:p>
            <a:endParaRPr lang="en-US" sz="2200" dirty="0"/>
          </a:p>
          <a:p>
            <a:r>
              <a:rPr lang="en-US" sz="2200" dirty="0"/>
              <a:t>Under certain conditions, with high probability, the following generalization bound holds:</a:t>
            </a:r>
          </a:p>
          <a:p>
            <a:endParaRPr lang="en-US" sz="2200" dirty="0"/>
          </a:p>
          <a:p>
            <a:endParaRPr lang="en-US" sz="2200" dirty="0"/>
          </a:p>
          <a:p>
            <a:r>
              <a:rPr lang="en-US" sz="2200" dirty="0">
                <a:solidFill>
                  <a:srgbClr val="FF0000"/>
                </a:solidFill>
              </a:rPr>
              <a:t>Due to the upper bound, a larger distribution discrepancy between the auxiliary and real-world OOD data fails to ensure reliable detection of unseen OOD data.</a:t>
            </a:r>
          </a:p>
        </p:txBody>
      </p:sp>
      <p:pic>
        <p:nvPicPr>
          <p:cNvPr id="4" name="Picture 3">
            <a:extLst>
              <a:ext uri="{FF2B5EF4-FFF2-40B4-BE49-F238E27FC236}">
                <a16:creationId xmlns:a16="http://schemas.microsoft.com/office/drawing/2014/main" id="{3BEAF65A-9C1F-10B8-9CB3-24E94757E8DB}"/>
              </a:ext>
            </a:extLst>
          </p:cNvPr>
          <p:cNvPicPr>
            <a:picLocks noChangeAspect="1"/>
          </p:cNvPicPr>
          <p:nvPr/>
        </p:nvPicPr>
        <p:blipFill>
          <a:blip r:embed="rId2"/>
          <a:stretch>
            <a:fillRect/>
          </a:stretch>
        </p:blipFill>
        <p:spPr>
          <a:xfrm>
            <a:off x="1228726" y="2319004"/>
            <a:ext cx="5930900" cy="723900"/>
          </a:xfrm>
          <a:prstGeom prst="rect">
            <a:avLst/>
          </a:prstGeom>
        </p:spPr>
      </p:pic>
      <p:pic>
        <p:nvPicPr>
          <p:cNvPr id="6" name="Picture 5">
            <a:extLst>
              <a:ext uri="{FF2B5EF4-FFF2-40B4-BE49-F238E27FC236}">
                <a16:creationId xmlns:a16="http://schemas.microsoft.com/office/drawing/2014/main" id="{7DCCE893-2889-3DE0-72A3-2486E1FACEEC}"/>
              </a:ext>
            </a:extLst>
          </p:cNvPr>
          <p:cNvPicPr>
            <a:picLocks noChangeAspect="1"/>
          </p:cNvPicPr>
          <p:nvPr/>
        </p:nvPicPr>
        <p:blipFill>
          <a:blip r:embed="rId3"/>
          <a:stretch>
            <a:fillRect/>
          </a:stretch>
        </p:blipFill>
        <p:spPr>
          <a:xfrm>
            <a:off x="1228726" y="4297667"/>
            <a:ext cx="9558989" cy="570536"/>
          </a:xfrm>
          <a:prstGeom prst="rect">
            <a:avLst/>
          </a:prstGeom>
        </p:spPr>
      </p:pic>
    </p:spTree>
    <p:extLst>
      <p:ext uri="{BB962C8B-B14F-4D97-AF65-F5344CB8AC3E}">
        <p14:creationId xmlns:p14="http://schemas.microsoft.com/office/powerpoint/2010/main" val="338046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BDE6C-8E19-EB5C-97A9-1137A59DD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CC14E-7C71-D99C-5C01-E190E759A52E}"/>
              </a:ext>
            </a:extLst>
          </p:cNvPr>
          <p:cNvSpPr>
            <a:spLocks noGrp="1"/>
          </p:cNvSpPr>
          <p:nvPr>
            <p:ph type="title"/>
          </p:nvPr>
        </p:nvSpPr>
        <p:spPr/>
        <p:txBody>
          <a:bodyPr/>
          <a:lstStyle/>
          <a:p>
            <a:r>
              <a:rPr lang="en-US" dirty="0"/>
              <a:t>CONDITIONS</a:t>
            </a:r>
          </a:p>
        </p:txBody>
      </p:sp>
      <p:pic>
        <p:nvPicPr>
          <p:cNvPr id="6" name="Picture 5">
            <a:extLst>
              <a:ext uri="{FF2B5EF4-FFF2-40B4-BE49-F238E27FC236}">
                <a16:creationId xmlns:a16="http://schemas.microsoft.com/office/drawing/2014/main" id="{2952AEB6-1C7D-D65E-07F3-D550E25AB423}"/>
              </a:ext>
            </a:extLst>
          </p:cNvPr>
          <p:cNvPicPr>
            <a:picLocks noChangeAspect="1"/>
          </p:cNvPicPr>
          <p:nvPr/>
        </p:nvPicPr>
        <p:blipFill>
          <a:blip r:embed="rId2"/>
          <a:stretch>
            <a:fillRect/>
          </a:stretch>
        </p:blipFill>
        <p:spPr>
          <a:xfrm>
            <a:off x="1008530" y="1545606"/>
            <a:ext cx="8816788" cy="4964447"/>
          </a:xfrm>
          <a:prstGeom prst="rect">
            <a:avLst/>
          </a:prstGeom>
        </p:spPr>
      </p:pic>
    </p:spTree>
    <p:extLst>
      <p:ext uri="{BB962C8B-B14F-4D97-AF65-F5344CB8AC3E}">
        <p14:creationId xmlns:p14="http://schemas.microsoft.com/office/powerpoint/2010/main" val="365533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256B9-25A0-87DA-14B8-B2FC75F81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4F9C7E-6C57-FD96-3E9E-7DCA5334F00C}"/>
              </a:ext>
            </a:extLst>
          </p:cNvPr>
          <p:cNvSpPr>
            <a:spLocks noGrp="1"/>
          </p:cNvSpPr>
          <p:nvPr>
            <p:ph type="title"/>
          </p:nvPr>
        </p:nvSpPr>
        <p:spPr/>
        <p:txBody>
          <a:bodyPr/>
          <a:lstStyle/>
          <a:p>
            <a:r>
              <a:rPr lang="en-US" dirty="0"/>
              <a:t>MITIGATING THE OOD DISTRIBUTION DISCREPANCY</a:t>
            </a:r>
          </a:p>
        </p:txBody>
      </p:sp>
      <p:sp>
        <p:nvSpPr>
          <p:cNvPr id="3" name="Content Placeholder 2">
            <a:extLst>
              <a:ext uri="{FF2B5EF4-FFF2-40B4-BE49-F238E27FC236}">
                <a16:creationId xmlns:a16="http://schemas.microsoft.com/office/drawing/2014/main" id="{2C36E3F5-5697-922D-0C71-198E2B624318}"/>
              </a:ext>
            </a:extLst>
          </p:cNvPr>
          <p:cNvSpPr>
            <a:spLocks noGrp="1"/>
          </p:cNvSpPr>
          <p:nvPr>
            <p:ph idx="1"/>
          </p:nvPr>
        </p:nvSpPr>
        <p:spPr/>
        <p:txBody>
          <a:bodyPr>
            <a:normAutofit/>
          </a:bodyPr>
          <a:lstStyle/>
          <a:p>
            <a:r>
              <a:rPr lang="en-US" sz="2200" dirty="0"/>
              <a:t>Given a space 𝔇 consisting of some OOD distributions, including D</a:t>
            </a:r>
            <a:r>
              <a:rPr lang="en-US" sz="2200" baseline="-25000" dirty="0"/>
              <a:t>X</a:t>
            </a:r>
            <a:r>
              <a:rPr lang="en-US" sz="2200" baseline="-49000" dirty="0"/>
              <a:t>A </a:t>
            </a:r>
            <a:r>
              <a:rPr lang="en-US" sz="2200" dirty="0"/>
              <a:t>:</a:t>
            </a:r>
            <a:endParaRPr lang="en-US" sz="2200" dirty="0">
              <a:effectLst/>
            </a:endParaRPr>
          </a:p>
          <a:p>
            <a:endParaRPr lang="en-US" sz="2200" dirty="0"/>
          </a:p>
          <a:p>
            <a:pPr marL="0" indent="0">
              <a:buNone/>
            </a:pPr>
            <a:endParaRPr lang="en-US" sz="2200" dirty="0"/>
          </a:p>
          <a:p>
            <a:pPr marL="0" indent="0">
              <a:buNone/>
            </a:pPr>
            <a:endParaRPr lang="en-US" sz="2200" dirty="0"/>
          </a:p>
          <a:p>
            <a:r>
              <a:rPr lang="en-US" sz="2200" dirty="0"/>
              <a:t>If 𝔇 is a Wasserstein-1 ball with a radius 𝜌 &gt; 0:</a:t>
            </a:r>
          </a:p>
          <a:p>
            <a:endParaRPr lang="en-US" sz="2200" dirty="0"/>
          </a:p>
          <a:p>
            <a:endParaRPr lang="en-US" sz="2200" dirty="0">
              <a:effectLst/>
            </a:endParaRPr>
          </a:p>
          <a:p>
            <a:r>
              <a:rPr lang="en-US" sz="2200" dirty="0">
                <a:solidFill>
                  <a:srgbClr val="FF0000"/>
                </a:solidFill>
                <a:effectLst/>
              </a:rPr>
              <a:t>A specific set of distributions , augmented around the auxiliary OOD distribution makes it possible to mitigate the distribution discrepancy</a:t>
            </a:r>
          </a:p>
        </p:txBody>
      </p:sp>
      <p:pic>
        <p:nvPicPr>
          <p:cNvPr id="6" name="Picture 5">
            <a:extLst>
              <a:ext uri="{FF2B5EF4-FFF2-40B4-BE49-F238E27FC236}">
                <a16:creationId xmlns:a16="http://schemas.microsoft.com/office/drawing/2014/main" id="{02C2B978-51DA-8358-9EB7-7746AF8B9862}"/>
              </a:ext>
            </a:extLst>
          </p:cNvPr>
          <p:cNvPicPr>
            <a:picLocks noChangeAspect="1"/>
          </p:cNvPicPr>
          <p:nvPr/>
        </p:nvPicPr>
        <p:blipFill>
          <a:blip r:embed="rId2"/>
          <a:stretch>
            <a:fillRect/>
          </a:stretch>
        </p:blipFill>
        <p:spPr>
          <a:xfrm>
            <a:off x="1228725" y="2307566"/>
            <a:ext cx="4521146" cy="602115"/>
          </a:xfrm>
          <a:prstGeom prst="rect">
            <a:avLst/>
          </a:prstGeom>
        </p:spPr>
      </p:pic>
      <p:pic>
        <p:nvPicPr>
          <p:cNvPr id="7" name="Picture 6">
            <a:extLst>
              <a:ext uri="{FF2B5EF4-FFF2-40B4-BE49-F238E27FC236}">
                <a16:creationId xmlns:a16="http://schemas.microsoft.com/office/drawing/2014/main" id="{47C438AC-43AF-7305-1168-56022782269F}"/>
              </a:ext>
            </a:extLst>
          </p:cNvPr>
          <p:cNvPicPr>
            <a:picLocks noChangeAspect="1"/>
          </p:cNvPicPr>
          <p:nvPr/>
        </p:nvPicPr>
        <p:blipFill>
          <a:blip r:embed="rId3"/>
          <a:stretch>
            <a:fillRect/>
          </a:stretch>
        </p:blipFill>
        <p:spPr>
          <a:xfrm>
            <a:off x="1228725" y="4025123"/>
            <a:ext cx="6876889" cy="591325"/>
          </a:xfrm>
          <a:prstGeom prst="rect">
            <a:avLst/>
          </a:prstGeom>
        </p:spPr>
      </p:pic>
    </p:spTree>
    <p:extLst>
      <p:ext uri="{BB962C8B-B14F-4D97-AF65-F5344CB8AC3E}">
        <p14:creationId xmlns:p14="http://schemas.microsoft.com/office/powerpoint/2010/main" val="269980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E802-88F8-7D77-61D8-4293E6B8B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5475D-1B4F-BFF6-C242-36B87888FE40}"/>
              </a:ext>
            </a:extLst>
          </p:cNvPr>
          <p:cNvSpPr>
            <a:spLocks noGrp="1"/>
          </p:cNvSpPr>
          <p:nvPr>
            <p:ph type="title"/>
          </p:nvPr>
        </p:nvSpPr>
        <p:spPr/>
        <p:txBody>
          <a:bodyPr/>
          <a:lstStyle/>
          <a:p>
            <a:r>
              <a:rPr lang="en-US" dirty="0"/>
              <a:t>DISTRIBUTION-AUGMENTED OOD LEARNING (DAL) ILLUSTRATION</a:t>
            </a:r>
          </a:p>
        </p:txBody>
      </p:sp>
      <p:pic>
        <p:nvPicPr>
          <p:cNvPr id="4" name="Picture 3">
            <a:extLst>
              <a:ext uri="{FF2B5EF4-FFF2-40B4-BE49-F238E27FC236}">
                <a16:creationId xmlns:a16="http://schemas.microsoft.com/office/drawing/2014/main" id="{7F5BCDED-5155-8291-4594-902D7E997E68}"/>
              </a:ext>
            </a:extLst>
          </p:cNvPr>
          <p:cNvPicPr>
            <a:picLocks noChangeAspect="1"/>
          </p:cNvPicPr>
          <p:nvPr/>
        </p:nvPicPr>
        <p:blipFill>
          <a:blip r:embed="rId2"/>
          <a:stretch>
            <a:fillRect/>
          </a:stretch>
        </p:blipFill>
        <p:spPr>
          <a:xfrm>
            <a:off x="2064027" y="1840842"/>
            <a:ext cx="7772400" cy="4532765"/>
          </a:xfrm>
          <a:prstGeom prst="rect">
            <a:avLst/>
          </a:prstGeom>
        </p:spPr>
      </p:pic>
    </p:spTree>
    <p:extLst>
      <p:ext uri="{BB962C8B-B14F-4D97-AF65-F5344CB8AC3E}">
        <p14:creationId xmlns:p14="http://schemas.microsoft.com/office/powerpoint/2010/main" val="285047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3283</TotalTime>
  <Words>1920</Words>
  <Application>Microsoft Macintosh PowerPoint</Application>
  <PresentationFormat>Widescreen</PresentationFormat>
  <Paragraphs>133</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Helvetica Neue</vt:lpstr>
      <vt:lpstr>Office Theme</vt:lpstr>
      <vt:lpstr>Learning to Augment Distributions for Out-of-Distribution Detection   </vt:lpstr>
      <vt:lpstr>PAPER DETAILS</vt:lpstr>
      <vt:lpstr>BACKGROUND: OUTLIER EXPOSURE INTRO</vt:lpstr>
      <vt:lpstr>BACKGROUND: RISK ESTIMATION</vt:lpstr>
      <vt:lpstr>BACKGROUND: LEARNING STRATEGY</vt:lpstr>
      <vt:lpstr>MOTIVATION</vt:lpstr>
      <vt:lpstr>CONDITIONS</vt:lpstr>
      <vt:lpstr>MITIGATING THE OOD DISTRIBUTION DISCREPANCY</vt:lpstr>
      <vt:lpstr>DISTRIBUTION-AUGMENTED OOD LEARNING (DAL) ILLUSTRATION</vt:lpstr>
      <vt:lpstr>CHOICE OF DISTANCE METRIC</vt:lpstr>
      <vt:lpstr>OBJECTIVE</vt:lpstr>
      <vt:lpstr>CONVERTING TO TRACTABLE OBJECTIVE</vt:lpstr>
      <vt:lpstr>EXCESS GENERALIZATION BOUND</vt:lpstr>
      <vt:lpstr>RISK ESTIMATION</vt:lpstr>
      <vt:lpstr>ALGORITHM</vt:lpstr>
      <vt:lpstr>ALGORITHM</vt:lpstr>
      <vt:lpstr>ALGORITHM</vt:lpstr>
      <vt:lpstr>EXPERIMENTS</vt:lpstr>
      <vt:lpstr>RESULTS</vt:lpstr>
      <vt:lpstr>VISUALIZATION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Falguni</dc:creator>
  <cp:lastModifiedBy>Ghosh, Falguni</cp:lastModifiedBy>
  <cp:revision>57</cp:revision>
  <dcterms:created xsi:type="dcterms:W3CDTF">2024-11-25T21:46:10Z</dcterms:created>
  <dcterms:modified xsi:type="dcterms:W3CDTF">2024-11-28T13:38:42Z</dcterms:modified>
</cp:coreProperties>
</file>