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406076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7686891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810630172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67553123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690972723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16912771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5075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83812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619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6596FB-1BB3-FC6F-6E79-B502073694E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3749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21309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64589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0802A4-5947-DBBC-9496-2F7234B2BB5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2155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1167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1534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712219-F977-B338-AD1A-3ED3BBEA8FB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5769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80482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97713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8A086-8DDC-601D-87AB-65CAA6CFA3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2716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8420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1370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F4C7AC-F3C3-64FD-15D8-6E4C4A6B696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3361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0101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83819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6156A3-3B40-2442-7ADC-A196B5579A8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302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8865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3041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6A4911-E340-F33A-5C41-ED021B496CE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8273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1512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4489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A63B07-EFD5-9727-976A-DF70DA38CA0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9319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5650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</a:t>
            </a:r>
            <a:endParaRPr/>
          </a:p>
        </p:txBody>
      </p:sp>
      <p:sp>
        <p:nvSpPr>
          <p:cNvPr id="6985252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008DF5-A525-9EF3-A665-875A2EA0153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7444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3613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5514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75A169-85E1-9B25-96E7-67E75B29D4D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0993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1012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65453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09B28-6AFC-2E79-439C-1D9E1BBCBD0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6788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26780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52135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246E0-FBC3-C6D1-D47C-77113F963DB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5344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0444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56268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1B5592-A2EC-39F2-D004-0DC9BF9D877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2425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365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08650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E2567-C1DE-9A6A-3A3A-F181A05B35A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715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57442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23908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1607E6-D6B9-C089-D942-22704BB0F1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5837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44823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727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C4C15D-4DE3-A1A7-067B-8811D258152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554824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68068972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9437014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1904883748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141863445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2106899921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8828039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343660114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17895217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6534871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043132173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628839261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260685946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965919412" name="Gerader Verbinder 83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7006004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098419671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08880753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841088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93996184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332944776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2029121723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38138507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103557081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903352256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153097289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48626803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2027716256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490387334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91972405" name="Gerader Verbinder 32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4570236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52680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D4C7B6-65DB-4651-9D6D-787BD251B230}" type="datetime4">
              <a:rPr lang="de-DE"/>
              <a:t>13. Juli 2022</a:t>
            </a:fld>
            <a:endParaRPr lang="de-DE"/>
          </a:p>
        </p:txBody>
      </p:sp>
      <p:sp>
        <p:nvSpPr>
          <p:cNvPr id="166996656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721755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09071288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37240512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977308789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91173308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909363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69131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6074B9-4BBE-42DB-8ECC-1B8A75D6203E}" type="datetime4">
              <a:rPr lang="de-DE"/>
              <a:t>13. Juli 2022</a:t>
            </a:fld>
            <a:endParaRPr lang="de-DE"/>
          </a:p>
        </p:txBody>
      </p:sp>
      <p:sp>
        <p:nvSpPr>
          <p:cNvPr id="4058345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5978007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56154992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833814065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919952403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59026472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361778082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2990867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8256985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77987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CBA888-8294-4426-A426-0D17B6B1880D}" type="datetime4">
              <a:rPr lang="de-DE"/>
              <a:t>13. Juli 2022</a:t>
            </a:fld>
            <a:endParaRPr lang="de-DE"/>
          </a:p>
        </p:txBody>
      </p:sp>
      <p:sp>
        <p:nvSpPr>
          <p:cNvPr id="48571311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117144526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460308076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004883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90271202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65905794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9640879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62690944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103857140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76914028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78617329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543852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F894D4-C9B8-4F96-8FF6-79E826889C55}" type="datetime4">
              <a:rPr lang="de-DE"/>
              <a:t>13. Juli 2022</a:t>
            </a:fld>
            <a:endParaRPr lang="de-DE"/>
          </a:p>
        </p:txBody>
      </p:sp>
      <p:sp>
        <p:nvSpPr>
          <p:cNvPr id="113949280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0304455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13762305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84791488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643684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7260835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065247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DA0F4A-AEAE-4C58-AA76-7EADB0FF7089}" type="datetime4">
              <a:rPr lang="de-DE"/>
              <a:t>13. Juli 2022</a:t>
            </a:fld>
            <a:endParaRPr lang="de-DE"/>
          </a:p>
        </p:txBody>
      </p:sp>
      <p:sp>
        <p:nvSpPr>
          <p:cNvPr id="156774764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95408980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515355321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27431282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76698566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015181629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580081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74644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4667C9-4C75-43A9-95B7-0690D6F29CA5}" type="datetime4">
              <a:rPr lang="de-DE"/>
              <a:t>13. Juli 2022</a:t>
            </a:fld>
            <a:endParaRPr lang="de-DE"/>
          </a:p>
        </p:txBody>
      </p:sp>
      <p:sp>
        <p:nvSpPr>
          <p:cNvPr id="12246325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1331033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577946179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0600711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8030707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13867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7386529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40692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485839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462FD0-9E74-4D67-97DA-C8DBAA1AE5FF}" type="datetime4">
              <a:rPr lang="de-DE"/>
              <a:t>13. Juli 2022</a:t>
            </a:fld>
            <a:endParaRPr lang="de-DE"/>
          </a:p>
        </p:txBody>
      </p:sp>
      <p:sp>
        <p:nvSpPr>
          <p:cNvPr id="151857649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90260420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75929878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35768427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31358877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98129110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881771156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96347566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483777788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230754098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979368886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65037789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960177478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810499138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674155558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967619106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249431555" name="Gerader Verbinder 37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8266065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76287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67485200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D94168-1D2E-414B-9AFB-B7BB2EA3568F}" type="datetime4">
              <a:rPr lang="de-DE"/>
              <a:t>13. Juli 2022</a:t>
            </a:fld>
            <a:endParaRPr lang="de-DE"/>
          </a:p>
        </p:txBody>
      </p:sp>
      <p:sp>
        <p:nvSpPr>
          <p:cNvPr id="1065302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1435979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205223956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54825656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61044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9739949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4EDA59-479C-41C3-99F0-9A24DD470063}" type="datetime4">
              <a:rPr lang="de-DE"/>
              <a:t>13. Juli 2022</a:t>
            </a:fld>
            <a:endParaRPr lang="de-DE"/>
          </a:p>
        </p:txBody>
      </p:sp>
      <p:sp>
        <p:nvSpPr>
          <p:cNvPr id="166957223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7003309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034088065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2296795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780688342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77742724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69120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8D2C6F2-BFE9-4DA1-8335-8212BBEBDEDB}" type="datetime4">
              <a:rPr lang="de-DE"/>
              <a:t>13. Juli 2022</a:t>
            </a:fld>
            <a:endParaRPr lang="de-DE"/>
          </a:p>
        </p:txBody>
      </p:sp>
      <p:sp>
        <p:nvSpPr>
          <p:cNvPr id="75540882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1593899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133799789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89239117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920431824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0594839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039309950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43659526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82711986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62212586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15857079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923973603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1358349750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722798971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02320220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674776290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1698317618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491743850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1106996687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09862136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1128628365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259806127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1297383970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61082881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1623240569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376311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38733937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770903093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98977593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35093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88065552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14780844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05948956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301335318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43803370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580336755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487099549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66877191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31570684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618118506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083298742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90117132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3821153" name="Gerader Verbinder 88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45801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59425034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1898267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3844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180691-36C4-442B-801E-F5F906A331D4}" type="datetime4">
              <a:rPr lang="de-DE"/>
              <a:t>13. Juli 2022</a:t>
            </a:fld>
            <a:endParaRPr lang="de-DE"/>
          </a:p>
        </p:txBody>
      </p:sp>
      <p:sp>
        <p:nvSpPr>
          <p:cNvPr id="4290376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4046411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49887534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66927687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084377634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87394697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52162574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84665829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394237326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489904654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34576754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68462518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579063869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3165803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1793169823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623601899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17545301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02508167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6840394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199253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202944879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DBE663-8CF8-4EA4-AF83-5C771F9A06FE}" type="datetime4">
              <a:rPr lang="de-DE"/>
              <a:t>13. Juli 2022</a:t>
            </a:fld>
            <a:endParaRPr lang="de-DE"/>
          </a:p>
        </p:txBody>
      </p:sp>
      <p:sp>
        <p:nvSpPr>
          <p:cNvPr id="99150179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513028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28461806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84070540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437165649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2121824018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333961651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120681923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07980351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856449358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259740196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3463407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633151296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830477566" name="Gerader Verbinder 86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502166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51487478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46265733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61231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4FCF17-48A0-4939-9B86-4A0E590241E6}" type="datetime4">
              <a:rPr lang="de-DE"/>
              <a:t>13. Juli 2022</a:t>
            </a:fld>
            <a:endParaRPr lang="de-DE"/>
          </a:p>
        </p:txBody>
      </p:sp>
      <p:sp>
        <p:nvSpPr>
          <p:cNvPr id="158624521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1299000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20510832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80992356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74288119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41605159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19984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1C8739-BFB7-40C2-B28E-69BB709E9C11}" type="datetime4">
              <a:rPr lang="de-DE"/>
              <a:t>13. Juli 2022</a:t>
            </a:fld>
            <a:endParaRPr lang="de-DE"/>
          </a:p>
        </p:txBody>
      </p:sp>
      <p:sp>
        <p:nvSpPr>
          <p:cNvPr id="17669807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54135518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39968704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105805759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94464754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327213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35381579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2469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7B6080-B214-4A27-A13D-95A31493955D}" type="datetime4">
              <a:rPr lang="de-DE"/>
              <a:t>13. Juli 2022</a:t>
            </a:fld>
            <a:endParaRPr lang="de-DE"/>
          </a:p>
        </p:txBody>
      </p:sp>
      <p:sp>
        <p:nvSpPr>
          <p:cNvPr id="149748770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8300568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45362479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359814544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3873311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95227715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70712478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76064690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8523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4E4BF54-E288-44CA-9624-72B71A8A42AB}" type="datetime4">
              <a:rPr lang="de-DE"/>
              <a:t>13. Juli 2022</a:t>
            </a:fld>
            <a:endParaRPr lang="de-DE"/>
          </a:p>
        </p:txBody>
      </p:sp>
      <p:sp>
        <p:nvSpPr>
          <p:cNvPr id="4930947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1299559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55472353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8366502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26202766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67866918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09682949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41667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3611932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2055A8-E7B1-419D-84AA-0C89B698BF26}" type="datetime4">
              <a:rPr lang="de-DE"/>
              <a:t>13. Juli 2022</a:t>
            </a:fld>
            <a:endParaRPr lang="de-DE"/>
          </a:p>
        </p:txBody>
      </p:sp>
      <p:sp>
        <p:nvSpPr>
          <p:cNvPr id="15043021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13080926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78270846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991161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568920848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14290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632218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0752142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795295621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F9C00A-8AFB-47C9-A7D9-7909CE906E5E}" type="datetime4">
              <a:rPr lang="de-DE"/>
              <a:t>13. Juli 2022</a:t>
            </a:fld>
            <a:endParaRPr lang="de-DE"/>
          </a:p>
        </p:txBody>
      </p:sp>
      <p:sp>
        <p:nvSpPr>
          <p:cNvPr id="822341942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8231350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337787733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12575462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197938496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335945984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46624173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838989992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85873194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520652610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971532174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247838274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475393380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2132121619" name="Gerader Verbinder 39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024562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sp>
        <p:nvSpPr>
          <p:cNvPr id="770723762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820963" name="Titel 20"/>
          <p:cNvSpPr>
            <a:spLocks noGrp="1"/>
          </p:cNvSpPr>
          <p:nvPr>
            <p:ph type="title"/>
          </p:nvPr>
        </p:nvSpPr>
        <p:spPr bwMode="auto">
          <a:xfrm>
            <a:off x="518317" y="2926655"/>
            <a:ext cx="11223262" cy="1070208"/>
          </a:xfrm>
        </p:spPr>
        <p:txBody>
          <a:bodyPr/>
          <a:lstStyle/>
          <a:p>
            <a:pPr>
              <a:defRPr/>
            </a:pPr>
            <a:r>
              <a:rPr lang="de-DE" sz="3600"/>
              <a:t>Geometry of Long-Tailed Representation Learning</a:t>
            </a:r>
            <a:r>
              <a:rPr lang="de-DE" sz="3600"/>
              <a:t>:</a:t>
            </a:r>
            <a:br>
              <a:rPr lang="de-DE" sz="3600"/>
            </a:br>
            <a:r>
              <a:rPr lang="de-DE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Rebalancing Features for Skewed Distributions</a:t>
            </a:r>
            <a:br>
              <a:rPr lang="de-DE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(Yi et al., </a:t>
            </a:r>
            <a:r>
              <a:rPr sz="1600" b="1" i="1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IC</a:t>
            </a:r>
            <a:r>
              <a:rPr sz="1600" b="1" i="1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LR 2025)</a:t>
            </a:r>
            <a:endParaRPr sz="1600" b="1" i="1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56401849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622E95-EE2D-4F19-BA8F-A725A705DEB9}" type="datetime4">
              <a:rPr lang="de-DE"/>
              <a:t>13. Juli 2022</a:t>
            </a:fld>
            <a:endParaRPr lang="de-DE"/>
          </a:p>
        </p:txBody>
      </p:sp>
      <p:sp>
        <p:nvSpPr>
          <p:cNvPr id="1791473417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80531" cy="122279"/>
          </a:xfrm>
        </p:spPr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214788032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</a:t>
            </a:fld>
            <a:endParaRPr lang="de-DE"/>
          </a:p>
        </p:txBody>
      </p:sp>
      <p:sp>
        <p:nvSpPr>
          <p:cNvPr id="386420553" name=""/>
          <p:cNvSpPr txBox="1"/>
          <p:nvPr/>
        </p:nvSpPr>
        <p:spPr bwMode="auto">
          <a:xfrm rot="0" flipH="0" flipV="0">
            <a:off x="10290147" y="5646069"/>
            <a:ext cx="1550482" cy="67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Presenter: </a:t>
            </a:r>
            <a:endParaRPr/>
          </a:p>
          <a:p>
            <a:pPr>
              <a:defRPr/>
            </a:pPr>
            <a:r>
              <a:rPr i="1"/>
              <a:t>Felix Nützel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0930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07BBADE-1F75-A3B0-9449-87AB0BEB6AD3}" type="datetime4">
              <a:rPr lang="de-DE"/>
              <a:t/>
            </a:fld>
            <a:endParaRPr lang="de-DE"/>
          </a:p>
        </p:txBody>
      </p:sp>
      <p:sp>
        <p:nvSpPr>
          <p:cNvPr id="164855212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4347244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7FF89B9-BB81-27A2-79EB-008EB4ED8E76}" type="slidenum">
              <a:rPr lang="de-DE"/>
              <a:t/>
            </a:fld>
            <a:endParaRPr lang="de-DE"/>
          </a:p>
        </p:txBody>
      </p:sp>
      <p:sp>
        <p:nvSpPr>
          <p:cNvPr id="945660257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638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FeatRecon</a:t>
            </a:r>
            <a:endParaRPr/>
          </a:p>
        </p:txBody>
      </p:sp>
      <p:pic>
        <p:nvPicPr>
          <p:cNvPr id="458434965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7"/>
            <a:ext cx="1080000" cy="368084"/>
          </a:xfrm>
          <a:prstGeom prst="rect">
            <a:avLst/>
          </a:prstGeom>
        </p:spPr>
      </p:pic>
      <p:sp>
        <p:nvSpPr>
          <p:cNvPr id="14523044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9059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Confidence Support Estimation</a:t>
            </a:r>
            <a:endParaRPr/>
          </a:p>
        </p:txBody>
      </p:sp>
      <p:sp>
        <p:nvSpPr>
          <p:cNvPr id="1002653619" name=""/>
          <p:cNvSpPr txBox="1"/>
          <p:nvPr/>
        </p:nvSpPr>
        <p:spPr bwMode="auto">
          <a:xfrm rot="0" flipH="0" flipV="0">
            <a:off x="954323" y="1459395"/>
            <a:ext cx="9438201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Confidence Support Estimation:</a:t>
            </a:r>
            <a:endParaRPr b="1"/>
          </a:p>
          <a:p>
            <a:pPr>
              <a:defRPr/>
            </a:pPr>
            <a:endParaRPr b="1"/>
          </a:p>
          <a:p>
            <a:pPr marL="283879" indent="-283879">
              <a:buFont typeface="Arial"/>
              <a:buChar char="•"/>
              <a:defRPr/>
            </a:pPr>
            <a:r>
              <a:rPr b="0"/>
              <a:t>Characterize hyperspherical cap</a:t>
            </a:r>
            <a:r>
              <a:rPr b="0"/>
              <a:t> for each class by estimating its center and central angle </a:t>
            </a:r>
            <a:endParaRPr b="0"/>
          </a:p>
          <a:p>
            <a:pPr>
              <a:defRPr/>
            </a:pPr>
            <a:endParaRPr/>
          </a:p>
        </p:txBody>
      </p:sp>
      <p:pic>
        <p:nvPicPr>
          <p:cNvPr id="17716102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279164" y="2731303"/>
            <a:ext cx="5774727" cy="866208"/>
          </a:xfrm>
          <a:prstGeom prst="rect">
            <a:avLst/>
          </a:prstGeom>
        </p:spPr>
      </p:pic>
      <p:sp>
        <p:nvSpPr>
          <p:cNvPr id="228393214" name=""/>
          <p:cNvSpPr/>
          <p:nvPr/>
        </p:nvSpPr>
        <p:spPr bwMode="auto">
          <a:xfrm rot="16199969" flipH="0" flipV="0">
            <a:off x="3032806" y="2846124"/>
            <a:ext cx="349666" cy="1745231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015242" name=""/>
          <p:cNvSpPr/>
          <p:nvPr/>
        </p:nvSpPr>
        <p:spPr bwMode="auto">
          <a:xfrm rot="16199969" flipH="0" flipV="0">
            <a:off x="6606615" y="2446296"/>
            <a:ext cx="349666" cy="2544886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699329" name=""/>
          <p:cNvSpPr/>
          <p:nvPr/>
        </p:nvSpPr>
        <p:spPr bwMode="auto">
          <a:xfrm rot="16199969" flipH="0" flipV="0">
            <a:off x="5087387" y="3541228"/>
            <a:ext cx="349666" cy="355021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929362" name=""/>
          <p:cNvSpPr txBox="1"/>
          <p:nvPr/>
        </p:nvSpPr>
        <p:spPr bwMode="auto">
          <a:xfrm rot="0" flipH="0" flipV="0">
            <a:off x="4246431" y="4045972"/>
            <a:ext cx="181586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>
                <a:latin typeface="Arial"/>
                <a:ea typeface="Arial"/>
                <a:cs typeface="Arial"/>
              </a:rPr>
              <a:t>α</a:t>
            </a:r>
            <a:r>
              <a:rPr sz="1600"/>
              <a:t>-Quantile</a:t>
            </a:r>
            <a:endParaRPr/>
          </a:p>
        </p:txBody>
      </p:sp>
      <p:sp>
        <p:nvSpPr>
          <p:cNvPr id="29958039" name=""/>
          <p:cNvSpPr txBox="1"/>
          <p:nvPr/>
        </p:nvSpPr>
        <p:spPr bwMode="auto">
          <a:xfrm rot="0" flipH="0" flipV="0">
            <a:off x="2335024" y="4045972"/>
            <a:ext cx="18126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Estimated mean of class features</a:t>
            </a:r>
            <a:endParaRPr/>
          </a:p>
        </p:txBody>
      </p:sp>
      <p:sp>
        <p:nvSpPr>
          <p:cNvPr id="1886767144" name=""/>
          <p:cNvSpPr txBox="1"/>
          <p:nvPr/>
        </p:nvSpPr>
        <p:spPr bwMode="auto">
          <a:xfrm rot="0" flipH="0" flipV="0">
            <a:off x="5739670" y="4045972"/>
            <a:ext cx="266398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Deviation of class features from estimated mean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9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76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70459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96FF973-0B7B-347B-758C-E7DBF51BFDCA}" type="datetime4">
              <a:rPr lang="de-DE"/>
              <a:t/>
            </a:fld>
            <a:endParaRPr lang="de-DE"/>
          </a:p>
        </p:txBody>
      </p:sp>
      <p:sp>
        <p:nvSpPr>
          <p:cNvPr id="60382740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50586096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9CB901-37CE-148F-B5D0-02EE59200E04}" type="slidenum">
              <a:rPr lang="de-DE"/>
              <a:t/>
            </a:fld>
            <a:endParaRPr lang="de-DE"/>
          </a:p>
        </p:txBody>
      </p:sp>
      <p:sp>
        <p:nvSpPr>
          <p:cNvPr id="1541082626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638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FeatRecon</a:t>
            </a:r>
            <a:endParaRPr/>
          </a:p>
        </p:txBody>
      </p:sp>
      <p:pic>
        <p:nvPicPr>
          <p:cNvPr id="497847467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7"/>
            <a:ext cx="1080000" cy="368084"/>
          </a:xfrm>
          <a:prstGeom prst="rect">
            <a:avLst/>
          </a:prstGeom>
        </p:spPr>
      </p:pic>
      <p:sp>
        <p:nvSpPr>
          <p:cNvPr id="22145961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926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Head Class Regularization</a:t>
            </a:r>
            <a:endParaRPr/>
          </a:p>
        </p:txBody>
      </p:sp>
      <p:sp>
        <p:nvSpPr>
          <p:cNvPr id="739069545" name=""/>
          <p:cNvSpPr txBox="1"/>
          <p:nvPr/>
        </p:nvSpPr>
        <p:spPr bwMode="auto">
          <a:xfrm rot="0" flipH="0" flipV="0">
            <a:off x="954322" y="1459395"/>
            <a:ext cx="10603735" cy="395481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Head Class Regularization:</a:t>
            </a:r>
            <a:endParaRPr b="1"/>
          </a:p>
          <a:p>
            <a:pPr>
              <a:defRPr/>
            </a:pPr>
            <a:endParaRPr b="1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Improve our estimated statistics of the tail classes by choosing the top </a:t>
            </a:r>
            <a:r>
              <a:rPr b="0" i="1"/>
              <a:t>q</a:t>
            </a:r>
            <a:r>
              <a:rPr b="0"/>
              <a:t> head classes with the most </a:t>
            </a:r>
            <a:r>
              <a:rPr b="0"/>
              <a:t>similar estimated  means:</a:t>
            </a:r>
            <a:r>
              <a:rPr b="0"/>
              <a:t> </a:t>
            </a: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Construct the weights preferring more samples and more similar est. means :</a:t>
            </a: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Interpolate the statistics using parameter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γ</m:t>
                      </m:r>
                    </m:oMath>
                  </m:oMathPara>
                </a14:m>
              </mc:Choice>
              <mc:Fallback/>
            </mc:AlternateContent>
            <a:r>
              <a:rPr b="0"/>
              <a:t>:</a:t>
            </a:r>
            <a:endParaRPr b="0"/>
          </a:p>
          <a:p>
            <a:pPr>
              <a:defRPr/>
            </a:pPr>
            <a:endParaRPr/>
          </a:p>
        </p:txBody>
      </p:sp>
      <p:pic>
        <p:nvPicPr>
          <p:cNvPr id="253628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37113" y="2812565"/>
            <a:ext cx="6791324" cy="485775"/>
          </a:xfrm>
          <a:prstGeom prst="rect">
            <a:avLst/>
          </a:prstGeom>
        </p:spPr>
      </p:pic>
      <p:pic>
        <p:nvPicPr>
          <p:cNvPr id="8889496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373706" y="4087090"/>
            <a:ext cx="2181224" cy="571500"/>
          </a:xfrm>
          <a:prstGeom prst="rect">
            <a:avLst/>
          </a:prstGeom>
        </p:spPr>
      </p:pic>
      <p:pic>
        <p:nvPicPr>
          <p:cNvPr id="105013090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887681" y="5420590"/>
            <a:ext cx="7153274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07242304" name=""/>
          <p:cNvCxnSpPr>
            <a:endCxn id="1209696081" idx="1"/>
          </p:cNvCxnSpPr>
          <p:nvPr/>
        </p:nvCxnSpPr>
        <p:spPr bwMode="auto">
          <a:xfrm rot="0" flipH="0" flipV="1">
            <a:off x="6677045" y="5443764"/>
            <a:ext cx="767732" cy="158667"/>
          </a:xfrm>
          <a:prstGeom prst="line">
            <a:avLst/>
          </a:prstGeom>
          <a:solidFill>
            <a:schemeClr val="accent6"/>
          </a:solidFill>
          <a:ln w="28575" cap="flat" cmpd="sng" algn="ctr">
            <a:solidFill>
              <a:srgbClr val="FFC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05290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EADE329-91FE-0AD6-EC24-334D8000002A}" type="datetime4">
              <a:rPr lang="de-DE"/>
              <a:t/>
            </a:fld>
            <a:endParaRPr lang="de-DE"/>
          </a:p>
        </p:txBody>
      </p:sp>
      <p:sp>
        <p:nvSpPr>
          <p:cNvPr id="19449311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0852824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6810D4-8EA6-05D1-C712-0CB74F6C7215}" type="slidenum">
              <a:rPr lang="de-DE"/>
              <a:t/>
            </a:fld>
            <a:endParaRPr lang="de-DE"/>
          </a:p>
        </p:txBody>
      </p:sp>
      <p:sp>
        <p:nvSpPr>
          <p:cNvPr id="1129301053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638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FeatRecon</a:t>
            </a:r>
            <a:endParaRPr/>
          </a:p>
        </p:txBody>
      </p:sp>
      <p:pic>
        <p:nvPicPr>
          <p:cNvPr id="2060322786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7"/>
            <a:ext cx="1080000" cy="368084"/>
          </a:xfrm>
          <a:prstGeom prst="rect">
            <a:avLst/>
          </a:prstGeom>
        </p:spPr>
      </p:pic>
      <p:sp>
        <p:nvSpPr>
          <p:cNvPr id="11780828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9264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Feature Generation</a:t>
            </a:r>
            <a:endParaRPr/>
          </a:p>
        </p:txBody>
      </p:sp>
      <p:sp>
        <p:nvSpPr>
          <p:cNvPr id="2022667496" name=""/>
          <p:cNvSpPr txBox="1"/>
          <p:nvPr/>
        </p:nvSpPr>
        <p:spPr bwMode="auto">
          <a:xfrm rot="0" flipH="0" flipV="0">
            <a:off x="937463" y="1459395"/>
            <a:ext cx="1059179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Feature Generation:</a:t>
            </a:r>
            <a:endParaRPr b="1"/>
          </a:p>
          <a:p>
            <a:pPr>
              <a:defRPr/>
            </a:pPr>
            <a:endParaRPr b="1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The estimated statistics are used  to generate features in the specified caps, disallowing caps that are more than half the distance between two class centers, to avoid overlaps</a:t>
            </a:r>
            <a:r>
              <a:rPr b="0"/>
              <a:t> </a:t>
            </a:r>
            <a:endParaRPr b="0"/>
          </a:p>
          <a:p>
            <a:pPr>
              <a:defRPr/>
            </a:pPr>
            <a:endParaRPr/>
          </a:p>
        </p:txBody>
      </p:sp>
      <p:pic>
        <p:nvPicPr>
          <p:cNvPr id="1519860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80704" y="2831522"/>
            <a:ext cx="8886825" cy="781049"/>
          </a:xfrm>
          <a:prstGeom prst="rect">
            <a:avLst/>
          </a:prstGeom>
        </p:spPr>
      </p:pic>
      <p:sp>
        <p:nvSpPr>
          <p:cNvPr id="1536219922" name=""/>
          <p:cNvSpPr/>
          <p:nvPr/>
        </p:nvSpPr>
        <p:spPr bwMode="auto">
          <a:xfrm rot="16199969" flipH="0" flipV="0">
            <a:off x="3997825" y="2237776"/>
            <a:ext cx="349666" cy="3311589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180058" name=""/>
          <p:cNvSpPr/>
          <p:nvPr/>
        </p:nvSpPr>
        <p:spPr bwMode="auto">
          <a:xfrm rot="16199969" flipH="0" flipV="0">
            <a:off x="9163829" y="2758538"/>
            <a:ext cx="349666" cy="2057732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0576054" name=""/>
          <p:cNvSpPr txBox="1"/>
          <p:nvPr/>
        </p:nvSpPr>
        <p:spPr bwMode="auto">
          <a:xfrm rot="0" flipH="0" flipV="0">
            <a:off x="7432898" y="4017817"/>
            <a:ext cx="347194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half the angular distance to the next vertex in a regular simplex</a:t>
            </a:r>
            <a:endParaRPr/>
          </a:p>
        </p:txBody>
      </p:sp>
      <p:sp>
        <p:nvSpPr>
          <p:cNvPr id="986439794" name=""/>
          <p:cNvSpPr txBox="1"/>
          <p:nvPr/>
        </p:nvSpPr>
        <p:spPr bwMode="auto">
          <a:xfrm rot="0" flipH="0" flipV="0">
            <a:off x="2341753" y="4170217"/>
            <a:ext cx="34867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area inside the cap of class k</a:t>
            </a:r>
            <a:endParaRPr/>
          </a:p>
        </p:txBody>
      </p:sp>
      <p:sp>
        <p:nvSpPr>
          <p:cNvPr id="1129152174" name=""/>
          <p:cNvSpPr/>
          <p:nvPr/>
        </p:nvSpPr>
        <p:spPr bwMode="auto">
          <a:xfrm rot="0" flipH="0" flipV="0">
            <a:off x="5865633" y="4837697"/>
            <a:ext cx="1579144" cy="1554078"/>
          </a:xfrm>
          <a:prstGeom prst="ellipse">
            <a:avLst/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19476928" name=""/>
          <p:cNvCxnSpPr/>
          <p:nvPr/>
        </p:nvCxnSpPr>
        <p:spPr bwMode="auto">
          <a:xfrm rot="16199969" flipH="1" flipV="1">
            <a:off x="6457808" y="5118931"/>
            <a:ext cx="681037" cy="272974"/>
          </a:xfrm>
          <a:prstGeom prst="line">
            <a:avLst/>
          </a:prstGeom>
          <a:solidFill>
            <a:schemeClr val="accent6"/>
          </a:solidFill>
          <a:ln w="28575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2688223" name=""/>
          <p:cNvCxnSpPr>
            <a:stCxn id="1129152174" idx="5"/>
          </p:cNvCxnSpPr>
          <p:nvPr/>
        </p:nvCxnSpPr>
        <p:spPr bwMode="auto">
          <a:xfrm rot="5399977" flipH="1" flipV="0">
            <a:off x="6656790" y="5607459"/>
            <a:ext cx="560311" cy="553142"/>
          </a:xfrm>
          <a:prstGeom prst="line">
            <a:avLst/>
          </a:prstGeom>
          <a:solidFill>
            <a:schemeClr val="accent6"/>
          </a:solidFill>
          <a:ln w="28575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0485649" name=""/>
          <p:cNvSpPr/>
          <p:nvPr/>
        </p:nvSpPr>
        <p:spPr bwMode="auto">
          <a:xfrm rot="0" flipH="0" flipV="0">
            <a:off x="7303777" y="5358039"/>
            <a:ext cx="258241" cy="171449"/>
          </a:xfrm>
          <a:prstGeom prst="mathMultiply">
            <a:avLst>
              <a:gd name="adj1" fmla="val 235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9696081" name=""/>
          <p:cNvSpPr txBox="1"/>
          <p:nvPr/>
        </p:nvSpPr>
        <p:spPr bwMode="auto">
          <a:xfrm rot="0" flipH="0" flipV="0">
            <a:off x="7444777" y="5260704"/>
            <a:ext cx="31531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B0F0"/>
                </a:solidFill>
              </a:rPr>
              <a:t>µ</a:t>
            </a:r>
            <a:endParaRPr/>
          </a:p>
        </p:txBody>
      </p:sp>
      <p:sp>
        <p:nvSpPr>
          <p:cNvPr id="1246734044" name=""/>
          <p:cNvSpPr/>
          <p:nvPr/>
        </p:nvSpPr>
        <p:spPr bwMode="auto">
          <a:xfrm>
            <a:off x="7253382" y="4837697"/>
            <a:ext cx="323572" cy="3661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1800" u="none" strike="noStrike" cap="none" spc="0">
                          <a:solidFill>
                            <a:srgbClr val="FFC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θ</m:t>
                      </m:r>
                    </m:oMath>
                  </m:oMathPara>
                </a14:m>
              </mc:Choice>
              <mc:Fallback/>
            </mc:AlternateContent>
            <a:endParaRPr>
              <a:latin typeface="Cambria Math"/>
              <a:ea typeface="Cambria Math"/>
              <a:cs typeface="Cambria Math"/>
            </a:endParaRPr>
          </a:p>
        </p:txBody>
      </p:sp>
      <p:cxnSp>
        <p:nvCxnSpPr>
          <p:cNvPr id="969246987" name=""/>
          <p:cNvCxnSpPr>
            <a:endCxn id="1129152174" idx="6"/>
          </p:cNvCxnSpPr>
          <p:nvPr/>
        </p:nvCxnSpPr>
        <p:spPr bwMode="auto">
          <a:xfrm rot="5399977" flipH="0" flipV="1">
            <a:off x="6841845" y="5011803"/>
            <a:ext cx="709361" cy="496503"/>
          </a:xfrm>
          <a:prstGeom prst="lin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0541605" name=""/>
          <p:cNvCxnSpPr>
            <a:stCxn id="1129152174" idx="5"/>
          </p:cNvCxnSpPr>
          <p:nvPr/>
        </p:nvCxnSpPr>
        <p:spPr bwMode="auto">
          <a:xfrm rot="5399977" flipH="1" flipV="0">
            <a:off x="6427915" y="5378583"/>
            <a:ext cx="1296410" cy="274793"/>
          </a:xfrm>
          <a:prstGeom prst="line">
            <a:avLst/>
          </a:prstGeom>
          <a:solidFill>
            <a:schemeClr val="accent6"/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7840771" name=""/>
          <p:cNvSpPr txBox="1"/>
          <p:nvPr/>
        </p:nvSpPr>
        <p:spPr bwMode="auto">
          <a:xfrm rot="0" flipH="0" flipV="0">
            <a:off x="7303777" y="6025656"/>
            <a:ext cx="156892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B050"/>
                </a:solidFill>
              </a:rPr>
              <a:t>cap boundary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56704059" name=""/>
          <p:cNvSpPr/>
          <p:nvPr/>
        </p:nvSpPr>
        <p:spPr bwMode="auto">
          <a:xfrm flipH="0" flipV="0">
            <a:off x="6977884" y="4905374"/>
            <a:ext cx="437284" cy="476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421" y="1178"/>
                  <a:pt x="6843" y="2749"/>
                  <a:pt x="10265" y="5105"/>
                </a:cubicBezTo>
                <a:cubicBezTo>
                  <a:pt x="13259" y="7854"/>
                  <a:pt x="16681" y="9425"/>
                  <a:pt x="19247" y="11781"/>
                </a:cubicBezTo>
                <a:cubicBezTo>
                  <a:pt x="22241" y="14530"/>
                  <a:pt x="25663" y="16494"/>
                  <a:pt x="28229" y="19243"/>
                </a:cubicBezTo>
                <a:cubicBezTo>
                  <a:pt x="30368" y="22385"/>
                  <a:pt x="32506" y="25134"/>
                  <a:pt x="34645" y="27883"/>
                </a:cubicBezTo>
                <a:cubicBezTo>
                  <a:pt x="37211" y="30632"/>
                  <a:pt x="38922" y="33774"/>
                  <a:pt x="40205" y="36916"/>
                </a:cubicBezTo>
                <a:quadBezTo>
                  <a:pt x="41916" y="40058"/>
                  <a:pt x="43200" y="43200"/>
                </a:quadBezTo>
              </a:path>
            </a:pathLst>
          </a:custGeom>
          <a:noFill/>
          <a:ln w="50799" cap="flat" cmpd="sng" algn="ctr">
            <a:solidFill>
              <a:srgbClr val="F5C34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43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8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7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69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8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73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0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24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4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4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45859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DAA0CF-8A17-F42E-8B87-21858706C462}" type="datetime4">
              <a:rPr lang="de-DE"/>
              <a:t/>
            </a:fld>
            <a:endParaRPr lang="de-DE"/>
          </a:p>
        </p:txBody>
      </p:sp>
      <p:sp>
        <p:nvSpPr>
          <p:cNvPr id="165704557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1504449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73C456-940B-0F0A-F816-2F73AC10D1C4}" type="slidenum">
              <a:rPr lang="de-DE"/>
              <a:t/>
            </a:fld>
            <a:endParaRPr lang="de-DE"/>
          </a:p>
        </p:txBody>
      </p:sp>
      <p:sp>
        <p:nvSpPr>
          <p:cNvPr id="1465657206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638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FeatRecon</a:t>
            </a:r>
            <a:endParaRPr/>
          </a:p>
        </p:txBody>
      </p:sp>
      <p:pic>
        <p:nvPicPr>
          <p:cNvPr id="112384899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7"/>
            <a:ext cx="1080000" cy="368084"/>
          </a:xfrm>
          <a:prstGeom prst="rect">
            <a:avLst/>
          </a:prstGeom>
        </p:spPr>
      </p:pic>
      <p:sp>
        <p:nvSpPr>
          <p:cNvPr id="7648666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9333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Optimization</a:t>
            </a:r>
            <a:endParaRPr/>
          </a:p>
        </p:txBody>
      </p:sp>
      <p:sp>
        <p:nvSpPr>
          <p:cNvPr id="730113549" name=""/>
          <p:cNvSpPr txBox="1"/>
          <p:nvPr/>
        </p:nvSpPr>
        <p:spPr bwMode="auto">
          <a:xfrm rot="0" flipH="0" flipV="0">
            <a:off x="937463" y="1459395"/>
            <a:ext cx="1064147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Temperature Adjustment:</a:t>
            </a:r>
            <a:endParaRPr b="1"/>
          </a:p>
          <a:p>
            <a:pPr>
              <a:defRPr/>
            </a:pPr>
            <a:endParaRPr b="1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For better separation between head and tail classes, the temperature scale is adjusted based on the class size</a:t>
            </a:r>
            <a:endParaRPr b="0"/>
          </a:p>
          <a:p>
            <a:pPr>
              <a:defRPr/>
            </a:pPr>
            <a:endParaRPr/>
          </a:p>
        </p:txBody>
      </p:sp>
      <p:sp>
        <p:nvSpPr>
          <p:cNvPr id="1654096183" name=""/>
          <p:cNvSpPr txBox="1"/>
          <p:nvPr/>
        </p:nvSpPr>
        <p:spPr bwMode="auto">
          <a:xfrm rot="0" flipH="0" flipV="0">
            <a:off x="954165" y="2834460"/>
            <a:ext cx="10752714" cy="313185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Training Framework:</a:t>
            </a:r>
            <a:endParaRPr b="1"/>
          </a:p>
          <a:p>
            <a:pPr>
              <a:defRPr/>
            </a:pPr>
            <a:endParaRPr b="1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Model consists of base encoder, prediction head and projection head</a:t>
            </a: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The prediction head is optimized via cross entropy loss and logit compensation, shifting the logits by the log of the class priors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</m:oMath>
                  </m:oMathPara>
                </a14:m>
              </mc:Choice>
              <mc:Fallback/>
            </mc:AlternateContent>
            <a:r>
              <a:rPr b="0" baseline="-25000"/>
              <a:t>y</a:t>
            </a:r>
            <a:r>
              <a:rPr b="0"/>
              <a:t>:</a:t>
            </a: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endParaRPr b="0"/>
          </a:p>
          <a:p>
            <a:pPr marL="283878" indent="-283878">
              <a:buFont typeface="Arial"/>
              <a:buChar char="•"/>
              <a:defRPr/>
            </a:pPr>
            <a:r>
              <a:rPr b="0"/>
              <a:t>Final Loss:</a:t>
            </a:r>
            <a:endParaRPr b="0"/>
          </a:p>
          <a:p>
            <a:pPr>
              <a:defRPr/>
            </a:pPr>
            <a:endParaRPr/>
          </a:p>
        </p:txBody>
      </p:sp>
      <p:pic>
        <p:nvPicPr>
          <p:cNvPr id="17056387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08363" y="4554681"/>
            <a:ext cx="5514975" cy="781049"/>
          </a:xfrm>
          <a:prstGeom prst="rect">
            <a:avLst/>
          </a:prstGeom>
        </p:spPr>
      </p:pic>
      <p:pic>
        <p:nvPicPr>
          <p:cNvPr id="201516428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229590" y="5801590"/>
            <a:ext cx="2552699" cy="54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354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52D087-362F-7C77-A372-DDCBF4366A42}" type="datetime4">
              <a:rPr lang="de-DE"/>
              <a:t/>
            </a:fld>
            <a:endParaRPr lang="de-DE"/>
          </a:p>
        </p:txBody>
      </p:sp>
      <p:sp>
        <p:nvSpPr>
          <p:cNvPr id="69707694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6524916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BAF47E-3B38-DB23-9EFB-980792DC4D9C}" type="slidenum">
              <a:rPr lang="de-DE"/>
              <a:t/>
            </a:fld>
            <a:endParaRPr lang="de-DE"/>
          </a:p>
        </p:txBody>
      </p:sp>
      <p:sp>
        <p:nvSpPr>
          <p:cNvPr id="81576318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83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Results</a:t>
            </a:r>
            <a:r>
              <a:rPr/>
              <a:t> (1)</a:t>
            </a:r>
            <a:endParaRPr/>
          </a:p>
        </p:txBody>
      </p:sp>
      <p:pic>
        <p:nvPicPr>
          <p:cNvPr id="692071944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pic>
        <p:nvPicPr>
          <p:cNvPr id="204416678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1886" y="2244544"/>
            <a:ext cx="4933063" cy="3086857"/>
          </a:xfrm>
          <a:prstGeom prst="rect">
            <a:avLst/>
          </a:prstGeom>
        </p:spPr>
      </p:pic>
      <p:pic>
        <p:nvPicPr>
          <p:cNvPr id="160492247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8453" y="1887681"/>
            <a:ext cx="4097804" cy="392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9721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823194-79B5-9B60-91C0-062EE468FA88}" type="datetime4">
              <a:rPr lang="de-DE"/>
              <a:t/>
            </a:fld>
            <a:endParaRPr lang="de-DE"/>
          </a:p>
        </p:txBody>
      </p:sp>
      <p:sp>
        <p:nvSpPr>
          <p:cNvPr id="167112690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8435208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3DED46-7C8C-8921-7592-555047092A54}" type="slidenum">
              <a:rPr lang="de-DE"/>
              <a:t/>
            </a:fld>
            <a:endParaRPr lang="de-DE"/>
          </a:p>
        </p:txBody>
      </p:sp>
      <p:sp>
        <p:nvSpPr>
          <p:cNvPr id="85439668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83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Results (2)</a:t>
            </a:r>
            <a:endParaRPr/>
          </a:p>
        </p:txBody>
      </p:sp>
      <p:pic>
        <p:nvPicPr>
          <p:cNvPr id="1812334248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pic>
        <p:nvPicPr>
          <p:cNvPr id="9020437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314874" y="2347694"/>
            <a:ext cx="7346352" cy="279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4008651" name="Bildplatzhalter 8" descr="Ein Bild, das Text, Geschirr enthält.&#10;&#10;Automatisch generierte Beschreibung"/>
          <p:cNvPicPr>
            <a:picLocks noChangeAspect="1" noGrp="1"/>
          </p:cNvPicPr>
          <p:nvPr>
            <p:ph type="pic" sz="quarter" idx="10"/>
          </p:nvPr>
        </p:nvPicPr>
        <p:blipFill>
          <a:blip r:embed="rId3"/>
          <a:srcRect l="0" t="11875" r="0" b="11875"/>
          <a:stretch/>
        </p:blipFill>
        <p:spPr bwMode="auto"/>
      </p:pic>
      <p:sp>
        <p:nvSpPr>
          <p:cNvPr id="979173057" name="Textplatzhalter 3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37127084" name="Textplatzhalter 11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3032784"/>
            <a:ext cx="11170344" cy="805031"/>
          </a:xfrm>
        </p:spPr>
        <p:txBody>
          <a:bodyPr/>
          <a:lstStyle/>
          <a:p>
            <a:pPr>
              <a:defRPr/>
            </a:pPr>
            <a:r>
              <a:rPr lang="de-DE"/>
              <a:t>Questions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59125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A1F4ED-F81F-F041-B49C-04573375A6FC}" type="datetime4">
              <a:rPr lang="de-DE"/>
              <a:t/>
            </a:fld>
            <a:endParaRPr lang="de-DE"/>
          </a:p>
        </p:txBody>
      </p:sp>
      <p:sp>
        <p:nvSpPr>
          <p:cNvPr id="168149819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8703986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08BE96-EB8D-89DA-1830-9F5F14E260C5}" type="slidenum">
              <a:rPr lang="de-DE"/>
              <a:t/>
            </a:fld>
            <a:endParaRPr lang="de-DE"/>
          </a:p>
        </p:txBody>
      </p:sp>
      <p:sp>
        <p:nvSpPr>
          <p:cNvPr id="99031750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90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Preliminaries</a:t>
            </a:r>
            <a:endParaRPr/>
          </a:p>
        </p:txBody>
      </p:sp>
      <p:pic>
        <p:nvPicPr>
          <p:cNvPr id="871248345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sp>
        <p:nvSpPr>
          <p:cNvPr id="20391342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986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Supervised Contrastive Learning (SCL)</a:t>
            </a:r>
            <a:endParaRPr/>
          </a:p>
        </p:txBody>
      </p:sp>
      <p:pic>
        <p:nvPicPr>
          <p:cNvPr id="19783755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255" y="1533640"/>
            <a:ext cx="11078308" cy="1093254"/>
          </a:xfrm>
          <a:prstGeom prst="rect">
            <a:avLst/>
          </a:prstGeom>
        </p:spPr>
      </p:pic>
      <p:sp>
        <p:nvSpPr>
          <p:cNvPr id="767473648" name=""/>
          <p:cNvSpPr txBox="1"/>
          <p:nvPr/>
        </p:nvSpPr>
        <p:spPr bwMode="auto">
          <a:xfrm rot="0" flipH="0" flipV="0">
            <a:off x="692543" y="3113341"/>
            <a:ext cx="2839780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For every class </a:t>
            </a:r>
            <a:r>
              <a:rPr sz="1400" i="1"/>
              <a:t>K</a:t>
            </a:r>
            <a:r>
              <a:rPr sz="1400" i="0"/>
              <a:t>, calculate the loss for each member of </a:t>
            </a:r>
            <a:r>
              <a:rPr sz="1400" i="1"/>
              <a:t>K</a:t>
            </a:r>
            <a:r>
              <a:rPr sz="1400" i="1"/>
              <a:t> </a:t>
            </a:r>
            <a:r>
              <a:rPr sz="1400" i="0"/>
              <a:t>i</a:t>
            </a:r>
            <a:r>
              <a:rPr sz="1400" i="0"/>
              <a:t>n</a:t>
            </a:r>
            <a:r>
              <a:rPr sz="1400" i="0"/>
              <a:t> the batch</a:t>
            </a:r>
            <a:r>
              <a:rPr sz="1400" i="0"/>
              <a:t> </a:t>
            </a:r>
            <a:r>
              <a:rPr sz="1400" i="1"/>
              <a:t>B</a:t>
            </a:r>
            <a:endParaRPr i="1"/>
          </a:p>
        </p:txBody>
      </p:sp>
      <p:sp>
        <p:nvSpPr>
          <p:cNvPr id="390949895" name=""/>
          <p:cNvSpPr txBox="1"/>
          <p:nvPr/>
        </p:nvSpPr>
        <p:spPr bwMode="auto">
          <a:xfrm rot="0" flipH="0" flipV="0">
            <a:off x="3865380" y="3113341"/>
            <a:ext cx="2125550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Make the contribution independent of the class size </a:t>
            </a:r>
            <a:r>
              <a:rPr sz="1400" i="1"/>
              <a:t>N</a:t>
            </a:r>
            <a:r>
              <a:rPr sz="1400" i="1" baseline="-25000"/>
              <a:t>k</a:t>
            </a:r>
            <a:r>
              <a:rPr i="1"/>
              <a:t> </a:t>
            </a:r>
            <a:endParaRPr i="1"/>
          </a:p>
        </p:txBody>
      </p:sp>
      <p:sp>
        <p:nvSpPr>
          <p:cNvPr id="1740239680" name=""/>
          <p:cNvSpPr txBox="1"/>
          <p:nvPr/>
        </p:nvSpPr>
        <p:spPr bwMode="auto">
          <a:xfrm rot="0" flipH="0" flipV="0">
            <a:off x="5988051" y="3113341"/>
            <a:ext cx="159866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Sum over all positive examples</a:t>
            </a:r>
            <a:endParaRPr/>
          </a:p>
        </p:txBody>
      </p:sp>
      <p:sp>
        <p:nvSpPr>
          <p:cNvPr id="1439102080" name=""/>
          <p:cNvSpPr txBox="1"/>
          <p:nvPr/>
        </p:nvSpPr>
        <p:spPr bwMode="auto">
          <a:xfrm rot="0" flipH="0" flipV="0">
            <a:off x="8099695" y="3113341"/>
            <a:ext cx="231765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Temperature-scaled negative log likelihood of the positives</a:t>
            </a:r>
            <a:endParaRPr/>
          </a:p>
        </p:txBody>
      </p:sp>
      <p:sp>
        <p:nvSpPr>
          <p:cNvPr id="542456962" name=""/>
          <p:cNvSpPr/>
          <p:nvPr/>
        </p:nvSpPr>
        <p:spPr bwMode="auto">
          <a:xfrm rot="0" flipH="0" flipV="0">
            <a:off x="8984732" y="1641809"/>
            <a:ext cx="849074" cy="357187"/>
          </a:xfrm>
          <a:prstGeom prst="rect">
            <a:avLst/>
          </a:prstGeom>
          <a:noFill/>
          <a:ln w="38099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583015" name=""/>
          <p:cNvSpPr/>
          <p:nvPr/>
        </p:nvSpPr>
        <p:spPr bwMode="auto">
          <a:xfrm rot="0" flipH="0" flipV="0">
            <a:off x="9575653" y="1998996"/>
            <a:ext cx="849073" cy="357187"/>
          </a:xfrm>
          <a:prstGeom prst="rect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256481" name=""/>
          <p:cNvSpPr/>
          <p:nvPr/>
        </p:nvSpPr>
        <p:spPr bwMode="auto">
          <a:xfrm rot="0" flipH="0" flipV="0">
            <a:off x="3889663" y="4843962"/>
            <a:ext cx="350920" cy="3446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99780" name=""/>
          <p:cNvSpPr/>
          <p:nvPr/>
        </p:nvSpPr>
        <p:spPr bwMode="auto">
          <a:xfrm rot="0" flipH="0" flipV="0">
            <a:off x="5339399" y="4843962"/>
            <a:ext cx="350920" cy="3446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026773" name=""/>
          <p:cNvSpPr/>
          <p:nvPr/>
        </p:nvSpPr>
        <p:spPr bwMode="auto">
          <a:xfrm rot="0" flipH="0" flipV="0">
            <a:off x="6789133" y="4865895"/>
            <a:ext cx="350920" cy="3446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862309" name=""/>
          <p:cNvSpPr/>
          <p:nvPr/>
        </p:nvSpPr>
        <p:spPr bwMode="auto">
          <a:xfrm rot="0" flipH="0" flipV="0">
            <a:off x="4468994" y="4865895"/>
            <a:ext cx="206792" cy="3007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693004" name=""/>
          <p:cNvSpPr/>
          <p:nvPr/>
        </p:nvSpPr>
        <p:spPr bwMode="auto">
          <a:xfrm rot="0" flipH="1" flipV="0">
            <a:off x="4904197" y="4865895"/>
            <a:ext cx="206791" cy="3007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971885" name=""/>
          <p:cNvSpPr/>
          <p:nvPr/>
        </p:nvSpPr>
        <p:spPr bwMode="auto">
          <a:xfrm rot="0" flipH="1" flipV="0">
            <a:off x="5926106" y="4865895"/>
            <a:ext cx="206791" cy="3007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576246" name=""/>
          <p:cNvSpPr/>
          <p:nvPr/>
        </p:nvSpPr>
        <p:spPr bwMode="auto">
          <a:xfrm rot="0" flipH="0" flipV="0">
            <a:off x="6361308" y="4865895"/>
            <a:ext cx="206791" cy="3007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8117477" name=""/>
          <p:cNvSpPr/>
          <p:nvPr/>
        </p:nvSpPr>
        <p:spPr bwMode="auto">
          <a:xfrm rot="0" flipH="0" flipV="0">
            <a:off x="3402862" y="4264316"/>
            <a:ext cx="4323848" cy="1503947"/>
          </a:xfrm>
          <a:prstGeom prst="rect">
            <a:avLst/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8899427" name=""/>
          <p:cNvSpPr/>
          <p:nvPr/>
        </p:nvSpPr>
        <p:spPr bwMode="auto">
          <a:xfrm rot="16199969" flipH="0" flipV="0">
            <a:off x="1937600" y="1858343"/>
            <a:ext cx="349666" cy="1754605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4427688" name=""/>
          <p:cNvSpPr/>
          <p:nvPr/>
        </p:nvSpPr>
        <p:spPr bwMode="auto">
          <a:xfrm rot="16199969" flipH="0" flipV="0">
            <a:off x="5267788" y="2190216"/>
            <a:ext cx="349666" cy="1090857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137447" name=""/>
          <p:cNvSpPr/>
          <p:nvPr/>
        </p:nvSpPr>
        <p:spPr bwMode="auto">
          <a:xfrm rot="16199969" flipH="0" flipV="0">
            <a:off x="6518048" y="2190217"/>
            <a:ext cx="349666" cy="1090856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5384070" name=""/>
          <p:cNvSpPr/>
          <p:nvPr/>
        </p:nvSpPr>
        <p:spPr bwMode="auto">
          <a:xfrm rot="16199969" flipH="0" flipV="0">
            <a:off x="9051615" y="800908"/>
            <a:ext cx="349666" cy="3869470"/>
          </a:xfrm>
          <a:prstGeom prst="leftBrace">
            <a:avLst>
              <a:gd name="adj1" fmla="val 8333"/>
              <a:gd name="adj2" fmla="val 50000"/>
            </a:avLst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0593543" name=""/>
          <p:cNvSpPr txBox="1"/>
          <p:nvPr/>
        </p:nvSpPr>
        <p:spPr bwMode="auto">
          <a:xfrm rot="0" flipH="0" flipV="0">
            <a:off x="4105163" y="6078452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4749526" name=""/>
          <p:cNvSpPr txBox="1"/>
          <p:nvPr/>
        </p:nvSpPr>
        <p:spPr bwMode="auto">
          <a:xfrm rot="0" flipH="0" flipV="0">
            <a:off x="3918441" y="5820196"/>
            <a:ext cx="337327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Cosine distance of embeddings</a:t>
            </a:r>
            <a:endParaRPr/>
          </a:p>
        </p:txBody>
      </p:sp>
      <p:sp>
        <p:nvSpPr>
          <p:cNvPr id="1362552853" name=""/>
          <p:cNvSpPr txBox="1"/>
          <p:nvPr/>
        </p:nvSpPr>
        <p:spPr bwMode="auto">
          <a:xfrm rot="0" flipH="0" flipV="0">
            <a:off x="4023700" y="4486776"/>
            <a:ext cx="91439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12849956" name=""/>
          <p:cNvSpPr txBox="1"/>
          <p:nvPr/>
        </p:nvSpPr>
        <p:spPr bwMode="auto">
          <a:xfrm rot="0" flipH="0" flipV="0">
            <a:off x="3889663" y="4800565"/>
            <a:ext cx="33139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latin typeface="Asana Math"/>
                <a:ea typeface="Asana Math"/>
                <a:cs typeface="Asana Math"/>
              </a:rPr>
              <a:t>z</a:t>
            </a:r>
            <a:r>
              <a:rPr i="1" baseline="-25000">
                <a:latin typeface="Asana Math"/>
                <a:ea typeface="Asana Math"/>
                <a:cs typeface="Asana Math"/>
              </a:rPr>
              <a:t>j</a:t>
            </a:r>
            <a:endParaRPr baseline="-25000">
              <a:latin typeface="Asana Math"/>
              <a:cs typeface="Asana Math"/>
            </a:endParaRPr>
          </a:p>
        </p:txBody>
      </p:sp>
      <p:sp>
        <p:nvSpPr>
          <p:cNvPr id="1995779970" name=""/>
          <p:cNvSpPr txBox="1"/>
          <p:nvPr/>
        </p:nvSpPr>
        <p:spPr bwMode="auto">
          <a:xfrm rot="0" flipH="0" flipV="0">
            <a:off x="6794759" y="4833230"/>
            <a:ext cx="33966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latin typeface="Asana Math"/>
                <a:ea typeface="Asana Math"/>
                <a:cs typeface="Asana Math"/>
              </a:rPr>
              <a:t>z</a:t>
            </a:r>
            <a:r>
              <a:rPr i="1" baseline="-25000">
                <a:latin typeface="Asana Math"/>
                <a:ea typeface="Asana Math"/>
                <a:cs typeface="Asana Math"/>
              </a:rPr>
              <a:t>l</a:t>
            </a:r>
            <a:endParaRPr i="1" baseline="-25000">
              <a:latin typeface="Asana Math"/>
              <a:cs typeface="Asana Math"/>
            </a:endParaRPr>
          </a:p>
        </p:txBody>
      </p:sp>
      <p:sp>
        <p:nvSpPr>
          <p:cNvPr id="539897474" name=""/>
          <p:cNvSpPr txBox="1"/>
          <p:nvPr/>
        </p:nvSpPr>
        <p:spPr bwMode="auto">
          <a:xfrm rot="0" flipH="0" flipV="0">
            <a:off x="5346775" y="4822497"/>
            <a:ext cx="33966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latin typeface="Asana Math"/>
                <a:ea typeface="Asana Math"/>
                <a:cs typeface="Asana Math"/>
              </a:rPr>
              <a:t>z</a:t>
            </a:r>
            <a:r>
              <a:rPr i="1" baseline="-25000">
                <a:latin typeface="Asana Math"/>
                <a:ea typeface="Asana Math"/>
                <a:cs typeface="Asana Math"/>
              </a:rPr>
              <a:t>i</a:t>
            </a:r>
            <a:endParaRPr i="1" baseline="-25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8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47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3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0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25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9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0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86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69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1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5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8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9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45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73069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977FA3-383C-9980-8F54-A7926842C0C5}" type="datetime4">
              <a:rPr lang="de-DE"/>
              <a:t/>
            </a:fld>
            <a:endParaRPr lang="de-DE"/>
          </a:p>
        </p:txBody>
      </p:sp>
      <p:sp>
        <p:nvSpPr>
          <p:cNvPr id="77355507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9495009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207F5A-57F2-CA10-6155-173648F8A002}" type="slidenum">
              <a:rPr lang="de-DE"/>
              <a:t/>
            </a:fld>
            <a:endParaRPr lang="de-DE"/>
          </a:p>
        </p:txBody>
      </p:sp>
      <p:sp>
        <p:nvSpPr>
          <p:cNvPr id="155415597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90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Preliminaries</a:t>
            </a:r>
            <a:endParaRPr/>
          </a:p>
        </p:txBody>
      </p:sp>
      <p:sp>
        <p:nvSpPr>
          <p:cNvPr id="1993768738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2"/>
          </a:xfrm>
        </p:spPr>
        <p:txBody>
          <a:bodyPr/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765612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78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Regular Simplex</a:t>
            </a:r>
            <a:endParaRPr/>
          </a:p>
        </p:txBody>
      </p:sp>
      <p:pic>
        <p:nvPicPr>
          <p:cNvPr id="4666782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16578" y="2166937"/>
            <a:ext cx="5467349" cy="2524124"/>
          </a:xfrm>
          <a:prstGeom prst="rect">
            <a:avLst/>
          </a:prstGeom>
        </p:spPr>
      </p:pic>
      <p:sp>
        <p:nvSpPr>
          <p:cNvPr id="1360316905" name=""/>
          <p:cNvSpPr txBox="1"/>
          <p:nvPr/>
        </p:nvSpPr>
        <p:spPr bwMode="auto">
          <a:xfrm rot="0" flipH="0" flipV="0">
            <a:off x="518316" y="1874440"/>
            <a:ext cx="4779675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 </a:t>
            </a:r>
            <a:r>
              <a:rPr i="1"/>
              <a:t>K</a:t>
            </a:r>
            <a:r>
              <a:rPr/>
              <a:t>-point configuration forms the vertices of a regular simplex inscribed in the unit hypersphere, if: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All vert</a:t>
            </a:r>
            <a:r>
              <a:rPr/>
              <a:t>ices lie on the unit hypersphere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The inner product between all distinct pairs is identical (Equidistance)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The average of the vertices is the origin</a:t>
            </a:r>
            <a:r>
              <a:rPr/>
              <a:t> (Balance)</a:t>
            </a:r>
            <a:endParaRPr/>
          </a:p>
        </p:txBody>
      </p:sp>
      <p:sp>
        <p:nvSpPr>
          <p:cNvPr id="604886583" name=""/>
          <p:cNvSpPr txBox="1"/>
          <p:nvPr/>
        </p:nvSpPr>
        <p:spPr bwMode="auto">
          <a:xfrm rot="0" flipH="0" flipV="0">
            <a:off x="6597488" y="4931694"/>
            <a:ext cx="488460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Projections of Simplices of varying dimensions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25030" name="Datumsplatzhalter 2"/>
          <p:cNvSpPr>
            <a:spLocks noGrp="1"/>
          </p:cNvSpPr>
          <p:nvPr>
            <p:ph type="dt" sz="half" idx="10"/>
          </p:nvPr>
        </p:nvSpPr>
        <p:spPr bwMode="auto">
          <a:xfrm>
            <a:off x="10417351" y="6634666"/>
            <a:ext cx="849593" cy="123111"/>
          </a:xfrm>
        </p:spPr>
        <p:txBody>
          <a:bodyPr/>
          <a:lstStyle/>
          <a:p>
            <a:pPr>
              <a:defRPr/>
            </a:pPr>
            <a:fld id="{499CC872-C2E8-4C73-9CC7-648F3E3EC96E}" type="datetime4">
              <a:rPr lang="de-DE"/>
              <a:t>13. Juli 2022</a:t>
            </a:fld>
            <a:endParaRPr lang="de-DE"/>
          </a:p>
        </p:txBody>
      </p:sp>
      <p:sp>
        <p:nvSpPr>
          <p:cNvPr id="11960902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6"/>
            <a:ext cx="5469732" cy="123111"/>
          </a:xfrm>
        </p:spPr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93626606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</a:t>
            </a:fld>
            <a:endParaRPr lang="de-DE"/>
          </a:p>
        </p:txBody>
      </p:sp>
      <p:sp>
        <p:nvSpPr>
          <p:cNvPr id="8109545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60944" cy="329544"/>
          </a:xfrm>
        </p:spPr>
        <p:txBody>
          <a:bodyPr/>
          <a:lstStyle/>
          <a:p>
            <a:pPr>
              <a:defRPr/>
            </a:pPr>
            <a:r>
              <a:rPr lang="de-DE"/>
              <a:t>Optimal Representation Configuration</a:t>
            </a:r>
            <a:r>
              <a:rPr/>
              <a:t> (ORC)</a:t>
            </a:r>
            <a:endParaRPr/>
          </a:p>
        </p:txBody>
      </p:sp>
      <p:pic>
        <p:nvPicPr>
          <p:cNvPr id="662686687" name=""/>
          <p:cNvPicPr>
            <a:picLocks noChangeAspect="1"/>
          </p:cNvPicPr>
          <p:nvPr>
            <p:ph type="pic" sz="quarter" idx="38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sp>
        <p:nvSpPr>
          <p:cNvPr id="1475201604" name="Textplatzhalter 7"/>
          <p:cNvSpPr>
            <a:spLocks noGrp="1"/>
          </p:cNvSpPr>
          <p:nvPr>
            <p:ph type="body" sz="quarter" idx="37"/>
          </p:nvPr>
        </p:nvSpPr>
        <p:spPr bwMode="auto">
          <a:xfrm>
            <a:off x="517524" y="687387"/>
            <a:ext cx="6862219" cy="268583"/>
          </a:xfrm>
        </p:spPr>
        <p:txBody>
          <a:bodyPr/>
          <a:lstStyle/>
          <a:p>
            <a:pPr>
              <a:defRPr/>
            </a:pPr>
            <a:r>
              <a:rPr lang="de-DE"/>
              <a:t>Geometries for different imbalance factors </a:t>
            </a:r>
            <a:r>
              <a:rPr lang="de-DE" sz="1600" b="0" i="1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ρ</a:t>
            </a:r>
            <a:endParaRPr lang="de-DE"/>
          </a:p>
        </p:txBody>
      </p:sp>
      <p:pic>
        <p:nvPicPr>
          <p:cNvPr id="3783665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77801" y="1272088"/>
            <a:ext cx="10113011" cy="2857500"/>
          </a:xfrm>
          <a:prstGeom prst="rect">
            <a:avLst/>
          </a:prstGeom>
        </p:spPr>
      </p:pic>
      <p:sp>
        <p:nvSpPr>
          <p:cNvPr id="2121323536" name=""/>
          <p:cNvSpPr txBox="1"/>
          <p:nvPr/>
        </p:nvSpPr>
        <p:spPr bwMode="auto">
          <a:xfrm rot="0" flipH="0" flipV="0">
            <a:off x="977800" y="4229850"/>
            <a:ext cx="6642436" cy="203457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0"/>
              <a:t>Demonstration Example:</a:t>
            </a:r>
            <a:endParaRPr i="1" baseline="-25000"/>
          </a:p>
          <a:p>
            <a:pPr marL="283879" indent="-283879">
              <a:buFont typeface="Arial"/>
              <a:buChar char="•"/>
              <a:defRPr/>
            </a:pPr>
            <a:r>
              <a:rPr/>
              <a:t>Four classes of size </a:t>
            </a:r>
            <a:r>
              <a:rPr i="1"/>
              <a:t>N</a:t>
            </a:r>
            <a:r>
              <a:rPr i="1" baseline="-25000"/>
              <a:t>i</a:t>
            </a:r>
            <a:r>
              <a:rPr i="1" baseline="-25000"/>
              <a:t> </a:t>
            </a:r>
            <a:r>
              <a:rPr i="0"/>
              <a:t>and centers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̅"/>
                          <m:ctrlPr>
                            <a:rPr lang="de-DE" sz="1800" b="0" i="1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i"/>
                            </m:rPr>
                            <a:rPr lang="de-DE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i="1" baseline="-25000"/>
              <a:t>i</a:t>
            </a:r>
            <a:endParaRPr i="1" baseline="-25000"/>
          </a:p>
          <a:p>
            <a:pPr marL="283879" indent="-283879">
              <a:buFont typeface="Arial"/>
              <a:buChar char="•"/>
              <a:defRPr/>
            </a:pPr>
            <a:r>
              <a:rPr i="1"/>
              <a:t>N</a:t>
            </a:r>
            <a:r>
              <a:rPr i="1" baseline="-25000"/>
              <a:t>2</a:t>
            </a:r>
            <a:r>
              <a:rPr i="1"/>
              <a:t> = N</a:t>
            </a:r>
            <a:r>
              <a:rPr i="1" baseline="-25000"/>
              <a:t>3</a:t>
            </a:r>
            <a:r>
              <a:rPr i="1"/>
              <a:t> = N</a:t>
            </a:r>
            <a:r>
              <a:rPr i="1" baseline="-25000"/>
              <a:t>4</a:t>
            </a:r>
            <a:endParaRPr i="1" baseline="-25000"/>
          </a:p>
          <a:p>
            <a:pPr marL="283879" indent="-283879">
              <a:buFont typeface="Arial"/>
              <a:buChar char="•"/>
              <a:defRPr/>
            </a:pPr>
            <a:r>
              <a:rPr i="1"/>
              <a:t>N</a:t>
            </a:r>
            <a:r>
              <a:rPr i="1" baseline="-25000"/>
              <a:t>1</a:t>
            </a:r>
            <a:r>
              <a:rPr i="1"/>
              <a:t> = </a:t>
            </a:r>
            <a:r>
              <a:rPr lang="de-DE" sz="1800" b="0" i="1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ρ</a:t>
            </a:r>
            <a:r>
              <a:rPr i="1"/>
              <a:t>N</a:t>
            </a:r>
            <a:r>
              <a:rPr i="1" baseline="-25000"/>
              <a:t>2</a:t>
            </a:r>
            <a:r>
              <a:rPr i="1"/>
              <a:t> </a:t>
            </a:r>
            <a:endParaRPr i="1" baseline="-25000"/>
          </a:p>
          <a:p>
            <a:pPr marL="283879" indent="-283879">
              <a:buFont typeface="Arial"/>
              <a:buChar char="•"/>
              <a:defRPr/>
            </a:pP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i="1" baseline="-25000"/>
              <a:t>1</a:t>
            </a:r>
            <a:r>
              <a:rPr i="0"/>
              <a:t>: Angle between head class centers and tail class centers</a:t>
            </a:r>
            <a:endParaRPr i="0"/>
          </a:p>
          <a:p>
            <a:pPr marL="283879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i="0" baseline="-25000"/>
              <a:t>2</a:t>
            </a:r>
            <a:r>
              <a:rPr i="0"/>
              <a:t>: Angle between tail class centers</a:t>
            </a:r>
            <a:endParaRPr i="0"/>
          </a:p>
          <a:p>
            <a:pPr marL="283879" indent="-283879">
              <a:buFont typeface="Arial"/>
              <a:buChar char="•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Collapse at critical constant </a:t>
            </a:r>
            <a:r>
              <a:rPr lang="de-DE" sz="1800" b="0" i="1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(approximated by 12.16 (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 -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1)</a:t>
            </a:r>
            <a:endParaRPr i="0"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1374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A41EAD-1F7F-58D6-2543-A0C3D1ECE8C9}" type="datetime4">
              <a:rPr lang="de-DE"/>
              <a:t/>
            </a:fld>
            <a:endParaRPr lang="de-DE"/>
          </a:p>
        </p:txBody>
      </p:sp>
      <p:sp>
        <p:nvSpPr>
          <p:cNvPr id="115410417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7501646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E60F3E5-BF6A-F632-7FE9-464AD23C900B}" type="slidenum">
              <a:rPr lang="de-DE"/>
              <a:t/>
            </a:fld>
            <a:endParaRPr lang="de-DE"/>
          </a:p>
        </p:txBody>
      </p:sp>
      <p:sp>
        <p:nvSpPr>
          <p:cNvPr id="153941152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620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Relationship between ORC and SCL</a:t>
            </a:r>
            <a:endParaRPr/>
          </a:p>
        </p:txBody>
      </p:sp>
      <p:pic>
        <p:nvPicPr>
          <p:cNvPr id="94956235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sp>
        <p:nvSpPr>
          <p:cNvPr id="12395545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55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Balanced Case</a:t>
            </a:r>
            <a:endParaRPr/>
          </a:p>
        </p:txBody>
      </p:sp>
      <p:pic>
        <p:nvPicPr>
          <p:cNvPr id="2950279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7836" y="1372419"/>
            <a:ext cx="5971442" cy="898926"/>
          </a:xfrm>
          <a:prstGeom prst="rect">
            <a:avLst/>
          </a:prstGeom>
        </p:spPr>
      </p:pic>
      <p:sp>
        <p:nvSpPr>
          <p:cNvPr id="594011299" name=""/>
          <p:cNvSpPr txBox="1"/>
          <p:nvPr/>
        </p:nvSpPr>
        <p:spPr bwMode="auto">
          <a:xfrm rot="0" flipH="0" flipV="0">
            <a:off x="6779278" y="1479132"/>
            <a:ext cx="8340278" cy="6855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i="1"/>
              <a:t>N </a:t>
            </a:r>
            <a:r>
              <a:rPr i="0"/>
              <a:t>unit vectors </a:t>
            </a:r>
            <a:r>
              <a:rPr i="1"/>
              <a:t>z</a:t>
            </a:r>
            <a:r>
              <a:rPr i="1" baseline="-25000"/>
              <a:t>i</a:t>
            </a:r>
            <a:r>
              <a:rPr i="0" baseline="-25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i="0"/>
              <a:t> </a:t>
            </a:r>
            <a:r>
              <a:rPr i="1"/>
              <a:t>S</a:t>
            </a:r>
            <a:r>
              <a:rPr i="1" baseline="30000"/>
              <a:t>h-1</a:t>
            </a:r>
            <a:endParaRPr i="1" baseline="30000"/>
          </a:p>
          <a:p>
            <a:pPr marL="283879" indent="-283879">
              <a:buFont typeface="Arial"/>
              <a:buChar char="•"/>
              <a:defRPr/>
            </a:pPr>
            <a:r>
              <a:rPr i="0"/>
              <a:t>Balanced: </a:t>
            </a:r>
            <a:r>
              <a:rPr i="1"/>
              <a:t>N</a:t>
            </a:r>
            <a:r>
              <a:rPr i="1" baseline="-25000"/>
              <a:t>k</a:t>
            </a:r>
            <a:r>
              <a:rPr i="1"/>
              <a:t> = N/K, </a:t>
            </a:r>
            <a:r>
              <a:rPr i="0"/>
              <a:t>3</a:t>
            </a:r>
            <a:r>
              <a:rPr i="1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de-DE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</m:oMath>
                  </m:oMathPara>
                </a14:m>
              </mc:Choice>
              <mc:Fallback/>
            </mc:AlternateContent>
            <a:r>
              <a:rPr i="1"/>
              <a:t> </a:t>
            </a:r>
            <a:r>
              <a:rPr i="1"/>
              <a:t>K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de-DE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</m:oMath>
                  </m:oMathPara>
                </a14:m>
              </mc:Choice>
              <mc:Fallback/>
            </mc:AlternateContent>
            <a:r>
              <a:rPr i="1"/>
              <a:t> h + </a:t>
            </a:r>
            <a:r>
              <a:rPr i="0"/>
              <a:t>1</a:t>
            </a:r>
            <a:endParaRPr i="0"/>
          </a:p>
        </p:txBody>
      </p:sp>
      <p:sp>
        <p:nvSpPr>
          <p:cNvPr id="1689657541" name=""/>
          <p:cNvSpPr txBox="1"/>
          <p:nvPr/>
        </p:nvSpPr>
        <p:spPr bwMode="auto">
          <a:xfrm rot="0" flipH="0" flipV="0">
            <a:off x="1632115" y="3388701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62745350" name=""/>
          <p:cNvSpPr txBox="1"/>
          <p:nvPr/>
        </p:nvSpPr>
        <p:spPr bwMode="auto">
          <a:xfrm rot="0" flipH="0" flipV="0">
            <a:off x="1137547" y="2276284"/>
            <a:ext cx="7084025" cy="962601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Equal to lower bound iff</a:t>
            </a:r>
            <a:endParaRPr b="1"/>
          </a:p>
          <a:p>
            <a:pPr marL="283879" indent="-283879">
              <a:buFont typeface="Arial"/>
              <a:buChar char="•"/>
              <a:defRPr/>
            </a:pPr>
            <a:r>
              <a:rPr/>
              <a:t>There exists K-point configuration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̅"/>
                          <m:ctrlPr>
                            <a:rPr lang="de-DE" sz="18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/>
              <a:t> on S</a:t>
            </a:r>
            <a:r>
              <a:rPr baseline="30000"/>
              <a:t>h-1</a:t>
            </a:r>
            <a:r>
              <a:rPr/>
              <a:t> s.t.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 ∈ B</a:t>
            </a:r>
            <a:r>
              <a:rPr lang="de-DE" sz="18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k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z</a:t>
            </a:r>
            <a:r>
              <a:rPr lang="de-DE" sz="18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̅"/>
                          <m:ctrlPr>
                            <a:rPr lang="de-DE" sz="18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8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k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(A1)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Z</m:t>
                      </m:r>
                    </m:oMath>
                  </m:oMathPara>
                </a14:m>
              </mc:Choice>
              <mc:Fallback/>
            </mc:AlternateContent>
            <a:r>
              <a:rPr/>
              <a:t> form a regular simplex inscribed in the unit hypersphere (A2)</a:t>
            </a:r>
            <a:endParaRPr/>
          </a:p>
        </p:txBody>
      </p:sp>
      <p:sp>
        <p:nvSpPr>
          <p:cNvPr id="1389492769" name=""/>
          <p:cNvSpPr/>
          <p:nvPr/>
        </p:nvSpPr>
        <p:spPr bwMode="auto">
          <a:xfrm rot="0" flipH="0" flipV="0">
            <a:off x="1045961" y="3754821"/>
            <a:ext cx="10404230" cy="1978495"/>
          </a:xfrm>
          <a:prstGeom prst="rect">
            <a:avLst/>
          </a:prstGeom>
          <a:solidFill>
            <a:schemeClr val="bg1"/>
          </a:solidFill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99696480" name=""/>
          <p:cNvSpPr txBox="1"/>
          <p:nvPr/>
        </p:nvSpPr>
        <p:spPr bwMode="auto">
          <a:xfrm rot="0" flipH="0" flipV="0">
            <a:off x="1540528" y="3829303"/>
            <a:ext cx="963043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Takeaways:</a:t>
            </a:r>
            <a:endParaRPr b="1"/>
          </a:p>
          <a:p>
            <a:pPr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The contrastive loss is minimal if the class clusters converge to a single point (A1) and are maximally</a:t>
            </a:r>
            <a:r>
              <a:rPr/>
              <a:t> separated (A2)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Lower bound depends on the dataset size </a:t>
            </a:r>
            <a:r>
              <a:rPr i="1"/>
              <a:t>N</a:t>
            </a:r>
            <a:r>
              <a:rPr/>
              <a:t> and the number of classes </a:t>
            </a:r>
            <a:r>
              <a:rPr i="1"/>
              <a:t>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55890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977FDA-117D-D9D9-868D-CD52479BE7BE}" type="datetime4">
              <a:rPr lang="de-DE"/>
              <a:t/>
            </a:fld>
            <a:endParaRPr lang="de-DE"/>
          </a:p>
        </p:txBody>
      </p:sp>
      <p:sp>
        <p:nvSpPr>
          <p:cNvPr id="180595637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63998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4F99FFB-6BD5-8146-0C2F-4798202FEC93}" type="slidenum">
              <a:rPr lang="de-DE"/>
              <a:t/>
            </a:fld>
            <a:endParaRPr lang="de-DE"/>
          </a:p>
        </p:txBody>
      </p:sp>
      <p:sp>
        <p:nvSpPr>
          <p:cNvPr id="15943300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6058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Relationship between OCR and SCL</a:t>
            </a:r>
            <a:endParaRPr/>
          </a:p>
        </p:txBody>
      </p:sp>
      <p:pic>
        <p:nvPicPr>
          <p:cNvPr id="1228571534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sp>
        <p:nvSpPr>
          <p:cNvPr id="6179022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8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Unbalanced Case (1)</a:t>
            </a:r>
            <a:endParaRPr/>
          </a:p>
        </p:txBody>
      </p:sp>
      <p:pic>
        <p:nvPicPr>
          <p:cNvPr id="7067209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03495" y="1619502"/>
            <a:ext cx="3527707" cy="534501"/>
          </a:xfrm>
          <a:prstGeom prst="rect">
            <a:avLst/>
          </a:prstGeom>
        </p:spPr>
      </p:pic>
      <p:sp>
        <p:nvSpPr>
          <p:cNvPr id="2128050273" name=""/>
          <p:cNvSpPr txBox="1"/>
          <p:nvPr/>
        </p:nvSpPr>
        <p:spPr bwMode="auto">
          <a:xfrm rot="0" flipH="0" flipV="0">
            <a:off x="518314" y="2489103"/>
            <a:ext cx="4375579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Function dependent on</a:t>
            </a:r>
            <a:endParaRPr b="1"/>
          </a:p>
          <a:p>
            <a:pPr marL="283879" indent="-283879">
              <a:buFont typeface="Arial"/>
              <a:buChar char="•"/>
              <a:defRPr/>
            </a:pPr>
            <a:r>
              <a:rPr/>
              <a:t>Head class size </a:t>
            </a:r>
            <a:r>
              <a:rPr i="1"/>
              <a:t>a</a:t>
            </a:r>
            <a:r>
              <a:rPr i="1" baseline="-25000"/>
              <a:t>1</a:t>
            </a:r>
            <a:r>
              <a:rPr/>
              <a:t> and center angle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baseline="-25000"/>
          </a:p>
          <a:p>
            <a:pPr marL="283879" indent="-283879">
              <a:buFont typeface="Arial"/>
              <a:buChar char="•"/>
              <a:defRPr/>
            </a:pPr>
            <a:r>
              <a:rPr/>
              <a:t>Tail class size </a:t>
            </a:r>
            <a:r>
              <a:rPr i="1"/>
              <a:t>a</a:t>
            </a:r>
            <a:r>
              <a:rPr i="1" baseline="-25000"/>
              <a:t>2</a:t>
            </a:r>
            <a:r>
              <a:rPr/>
              <a:t> and center angle</a:t>
            </a:r>
            <a:r>
              <a:rPr/>
              <a:t>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i="1" baseline="-25000"/>
              <a:t>2</a:t>
            </a:r>
            <a:r>
              <a:rPr/>
              <a:t> 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Number of classes</a:t>
            </a:r>
            <a:r>
              <a:rPr i="1"/>
              <a:t> K</a:t>
            </a:r>
            <a:endParaRPr i="1"/>
          </a:p>
          <a:p>
            <a:pPr marL="283879" indent="-283879">
              <a:buFont typeface="Arial"/>
              <a:buChar char="•"/>
              <a:defRPr/>
            </a:pPr>
            <a:r>
              <a:rPr/>
              <a:t>Imbalance factor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ρ</a:t>
            </a:r>
            <a:endParaRPr/>
          </a:p>
        </p:txBody>
      </p:sp>
      <p:sp>
        <p:nvSpPr>
          <p:cNvPr id="1606704622" name=""/>
          <p:cNvSpPr txBox="1"/>
          <p:nvPr/>
        </p:nvSpPr>
        <p:spPr bwMode="auto">
          <a:xfrm rot="0" flipH="0" flipV="0">
            <a:off x="5016092" y="2489104"/>
            <a:ext cx="704666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to lower bound iff</a:t>
            </a:r>
            <a:endParaRPr sz="1800"/>
          </a:p>
          <a:p>
            <a:pPr marL="283878" indent="-283878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 class features converge to a single point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/>
              <a:t>The tail classes form regular simplex with angle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/>
              <a:t>The inner product between head and tail classes equals cos(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1</a:t>
            </a:r>
            <a:r>
              <a:rPr/>
              <a:t>) </a:t>
            </a:r>
            <a:r>
              <a:rPr/>
              <a:t>and cos</a:t>
            </a:r>
            <a:r>
              <a:rPr/>
              <a:t>(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r>
              <a:rPr/>
              <a:t>) = (K-1)cos</a:t>
            </a:r>
            <a:r>
              <a:rPr baseline="30000"/>
              <a:t>2</a:t>
            </a:r>
            <a:r>
              <a:rPr/>
              <a:t>(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1</a:t>
            </a:r>
            <a:r>
              <a:rPr/>
              <a:t>) - 1 / (K-2)</a:t>
            </a:r>
            <a:endParaRPr/>
          </a:p>
        </p:txBody>
      </p:sp>
      <p:sp>
        <p:nvSpPr>
          <p:cNvPr id="60531778" name=""/>
          <p:cNvSpPr/>
          <p:nvPr/>
        </p:nvSpPr>
        <p:spPr bwMode="auto">
          <a:xfrm rot="0" flipH="0" flipV="0">
            <a:off x="719303" y="4212020"/>
            <a:ext cx="10404229" cy="1978494"/>
          </a:xfrm>
          <a:prstGeom prst="rect">
            <a:avLst/>
          </a:prstGeom>
          <a:solidFill>
            <a:schemeClr val="bg1"/>
          </a:solidFill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</a:t>
            </a:r>
            <a:endParaRPr/>
          </a:p>
        </p:txBody>
      </p:sp>
      <p:sp>
        <p:nvSpPr>
          <p:cNvPr id="153018895" name=""/>
          <p:cNvSpPr txBox="1"/>
          <p:nvPr/>
        </p:nvSpPr>
        <p:spPr bwMode="auto">
          <a:xfrm rot="0" flipH="0" flipV="0">
            <a:off x="1213870" y="4286502"/>
            <a:ext cx="9779836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Takeaways:</a:t>
            </a:r>
            <a:endParaRPr b="1"/>
          </a:p>
          <a:p>
            <a:pPr>
              <a:defRPr/>
            </a:pP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/>
              <a:t>When optimality is reached,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r>
              <a:rPr/>
              <a:t> depends on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1</a:t>
            </a:r>
            <a:endParaRPr lang="de-DE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 lang="de-DE" sz="1800" b="0" i="0" u="none" strike="noStrike" cap="none" spc="0" baseline="-25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When fixing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f to the optimal value, we get a convex function g, which as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ρ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increases,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1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increases and 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0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decreases</a:t>
            </a:r>
            <a:endParaRPr lang="de-DE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2009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1E451F-0857-10F1-9268-AD7D45CF7822}" type="datetime4">
              <a:rPr lang="de-DE"/>
              <a:t/>
            </a:fld>
            <a:endParaRPr lang="de-DE"/>
          </a:p>
        </p:txBody>
      </p:sp>
      <p:sp>
        <p:nvSpPr>
          <p:cNvPr id="1703758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9282678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8FF7EA-427A-364D-58C8-BE0B26CA61D7}" type="slidenum">
              <a:rPr lang="de-DE"/>
              <a:t/>
            </a:fld>
            <a:endParaRPr lang="de-DE"/>
          </a:p>
        </p:txBody>
      </p:sp>
      <p:sp>
        <p:nvSpPr>
          <p:cNvPr id="1787987894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6058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Relationship between OCR and SCL</a:t>
            </a:r>
            <a:endParaRPr/>
          </a:p>
        </p:txBody>
      </p:sp>
      <p:pic>
        <p:nvPicPr>
          <p:cNvPr id="1395223049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7"/>
            <a:ext cx="1080000" cy="368084"/>
          </a:xfrm>
          <a:prstGeom prst="rect">
            <a:avLst/>
          </a:prstGeom>
        </p:spPr>
      </p:pic>
      <p:sp>
        <p:nvSpPr>
          <p:cNvPr id="3439042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91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Unbalanced Case (2)</a:t>
            </a:r>
            <a:endParaRPr/>
          </a:p>
        </p:txBody>
      </p:sp>
      <p:sp>
        <p:nvSpPr>
          <p:cNvPr id="1253269683" name=""/>
          <p:cNvSpPr txBox="1"/>
          <p:nvPr/>
        </p:nvSpPr>
        <p:spPr bwMode="auto">
          <a:xfrm rot="0" flipH="0" flipV="0">
            <a:off x="1059416" y="1830915"/>
            <a:ext cx="478599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Numerical Relationship between </a:t>
            </a:r>
            <a:r>
              <a:rPr lang="de-DE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ρ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de-DE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800" b="1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1</a:t>
            </a:r>
            <a:r>
              <a:rPr b="1"/>
              <a:t> :</a:t>
            </a:r>
            <a:endParaRPr/>
          </a:p>
          <a:p>
            <a:pPr>
              <a:defRPr/>
            </a:pPr>
            <a:endParaRPr/>
          </a:p>
        </p:txBody>
      </p:sp>
      <p:graphicFrame>
        <p:nvGraphicFramePr>
          <p:cNvPr id="1811281755" name=""/>
          <p:cNvGraphicFramePr>
            <a:graphicFrameLocks xmlns:a="http://schemas.openxmlformats.org/drawingml/2006/main"/>
          </p:cNvGraphicFramePr>
          <p:nvPr/>
        </p:nvGraphicFramePr>
        <p:xfrm>
          <a:off x="1136649" y="2471356"/>
          <a:ext cx="10207865" cy="185133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469390"/>
                <a:gridCol w="2850609"/>
                <a:gridCol w="5887865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800" b="0" i="1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800" b="0" i="1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θ</a:t>
                      </a:r>
                      <a:r>
                        <a:rPr lang="de-DE" sz="1800" b="0" i="0" u="none" strike="noStrike" cap="none" spc="0" baseline="-2500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Interpretation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ρ 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de-DE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&lt;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i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(arccos(-1/(</a:t>
                      </a:r>
                      <a:r>
                        <a:rPr i="1"/>
                        <a:t>K</a:t>
                      </a:r>
                      <a:r>
                        <a:rPr/>
                        <a:t>-1)), 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Head vertex lies inside the K-simplex </a:t>
                      </a:r>
                      <a:endParaRPr/>
                    </a:p>
                  </a:txBody>
                  <a:tcPr/>
                </a:tc>
              </a:tr>
              <a:tr h="3484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ρ =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arccos(-1/(</a:t>
                      </a: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-1))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Head vertex is a vertex of the </a:t>
                      </a:r>
                      <a:r>
                        <a:rPr i="1"/>
                        <a:t>K</a:t>
                      </a:r>
                      <a:r>
                        <a:rPr/>
                        <a:t>-simplex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 &lt; </a:t>
                      </a: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ρ &lt; 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(-</a:t>
                      </a: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/>
                        <a:t>, </a:t>
                      </a: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arccos(-1/(</a:t>
                      </a: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-1))</a:t>
                      </a:r>
                      <a:r>
                        <a:rPr/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Head vertex lies outside the</a:t>
                      </a:r>
                      <a:r>
                        <a:rPr i="1"/>
                        <a:t> K</a:t>
                      </a:r>
                      <a:r>
                        <a:rPr/>
                        <a:t>-simplex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ρ </a:t>
                      </a: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≥</a:t>
                      </a:r>
                      <a:r>
                        <a:rPr lang="de-DE" sz="1800" b="0" i="1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 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</a:t>
                      </a: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Collapse (180° reached)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868781" name="Datumsplatzhalter 2"/>
          <p:cNvSpPr>
            <a:spLocks noGrp="1"/>
          </p:cNvSpPr>
          <p:nvPr>
            <p:ph type="dt" sz="half" idx="10"/>
          </p:nvPr>
        </p:nvSpPr>
        <p:spPr bwMode="auto">
          <a:xfrm>
            <a:off x="10417351" y="6634666"/>
            <a:ext cx="849593" cy="123111"/>
          </a:xfrm>
        </p:spPr>
        <p:txBody>
          <a:bodyPr/>
          <a:lstStyle/>
          <a:p>
            <a:pPr>
              <a:defRPr/>
            </a:pPr>
            <a:fld id="{9D9F4B3C-D224-46EC-8AE4-23B32CBDD20A}" type="datetime4">
              <a:rPr lang="de-DE"/>
              <a:t>13. Juli 2022</a:t>
            </a:fld>
            <a:endParaRPr lang="de-DE"/>
          </a:p>
        </p:txBody>
      </p:sp>
      <p:sp>
        <p:nvSpPr>
          <p:cNvPr id="116581217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6"/>
            <a:ext cx="5469732" cy="123111"/>
          </a:xfrm>
        </p:spPr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18855496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1566438771" name="Textplatzhalter 8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1609364" y="1570542"/>
            <a:ext cx="2937544" cy="1935523"/>
          </a:xfrm>
        </p:spPr>
        <p:txBody>
          <a:bodyPr/>
          <a:lstStyle/>
          <a:p>
            <a:pPr>
              <a:defRPr/>
            </a:pPr>
            <a:r>
              <a:rPr lang="de-DE" sz="1600" b="1" i="1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ρ</a:t>
            </a:r>
            <a:r>
              <a:rPr lang="de-DE" b="1"/>
              <a:t> = 10, K = 3, N</a:t>
            </a:r>
            <a:r>
              <a:rPr lang="de-DE" b="1" baseline="-25000"/>
              <a:t>2</a:t>
            </a:r>
            <a:r>
              <a:rPr lang="de-DE" b="1"/>
              <a:t> = N</a:t>
            </a:r>
            <a:r>
              <a:rPr lang="de-DE" b="1" baseline="-25000"/>
              <a:t>3</a:t>
            </a:r>
            <a:r>
              <a:rPr lang="de-DE" b="1"/>
              <a:t> = 50:</a:t>
            </a:r>
            <a:endParaRPr/>
          </a:p>
          <a:p>
            <a:pPr marL="261850" indent="-261850">
              <a:buFont typeface="Arial"/>
              <a:buChar char="•"/>
              <a:defRPr/>
            </a:pPr>
            <a:r>
              <a:rPr lang="de-DE" sz="1600" b="0" i="1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ρ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b="0"/>
              <a:t>&lt; R(2)</a:t>
            </a:r>
            <a:endParaRPr lang="de-DE" b="0"/>
          </a:p>
          <a:p>
            <a:pPr marL="261850" indent="-261850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b="0" baseline="-25000"/>
              <a:t>1 </a:t>
            </a:r>
            <a:r>
              <a:rPr lang="de-DE" b="0"/>
              <a:t>= 149.49°</a:t>
            </a:r>
            <a:endParaRPr lang="de-DE" b="0"/>
          </a:p>
          <a:p>
            <a:pPr marL="261850" indent="-261850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b="0" baseline="-25000"/>
              <a:t>2</a:t>
            </a:r>
            <a:r>
              <a:rPr lang="de-DE" b="0"/>
              <a:t> = 61.63°</a:t>
            </a:r>
            <a:endParaRPr b="0"/>
          </a:p>
        </p:txBody>
      </p:sp>
      <p:sp>
        <p:nvSpPr>
          <p:cNvPr id="264241225" name="Textplatzhalter 9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1214" y="1570542"/>
            <a:ext cx="2995716" cy="2213238"/>
          </a:xfrm>
        </p:spPr>
        <p:txBody>
          <a:bodyPr/>
          <a:lstStyle/>
          <a:p>
            <a:pPr>
              <a:defRPr/>
            </a:pPr>
            <a:r>
              <a:rPr lang="de-DE" sz="1600" b="1" i="1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ρ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100, </a:t>
            </a:r>
            <a:r>
              <a:rPr lang="de-DE" sz="16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 3, </a:t>
            </a:r>
            <a:r>
              <a:rPr lang="de-DE" sz="16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</a:t>
            </a:r>
            <a:r>
              <a:rPr lang="de-DE" sz="1600" b="1" i="1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6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</a:t>
            </a:r>
            <a:r>
              <a:rPr lang="de-DE" sz="1600" b="1" i="1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50:</a:t>
            </a:r>
            <a:endParaRPr sz="1600"/>
          </a:p>
          <a:p>
            <a:pPr marL="261849" indent="-261849">
              <a:buFont typeface="Arial"/>
              <a:buChar char="•"/>
              <a:defRPr/>
            </a:pPr>
            <a:r>
              <a:rPr lang="de-DE" sz="1600" b="0" i="1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ρ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</m:oMath>
                  </m:oMathPara>
                </a14:m>
              </mc:Choice>
              <mc:Fallback/>
            </mc:AlternateContent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R(2)</a:t>
            </a:r>
            <a:endParaRPr sz="1600" b="0"/>
          </a:p>
          <a:p>
            <a:pPr marL="261849" indent="-261849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6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180°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θ</a:t>
            </a:r>
            <a:r>
              <a:rPr lang="de-DE" sz="16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= 0°</a:t>
            </a:r>
            <a:endParaRPr sz="1600" b="0"/>
          </a:p>
        </p:txBody>
      </p:sp>
      <p:sp>
        <p:nvSpPr>
          <p:cNvPr id="398127823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/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+mj-lt"/>
                <a:ea typeface="+mj-ea"/>
                <a:cs typeface="+mj-cs"/>
              </a:rPr>
              <a:t>Relationship between OCR and SCL</a:t>
            </a:r>
            <a:endParaRPr/>
          </a:p>
        </p:txBody>
      </p:sp>
      <p:pic>
        <p:nvPicPr>
          <p:cNvPr id="1207958857" name=""/>
          <p:cNvPicPr>
            <a:picLocks noChangeAspect="1"/>
          </p:cNvPicPr>
          <p:nvPr>
            <p:ph type="pic" sz="quarter" idx="38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sp>
        <p:nvSpPr>
          <p:cNvPr id="1845762551" name="Textplatzhalter 10"/>
          <p:cNvSpPr>
            <a:spLocks noGrp="1"/>
          </p:cNvSpPr>
          <p:nvPr>
            <p:ph type="body" sz="quarter" idx="37"/>
          </p:nvPr>
        </p:nvSpPr>
        <p:spPr bwMode="auto">
          <a:xfrm>
            <a:off x="517524" y="687387"/>
            <a:ext cx="6851419" cy="268583"/>
          </a:xfrm>
        </p:spPr>
        <p:txBody>
          <a:bodyPr/>
          <a:lstStyle/>
          <a:p>
            <a:pPr>
              <a:defRPr/>
            </a:pPr>
            <a:r>
              <a:rPr lang="de-DE"/>
              <a:t>Numerical Example</a:t>
            </a:r>
            <a:endParaRPr/>
          </a:p>
        </p:txBody>
      </p:sp>
      <p:pic>
        <p:nvPicPr>
          <p:cNvPr id="13034846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3575" y="3662795"/>
            <a:ext cx="2070894" cy="1918854"/>
          </a:xfrm>
          <a:prstGeom prst="rect">
            <a:avLst/>
          </a:prstGeom>
        </p:spPr>
      </p:pic>
      <p:pic>
        <p:nvPicPr>
          <p:cNvPr id="205228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630624" y="3704358"/>
            <a:ext cx="1981180" cy="1835727"/>
          </a:xfrm>
          <a:prstGeom prst="rect">
            <a:avLst/>
          </a:prstGeom>
        </p:spPr>
      </p:pic>
      <p:pic>
        <p:nvPicPr>
          <p:cNvPr id="180453091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962295" y="3783781"/>
            <a:ext cx="1809749" cy="1676882"/>
          </a:xfrm>
          <a:prstGeom prst="rect">
            <a:avLst/>
          </a:prstGeom>
        </p:spPr>
      </p:pic>
      <p:pic>
        <p:nvPicPr>
          <p:cNvPr id="180925409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877017" y="3783781"/>
            <a:ext cx="1895465" cy="1756304"/>
          </a:xfrm>
          <a:prstGeom prst="rect">
            <a:avLst/>
          </a:prstGeom>
        </p:spPr>
      </p:pic>
      <p:sp>
        <p:nvSpPr>
          <p:cNvPr id="712086009" name=""/>
          <p:cNvSpPr/>
          <p:nvPr/>
        </p:nvSpPr>
        <p:spPr bwMode="auto">
          <a:xfrm rot="0" flipH="0" flipV="0">
            <a:off x="622184" y="1472045"/>
            <a:ext cx="4404569" cy="4068040"/>
          </a:xfrm>
          <a:prstGeom prst="rect">
            <a:avLst/>
          </a:prstGeom>
          <a:noFill/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26115713" name=""/>
          <p:cNvSpPr/>
          <p:nvPr/>
        </p:nvSpPr>
        <p:spPr bwMode="auto">
          <a:xfrm rot="0" flipH="0" flipV="0">
            <a:off x="6367913" y="1472045"/>
            <a:ext cx="4404569" cy="4068038"/>
          </a:xfrm>
          <a:prstGeom prst="rect">
            <a:avLst/>
          </a:prstGeom>
          <a:noFill/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25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21949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68EC64-6A42-CB19-27F2-FE944B21A5F7}" type="datetime4">
              <a:rPr lang="de-DE"/>
              <a:t/>
            </a:fld>
            <a:endParaRPr lang="de-DE"/>
          </a:p>
        </p:txBody>
      </p:sp>
      <p:sp>
        <p:nvSpPr>
          <p:cNvPr id="111246770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7756275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F87FC8-AB5C-33FB-71AE-D01A6AB5AAEC}" type="slidenum">
              <a:rPr lang="de-DE"/>
              <a:t/>
            </a:fld>
            <a:endParaRPr lang="de-DE"/>
          </a:p>
        </p:txBody>
      </p:sp>
      <p:sp>
        <p:nvSpPr>
          <p:cNvPr id="150228585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63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FeatRecon</a:t>
            </a:r>
            <a:endParaRPr/>
          </a:p>
        </p:txBody>
      </p:sp>
      <p:pic>
        <p:nvPicPr>
          <p:cNvPr id="402940929" name=""/>
          <p:cNvPicPr>
            <a:picLocks noChangeAspect="1"/>
          </p:cNvPicPr>
          <p:nvPr>
            <p:ph type="pic" sz="quarter" idx="38" hasCustomPrompt="1"/>
          </p:nvPr>
        </p:nvPicPr>
        <p:blipFill>
          <a:blip r:embed="rId3"/>
          <a:stretch/>
        </p:blipFill>
        <p:spPr bwMode="auto">
          <a:xfrm rot="0">
            <a:off x="8437356" y="310348"/>
            <a:ext cx="1080000" cy="368085"/>
          </a:xfrm>
          <a:prstGeom prst="rect">
            <a:avLst/>
          </a:prstGeom>
        </p:spPr>
      </p:pic>
      <p:sp>
        <p:nvSpPr>
          <p:cNvPr id="202898108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038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2082700936" name=""/>
          <p:cNvSpPr txBox="1"/>
          <p:nvPr/>
        </p:nvSpPr>
        <p:spPr bwMode="auto">
          <a:xfrm rot="0" flipH="0" flipV="0">
            <a:off x="5512029" y="2146235"/>
            <a:ext cx="585065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Skewed center configurations cannot be easily fixed, since overlaps might occur during test time due to distribution gaps</a:t>
            </a:r>
            <a:endParaRPr u="sng"/>
          </a:p>
        </p:txBody>
      </p:sp>
      <p:pic>
        <p:nvPicPr>
          <p:cNvPr id="813531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304389" y="2026851"/>
            <a:ext cx="3334798" cy="1518396"/>
          </a:xfrm>
          <a:prstGeom prst="rect">
            <a:avLst/>
          </a:prstGeom>
        </p:spPr>
      </p:pic>
      <p:sp>
        <p:nvSpPr>
          <p:cNvPr id="1241416485" name=""/>
          <p:cNvSpPr/>
          <p:nvPr/>
        </p:nvSpPr>
        <p:spPr bwMode="auto">
          <a:xfrm rot="0" flipH="0" flipV="0">
            <a:off x="572386" y="1541318"/>
            <a:ext cx="11265477" cy="2073203"/>
          </a:xfrm>
          <a:prstGeom prst="rect">
            <a:avLst/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447955" name=""/>
          <p:cNvSpPr/>
          <p:nvPr/>
        </p:nvSpPr>
        <p:spPr bwMode="auto">
          <a:xfrm rot="0" flipH="0" flipV="0">
            <a:off x="572386" y="3719945"/>
            <a:ext cx="11265476" cy="2618508"/>
          </a:xfrm>
          <a:prstGeom prst="rect">
            <a:avLst/>
          </a:prstGeom>
          <a:noFill/>
          <a:ln w="380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55955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516683" y="4184340"/>
            <a:ext cx="6684946" cy="1679081"/>
          </a:xfrm>
          <a:prstGeom prst="rect">
            <a:avLst/>
          </a:prstGeom>
        </p:spPr>
      </p:pic>
      <p:sp>
        <p:nvSpPr>
          <p:cNvPr id="1117471383" name=""/>
          <p:cNvSpPr txBox="1"/>
          <p:nvPr/>
        </p:nvSpPr>
        <p:spPr bwMode="auto">
          <a:xfrm rot="0" flipH="0" flipV="0">
            <a:off x="2920330" y="5863423"/>
            <a:ext cx="58780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/>
              <a:t>FeatRecon</a:t>
            </a:r>
            <a:r>
              <a:rPr/>
              <a:t> solves this problem using a 4-step algorithm</a:t>
            </a:r>
            <a:endParaRPr u="sng"/>
          </a:p>
        </p:txBody>
      </p:sp>
      <p:sp>
        <p:nvSpPr>
          <p:cNvPr id="971263836" name=""/>
          <p:cNvSpPr txBox="1"/>
          <p:nvPr/>
        </p:nvSpPr>
        <p:spPr bwMode="auto">
          <a:xfrm rot="0" flipH="0" flipV="0">
            <a:off x="849477" y="1718988"/>
            <a:ext cx="197510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Before Correction</a:t>
            </a:r>
            <a:endParaRPr/>
          </a:p>
        </p:txBody>
      </p:sp>
      <p:sp>
        <p:nvSpPr>
          <p:cNvPr id="298501990" name=""/>
          <p:cNvSpPr txBox="1"/>
          <p:nvPr/>
        </p:nvSpPr>
        <p:spPr bwMode="auto">
          <a:xfrm rot="0" flipH="0" flipV="0">
            <a:off x="3066334" y="1718988"/>
            <a:ext cx="178434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After Correction</a:t>
            </a:r>
            <a:endParaRPr/>
          </a:p>
        </p:txBody>
      </p:sp>
      <p:sp>
        <p:nvSpPr>
          <p:cNvPr id="1695453633" name=""/>
          <p:cNvSpPr txBox="1"/>
          <p:nvPr/>
        </p:nvSpPr>
        <p:spPr bwMode="auto">
          <a:xfrm rot="0" flipH="0" flipV="0">
            <a:off x="2745817" y="3905249"/>
            <a:ext cx="12508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Estimation</a:t>
            </a:r>
            <a:endParaRPr/>
          </a:p>
        </p:txBody>
      </p:sp>
      <p:sp>
        <p:nvSpPr>
          <p:cNvPr id="1550690605" name=""/>
          <p:cNvSpPr txBox="1"/>
          <p:nvPr/>
        </p:nvSpPr>
        <p:spPr bwMode="auto">
          <a:xfrm rot="0" flipH="0" flipV="0">
            <a:off x="4292331" y="3905249"/>
            <a:ext cx="164493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Regularization</a:t>
            </a:r>
            <a:endParaRPr/>
          </a:p>
        </p:txBody>
      </p:sp>
      <p:sp>
        <p:nvSpPr>
          <p:cNvPr id="1707879116" name=""/>
          <p:cNvSpPr txBox="1"/>
          <p:nvPr/>
        </p:nvSpPr>
        <p:spPr bwMode="auto">
          <a:xfrm rot="0" flipH="0" flipV="0">
            <a:off x="6095999" y="3905249"/>
            <a:ext cx="131465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Generation</a:t>
            </a:r>
            <a:endParaRPr/>
          </a:p>
        </p:txBody>
      </p:sp>
      <p:sp>
        <p:nvSpPr>
          <p:cNvPr id="1327366833" name=""/>
          <p:cNvSpPr txBox="1"/>
          <p:nvPr/>
        </p:nvSpPr>
        <p:spPr bwMode="auto">
          <a:xfrm rot="0" flipH="0" flipV="0">
            <a:off x="7726552" y="3905249"/>
            <a:ext cx="145406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Optimization</a:t>
            </a:r>
            <a:endParaRPr/>
          </a:p>
        </p:txBody>
      </p:sp>
      <p:cxnSp>
        <p:nvCxnSpPr>
          <p:cNvPr id="864040660" name=""/>
          <p:cNvCxnSpPr/>
          <p:nvPr/>
        </p:nvCxnSpPr>
        <p:spPr bwMode="auto">
          <a:xfrm flipH="0" flipV="0">
            <a:off x="2910340" y="1627908"/>
            <a:ext cx="914399" cy="914400"/>
          </a:xfrm>
          <a:prstGeom prst="lin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3229403" name=""/>
          <p:cNvCxnSpPr/>
          <p:nvPr/>
        </p:nvCxnSpPr>
        <p:spPr bwMode="auto">
          <a:xfrm flipH="1" flipV="0">
            <a:off x="2910340" y="1792431"/>
            <a:ext cx="0" cy="1752817"/>
          </a:xfrm>
          <a:prstGeom prst="line">
            <a:avLst/>
          </a:prstGeom>
          <a:solidFill>
            <a:schemeClr val="accent6"/>
          </a:solidFill>
          <a:ln w="1904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44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9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7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4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87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36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ONLYOFFICE/9.0.3.29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/>
  <cp:revision>120</cp:revision>
  <dcterms:created xsi:type="dcterms:W3CDTF">2021-11-18T07:49:57Z</dcterms:created>
  <dcterms:modified xsi:type="dcterms:W3CDTF">2025-07-24T08:15:20Z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