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ultivariable_calculus" TargetMode="External"/><Relationship Id="rId3" Type="http://schemas.openxmlformats.org/officeDocument/2006/relationships/hyperlink" Target="https://en.wikipedia.org/wiki/Continuity_(mathematics)" TargetMode="External"/><Relationship Id="rId4" Type="http://schemas.openxmlformats.org/officeDocument/2006/relationships/hyperlink" Target="https://en.wikipedia.org/wiki/Function_(mathematics)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070b1bad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070b1ba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070b1bad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070b1bad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10a580be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10a580be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070b1bad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070b1ba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10a580be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10a580be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10a580b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10a580b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10a580be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10a580be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The idea is simple: since spline bases are local, a sample will only affect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few nearby spline coefficients, leaving far-away coefficients intact (which is desirable since faraway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regions may have already stored information that we want to preserve). By contrast, since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MLPs usually use global activations, e.g., ReLU/Tanh/SiLU etc., any local change may propagate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uncontrollably to regions far away, destroying the information being stored there.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10a580b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10a580b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10a580be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10a580b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10a580be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10a580be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070b1ba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070b1ba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Essentially, a why not approach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10a580be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10a580be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10a580be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10a580be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10a580be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10a580be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10a580be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10a580b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10a580be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e10a580be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10a580be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10a580be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070b1ba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070b1ba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202122"/>
                </a:solidFill>
                <a:highlight>
                  <a:srgbClr val="FFFFFF"/>
                </a:highlight>
              </a:rPr>
              <a:t>every </a:t>
            </a:r>
            <a:r>
              <a:rPr lang="de" sz="10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2"/>
              </a:rPr>
              <a:t>multivariate</a:t>
            </a:r>
            <a:r>
              <a:rPr lang="de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de" sz="10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continuous</a:t>
            </a:r>
            <a:r>
              <a:rPr lang="de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de" sz="10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function</a:t>
            </a:r>
            <a:r>
              <a:rPr lang="de" sz="105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202122"/>
                </a:solidFill>
                <a:highlight>
                  <a:srgbClr val="FFFFFF"/>
                </a:highlight>
              </a:rPr>
              <a:t>𝑓:[0,1]𝑛→𝑅</a:t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50">
                <a:solidFill>
                  <a:srgbClr val="202122"/>
                </a:solidFill>
                <a:highlight>
                  <a:srgbClr val="FFFFFF"/>
                </a:highlight>
              </a:rPr>
              <a:t> can be represented as a superposition of the two-argument addition of continuous functions of one variable.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0a580b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0a580b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070b1ba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070b1ba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10a580be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10a580be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070b1bad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070b1bad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10a580be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10a580be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enable very fine scaling exponent with more grids! For cubic spline we can use 3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070b1bad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070b1bad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93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KAN: Kolmogorov–Arnold Networks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950" y="4122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presented by Erick </a:t>
            </a:r>
            <a:r>
              <a:rPr lang="de"/>
              <a:t>Franciskus</a:t>
            </a:r>
            <a:r>
              <a:rPr lang="de"/>
              <a:t> (FAU)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and Ines Rieger (xAI Lab @ University of Bamberg)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300" y="1891500"/>
            <a:ext cx="7195401" cy="18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4825" y="2719225"/>
            <a:ext cx="1459850" cy="14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Grid extension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</a:t>
            </a:r>
            <a:r>
              <a:rPr lang="de"/>
              <a:t>very time fine graining happens, the training loss drops faster than before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However, test loss correlates only weakly to the theoretically scaling law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250" y="886276"/>
            <a:ext cx="5523052" cy="297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Simplifications and usability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do we choose a specific KAN shape for a given problem? → Start from large KANs and train with the following simplifications: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de"/>
              <a:t>Sparsification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L1 and entropy regularization to penalize unimportant nodes and edges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de"/>
              <a:t>Pruning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Pruning unimportant nodes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de"/>
              <a:t>Symbolification</a:t>
            </a:r>
            <a:r>
              <a:rPr b="1" lang="de"/>
              <a:t>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User may input potential candidate symbolic formulas ( such as cos, log, sigmoid ) for a specific activation function node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Example of KAN Training 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800" y="1104825"/>
            <a:ext cx="2776925" cy="37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370325" y="4703625"/>
            <a:ext cx="7185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850">
                <a:solidFill>
                  <a:srgbClr val="202122"/>
                </a:solidFill>
                <a:highlight>
                  <a:schemeClr val="lt1"/>
                </a:highlight>
              </a:rPr>
              <a:t>Source : </a:t>
            </a:r>
            <a:r>
              <a:rPr lang="de" sz="850">
                <a:solidFill>
                  <a:srgbClr val="202122"/>
                </a:solidFill>
                <a:highlight>
                  <a:schemeClr val="lt1"/>
                </a:highlight>
              </a:rPr>
              <a:t>https://github.com/KindXiaoming/pykan</a:t>
            </a:r>
            <a:endParaRPr sz="85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Are KANs accurate?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KANs’ accuracy compared to MLPs:</a:t>
            </a:r>
            <a:r>
              <a:rPr lang="de"/>
              <a:t> KANs outperform MLPs in terms of accuracy. They achieve better performance with fewer parameters. However, only on toy datasets.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Neural scaling laws:</a:t>
            </a:r>
            <a:r>
              <a:rPr lang="de"/>
              <a:t> KANs possess faster neural scaling laws than MLPs, ensuring better generalization with increased parameters.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Continual learning:</a:t>
            </a:r>
            <a:r>
              <a:rPr lang="de"/>
              <a:t> KANs less </a:t>
            </a:r>
            <a:r>
              <a:rPr lang="de"/>
              <a:t>susceptible</a:t>
            </a:r>
            <a:r>
              <a:rPr lang="de"/>
              <a:t> to catastrophic forgetting.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e"/>
              <a:t>Accuracy: Fitting symbolic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059925"/>
            <a:ext cx="8520600" cy="3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KANs have better scaling laws than MLPs for data fitting, especially for high-dimensional examples 4 and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All toy examples have smooth KA representations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2107075"/>
            <a:ext cx="8832300" cy="272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7956575" y="3036550"/>
            <a:ext cx="787800" cy="2436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Accuracy: Fitting special functions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136075" y="1152475"/>
            <a:ext cx="20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Finding (approximate) compact KA representations of special functions is possible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Reveals novel mathematical properties of special functions from the perspective of Kolmogorov-Arnold representations.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725" y="1017725"/>
            <a:ext cx="6850849" cy="39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KANs can avoid catastrophic forgetting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05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KAN has great potential for continual learning by leveraging the locality of splines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50" y="1493850"/>
            <a:ext cx="6681250" cy="361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Neural scaling laws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60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B-Splines have multiple control points, are KANs not hopelessly expensive?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Usually, KANs allow much smaller computation graphs than MLPs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de"/>
              <a:t>Grid Extension: A</a:t>
            </a:r>
            <a:r>
              <a:rPr lang="de"/>
              <a:t>fter pre-training with fewer parameters, f</a:t>
            </a:r>
            <a:r>
              <a:rPr lang="de"/>
              <a:t>inetune KAN with more parameters by making its spline grids finer for higher accuracy - MLPs of different size must be trained independently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450" y="919975"/>
            <a:ext cx="2455500" cy="17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8100" y="2848050"/>
            <a:ext cx="1762713" cy="213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Are KANs interpretable?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KANs provide intuitive visualizations:</a:t>
            </a:r>
            <a:r>
              <a:rPr lang="de"/>
              <a:t> Transparency and node importance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Simplification techniques:</a:t>
            </a:r>
            <a:r>
              <a:rPr lang="de"/>
              <a:t> </a:t>
            </a:r>
            <a:r>
              <a:rPr lang="de"/>
              <a:t>Various techniques such as sparsification, pruning, and symbolification enhance interpretability.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KANs as collaborative tools:</a:t>
            </a:r>
            <a:r>
              <a:rPr lang="de"/>
              <a:t> KANs help in (re)discovering mathematical and physical laws.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User interaction for improved interpretability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Recap Interpretability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025" y="1017725"/>
            <a:ext cx="7089956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Introduction, Problem settings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MLPs approximate non-linear functions with Universal Approximation Theorem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UAT : “given a function and error tolerance ϵ &gt; 0, a two-layer network with k &gt; N(ϵ) neurons can approximate the function within error ϵ.”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Can we however build something more interpretable than MLP?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725" y="2629338"/>
            <a:ext cx="5212699" cy="4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Interpretability: Discover symbolic formulas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550" y="1152475"/>
            <a:ext cx="5869777" cy="39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136075" y="1152475"/>
            <a:ext cx="263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KANs can reveal compositional structures in symbolic formulas and learn the correct univariate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1425" y="975950"/>
            <a:ext cx="1680176" cy="2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Interpretability: Discover mathematical laws of knots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136075" y="1152475"/>
            <a:ext cx="263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Knot theory sheds light on topological aspects of three- and four-manifolds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Can KAN predict signature of a knot?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975" y="1170125"/>
            <a:ext cx="565824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9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Interpretability: Human-KAN collaboration for Anderson localization 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750" y="1017725"/>
            <a:ext cx="5236540" cy="41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136075" y="1152475"/>
            <a:ext cx="33660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Anderson localization: disorder in a quantum system leads to the localization of electronic wave functions, causing all transport to be ceased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Manual mode: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Size (start smaller or use pruning)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Set output activation to sigmoid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Turn on automatic symbolic snapping to constrain library to specific functions (e.g. linear, quadratic)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likely simpler symbolic formula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Automatic symbolic regression: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gets automatically complicated formula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 of Advantages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Accuracy:</a:t>
            </a:r>
            <a:r>
              <a:rPr lang="de"/>
              <a:t> KANs outperform MLPs in various tasks.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Catastrophic Forgetting:</a:t>
            </a:r>
            <a:r>
              <a:rPr lang="de"/>
              <a:t> Less </a:t>
            </a:r>
            <a:r>
              <a:rPr lang="de"/>
              <a:t>susceptible</a:t>
            </a:r>
            <a:r>
              <a:rPr lang="de"/>
              <a:t> due to locality of splines in contrast to MLPs that use global activation functions.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Interpretability:</a:t>
            </a:r>
            <a:r>
              <a:rPr lang="de"/>
              <a:t> Intuitive visualizations and simplification techniques. User interaction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Scalability:</a:t>
            </a:r>
            <a:r>
              <a:rPr lang="de"/>
              <a:t> Efficient scaling with neural scaling laws.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Robustness</a:t>
            </a:r>
            <a:r>
              <a:rPr lang="de"/>
              <a:t>: Noisy data and adversarial attacks by learning robust representations of data through adaptive activation functions.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Applications:</a:t>
            </a:r>
            <a:r>
              <a:rPr lang="de"/>
              <a:t> Wide range of scientific and mathematical applications.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 of Limitations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Complexity of learning:</a:t>
            </a:r>
            <a:r>
              <a:rPr lang="de"/>
              <a:t> Long training periods and challenge to ensure stability and convergence during optimization. Need of regularization methods.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Toy datasets:</a:t>
            </a:r>
            <a:r>
              <a:rPr lang="de"/>
              <a:t> O</a:t>
            </a:r>
            <a:r>
              <a:rPr lang="de"/>
              <a:t>nly small scale math and physics examples are considered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Continual Learning:</a:t>
            </a:r>
            <a:r>
              <a:rPr lang="de"/>
              <a:t> </a:t>
            </a:r>
            <a:r>
              <a:rPr lang="de"/>
              <a:t>Generalization to more realistic setups?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Interpretability for deeper architectures:</a:t>
            </a:r>
            <a:r>
              <a:rPr lang="de"/>
              <a:t> Trade-off between complexity and interpretability.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“Instead of using feature attribution methods (which are great methods), one can instead simply stare at visualizations of KANs.”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Computational overhead:</a:t>
            </a:r>
            <a:r>
              <a:rPr lang="de"/>
              <a:t> Adaptive activation functions and spline parameters require additional computational resources.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Future Directions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Enhanced Training Methods: </a:t>
            </a:r>
            <a:r>
              <a:rPr lang="de"/>
              <a:t>Improving training algorithms for KANs.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Hybrid Models:</a:t>
            </a:r>
            <a:r>
              <a:rPr lang="de"/>
              <a:t> Combining KANs with other neural network architectures.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Real-World Applications:</a:t>
            </a:r>
            <a:r>
              <a:rPr lang="de"/>
              <a:t> Expanding the use of KANs in industry and research.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Community and Collaboration:</a:t>
            </a:r>
            <a:r>
              <a:rPr lang="de"/>
              <a:t> Encouraging open-source contributions and interdisciplinary research.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Kolmogorov-Arnold Representation Theorem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202122"/>
                </a:solidFill>
                <a:highlight>
                  <a:srgbClr val="FFFFFF"/>
                </a:highlight>
              </a:rPr>
              <a:t>If </a:t>
            </a:r>
            <a:r>
              <a:rPr i="1" lang="de" sz="1250">
                <a:solidFill>
                  <a:srgbClr val="202122"/>
                </a:solidFill>
                <a:highlight>
                  <a:srgbClr val="FFFFFF"/>
                </a:highlight>
              </a:rPr>
              <a:t>f</a:t>
            </a:r>
            <a:r>
              <a:rPr lang="de" sz="1250">
                <a:solidFill>
                  <a:srgbClr val="202122"/>
                </a:solidFill>
                <a:highlight>
                  <a:srgbClr val="FFFFFF"/>
                </a:highlight>
              </a:rPr>
              <a:t> is a multivariate continuous function, then f can be written as a finite composition of continuous functions of a single variable and the binary operation of addition</a:t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50">
                <a:solidFill>
                  <a:srgbClr val="202122"/>
                </a:solidFill>
                <a:highlight>
                  <a:srgbClr val="FFFFFF"/>
                </a:highlight>
              </a:rPr>
              <a:t>where                              and </a:t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850">
                <a:solidFill>
                  <a:srgbClr val="202122"/>
                </a:solidFill>
                <a:highlight>
                  <a:srgbClr val="FFFFFF"/>
                </a:highlight>
              </a:rPr>
              <a:t>Source : https://en.wikipedia.org/wiki/Kolmogorov%E2%80%93Arnold_representation_theorem</a:t>
            </a:r>
            <a:endParaRPr sz="8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02" y="2071450"/>
            <a:ext cx="2974475" cy="5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425" y="2872175"/>
            <a:ext cx="11430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9575" y="2881700"/>
            <a:ext cx="781050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From KART to KAN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Past works on KART based NN were </a:t>
            </a:r>
            <a:r>
              <a:rPr b="1" lang="de"/>
              <a:t>limited to 2-layers networks</a:t>
            </a:r>
            <a:r>
              <a:rPr lang="de"/>
              <a:t> → superposition of 1D functions which might be non-smooth or fractal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de"/>
              <a:t>What if</a:t>
            </a:r>
            <a:r>
              <a:rPr lang="de"/>
              <a:t>: 1) Deeper networks 2) Assume that functions are mostly smooth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KAN leverages the structures of MLP while incorporating splines!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50" y="2134288"/>
            <a:ext cx="4122448" cy="23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500" y="2060449"/>
            <a:ext cx="4360229" cy="24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89400" y="4621375"/>
            <a:ext cx="71856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850">
                <a:solidFill>
                  <a:srgbClr val="202122"/>
                </a:solidFill>
                <a:highlight>
                  <a:schemeClr val="lt1"/>
                </a:highlight>
              </a:rPr>
              <a:t>Source : https://www.youtube.com/watch?v=AUDHb-tnlB0</a:t>
            </a:r>
            <a:endParaRPr sz="850">
              <a:solidFill>
                <a:srgbClr val="2021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KAN Architecture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350" y="1152463"/>
            <a:ext cx="5829948" cy="364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Algorithmic Details : B-splines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 B-spline of order 𝑝 + 1 is a collection of piecewise polynomial functions                of degree 𝑝 in a variable 𝑡.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The values of 𝑡 where the pieces of polynomial meet are known as knots, denoted                     and sorted into nondecreasing order.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48786" l="42788" r="0" t="11556"/>
          <a:stretch/>
        </p:blipFill>
        <p:spPr>
          <a:xfrm>
            <a:off x="2051675" y="2917725"/>
            <a:ext cx="5231502" cy="17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3521250" y="3225425"/>
            <a:ext cx="420000" cy="21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2051675" y="4103400"/>
            <a:ext cx="372300" cy="3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243525" y="4415825"/>
            <a:ext cx="180600" cy="21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7000" y="1275775"/>
            <a:ext cx="4953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7600" y="2259300"/>
            <a:ext cx="1190625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2424125" y="4502100"/>
            <a:ext cx="180600" cy="21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Approximation ability, scaling laws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de"/>
              <a:t>Issue</a:t>
            </a:r>
            <a:r>
              <a:rPr lang="de"/>
              <a:t> : </a:t>
            </a:r>
            <a:r>
              <a:rPr lang="de"/>
              <a:t>Splines</a:t>
            </a:r>
            <a:r>
              <a:rPr lang="de"/>
              <a:t> → Curse of Dimensionality!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de"/>
              <a:t>KAT</a:t>
            </a:r>
            <a:r>
              <a:rPr lang="de"/>
              <a:t>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de"/>
              <a:t>KAT vs UAT</a:t>
            </a:r>
            <a:r>
              <a:rPr lang="de"/>
              <a:t> :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KATs independent of dimension, UAT dependent of dimension . KAT is proven to be only dependent of the grid size of splines </a:t>
            </a:r>
            <a:r>
              <a:rPr i="1" lang="de"/>
              <a:t>G</a:t>
            </a:r>
            <a:r>
              <a:rPr lang="de"/>
              <a:t>.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KATs </a:t>
            </a:r>
            <a:r>
              <a:rPr lang="de"/>
              <a:t>take advantage of the intrinsically low-dimensional representation, while UAT does not!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826" y="1675626"/>
            <a:ext cx="5366727" cy="19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Scaling laws and parameter count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For a function ( d dimensions ), with order k-splines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For functions approximated by KAN, d = 1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Parameter count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00"/>
              <a:t>MLP                                          KAN      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500"/>
              <a:t>         L = Depth, G = grid size. More expensive, but KAN arguably use less parameters</a:t>
            </a:r>
            <a:endParaRPr sz="15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563" y="1269200"/>
            <a:ext cx="1176875" cy="2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2965950" y="1603375"/>
            <a:ext cx="4782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2"/>
                </a:solidFill>
              </a:rPr>
              <a:t>Approximation error             Number of parameters    Scaling exponent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 flipH="1">
            <a:off x="3840475" y="1504575"/>
            <a:ext cx="143100" cy="2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/>
          <p:nvPr/>
        </p:nvCxnSpPr>
        <p:spPr>
          <a:xfrm>
            <a:off x="4704525" y="1517275"/>
            <a:ext cx="162300" cy="1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5160438" y="1393263"/>
            <a:ext cx="8133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887" y="2360625"/>
            <a:ext cx="1818250" cy="3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2863" y="3215600"/>
            <a:ext cx="1573337" cy="3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3600" y="3940757"/>
            <a:ext cx="1176875" cy="262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5226" y="3954126"/>
            <a:ext cx="898208" cy="2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B-splines and Grid extension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Active fine-tuning of activation function through grid extension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O</a:t>
            </a:r>
            <a:r>
              <a:rPr lang="de"/>
              <a:t>ne can first train a KAN with fewer parameters and then extend it to a KAN with more parameters by simply making its spline grids finer, without the need to retraining the larger model from scratch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576" y="1017725"/>
            <a:ext cx="5734075" cy="271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