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78baa99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78baa99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78baa991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78baa991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78baa9912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78baa9912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78baa9912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78baa9912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78baa991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78baa991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After meeting with our client, we realized what we need to prioritize in order to fulfill expectations on both our side and their side. This discussion helped us come up with our MVP</a:t>
            </a:r>
            <a:endParaRPr/>
          </a:p>
          <a:p>
            <a:pPr indent="-298450" lvl="1" marL="914400" rtl="0" algn="l">
              <a:spcBef>
                <a:spcPts val="0"/>
              </a:spcBef>
              <a:spcAft>
                <a:spcPts val="0"/>
              </a:spcAft>
              <a:buSzPts val="1100"/>
              <a:buChar char="-"/>
            </a:pPr>
            <a:r>
              <a:rPr lang="en"/>
              <a:t>We will have a simple login feature so that users can easily access their past information taking into account older user base</a:t>
            </a:r>
            <a:endParaRPr/>
          </a:p>
          <a:p>
            <a:pPr indent="-298450" lvl="1" marL="914400" rtl="0" algn="l">
              <a:spcBef>
                <a:spcPts val="0"/>
              </a:spcBef>
              <a:spcAft>
                <a:spcPts val="0"/>
              </a:spcAft>
              <a:buSzPts val="1100"/>
              <a:buChar char="-"/>
            </a:pPr>
            <a:r>
              <a:rPr lang="en"/>
              <a:t>accurate voice recording → which is why we settled on Google Speech which costs money but is more extensive than react native library</a:t>
            </a:r>
            <a:endParaRPr/>
          </a:p>
          <a:p>
            <a:pPr indent="-298450" lvl="1" marL="914400" rtl="0" algn="l">
              <a:spcBef>
                <a:spcPts val="0"/>
              </a:spcBef>
              <a:spcAft>
                <a:spcPts val="0"/>
              </a:spcAft>
              <a:buSzPts val="1100"/>
              <a:buChar char="-"/>
            </a:pPr>
            <a:r>
              <a:rPr lang="en"/>
              <a:t>An aesthetically pleasing visit journal to easily visualize past clinical visits</a:t>
            </a:r>
            <a:endParaRPr/>
          </a:p>
          <a:p>
            <a:pPr indent="-298450" lvl="0" marL="457200" rtl="0" algn="l">
              <a:spcBef>
                <a:spcPts val="0"/>
              </a:spcBef>
              <a:spcAft>
                <a:spcPts val="0"/>
              </a:spcAft>
              <a:buSzPts val="1100"/>
              <a:buChar char="-"/>
            </a:pPr>
            <a:r>
              <a:rPr lang="en"/>
              <a:t>After talking to our users, we realized that all of them felt overwhelmed by the amount of information they got on their treatments, diagnosis, medications</a:t>
            </a:r>
            <a:endParaRPr/>
          </a:p>
          <a:p>
            <a:pPr indent="-298450" lvl="1" marL="914400" rtl="0" algn="l">
              <a:spcBef>
                <a:spcPts val="0"/>
              </a:spcBef>
              <a:spcAft>
                <a:spcPts val="0"/>
              </a:spcAft>
              <a:buSzPts val="1100"/>
              <a:buChar char="-"/>
            </a:pPr>
            <a:r>
              <a:rPr lang="en"/>
              <a:t>They wanted a more holistic view of their clinical experience</a:t>
            </a:r>
            <a:endParaRPr/>
          </a:p>
          <a:p>
            <a:pPr indent="-298450" lvl="1" marL="914400" rtl="0" algn="l">
              <a:spcBef>
                <a:spcPts val="0"/>
              </a:spcBef>
              <a:spcAft>
                <a:spcPts val="0"/>
              </a:spcAft>
              <a:buSzPts val="1100"/>
              <a:buChar char="-"/>
            </a:pPr>
            <a:r>
              <a:rPr lang="en"/>
              <a:t>This pushed us to create a timeline view for past visits</a:t>
            </a:r>
            <a:endParaRPr/>
          </a:p>
          <a:p>
            <a:pPr indent="-298450" lvl="1" marL="914400" rtl="0" algn="l">
              <a:spcBef>
                <a:spcPts val="0"/>
              </a:spcBef>
              <a:spcAft>
                <a:spcPts val="0"/>
              </a:spcAft>
              <a:buSzPts val="1100"/>
              <a:buChar char="-"/>
            </a:pPr>
            <a:r>
              <a:rPr lang="en"/>
              <a:t>Section to have information about physicians in user profile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78baa991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78baa991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78baa9912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78baa9912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Cornelius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Melissa Leal, Matthew Rose, Kiori Tanaka, Siyi Xu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74" name="Google Shape;74;p14"/>
          <p:cNvSpPr txBox="1"/>
          <p:nvPr>
            <p:ph idx="1" type="body"/>
          </p:nvPr>
        </p:nvSpPr>
        <p:spPr>
          <a:xfrm>
            <a:off x="1272000" y="1761100"/>
            <a:ext cx="7980600" cy="30498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lang="en"/>
              <a:t>Have you ever been to a Doctor’s appointment where you receive very troubling information and you just find yourself confused. </a:t>
            </a:r>
            <a:endParaRPr/>
          </a:p>
          <a:p>
            <a:pPr indent="0" lvl="0" marL="457200" rtl="0" algn="l">
              <a:spcBef>
                <a:spcPts val="1200"/>
              </a:spcBef>
              <a:spcAft>
                <a:spcPts val="0"/>
              </a:spcAft>
              <a:buNone/>
            </a:pPr>
            <a:r>
              <a:rPr lang="en"/>
              <a:t>What did they say?  What does all this jargon mean?  What should I do? </a:t>
            </a:r>
            <a:endParaRPr/>
          </a:p>
          <a:p>
            <a:pPr indent="0" lvl="0" marL="457200" rtl="0" algn="l">
              <a:spcBef>
                <a:spcPts val="1200"/>
              </a:spcBef>
              <a:spcAft>
                <a:spcPts val="0"/>
              </a:spcAft>
              <a:buNone/>
            </a:pPr>
            <a:r>
              <a:rPr lang="en"/>
              <a:t>After the meeting, do you feel overwhelmed and disorganized? </a:t>
            </a:r>
            <a:endParaRPr/>
          </a:p>
          <a:p>
            <a:pPr indent="0" lvl="0" marL="457200" rtl="0" algn="l">
              <a:spcBef>
                <a:spcPts val="1200"/>
              </a:spcBef>
              <a:spcAft>
                <a:spcPts val="1200"/>
              </a:spcAft>
              <a:buNone/>
            </a:pPr>
            <a:r>
              <a:rPr lang="en"/>
              <a:t>Cornelius will solve these problems for our users. The app can </a:t>
            </a:r>
            <a:r>
              <a:rPr b="1" lang="en">
                <a:solidFill>
                  <a:schemeClr val="dk1"/>
                </a:solidFill>
              </a:rPr>
              <a:t>help users to record their clinical visit and summarize the important </a:t>
            </a:r>
            <a:r>
              <a:rPr b="1" lang="en">
                <a:solidFill>
                  <a:schemeClr val="dk1"/>
                </a:solidFill>
              </a:rPr>
              <a:t>appointment</a:t>
            </a:r>
            <a:r>
              <a:rPr b="1" lang="en">
                <a:solidFill>
                  <a:schemeClr val="dk1"/>
                </a:solidFill>
              </a:rPr>
              <a:t> information</a:t>
            </a:r>
            <a:r>
              <a:rPr lang="en">
                <a:solidFill>
                  <a:schemeClr val="dk1"/>
                </a:solidFill>
              </a:rPr>
              <a:t>.</a:t>
            </a:r>
            <a:endParaRPr>
              <a:solidFill>
                <a:schemeClr val="dk1"/>
              </a:solidFill>
            </a:endParaRPr>
          </a:p>
        </p:txBody>
      </p:sp>
      <p:pic>
        <p:nvPicPr>
          <p:cNvPr id="75" name="Google Shape;75;p14"/>
          <p:cNvPicPr preferRelativeResize="0"/>
          <p:nvPr/>
        </p:nvPicPr>
        <p:blipFill rotWithShape="1">
          <a:blip r:embed="rId3">
            <a:alphaModFix/>
          </a:blip>
          <a:srcRect b="0" l="0" r="8256" t="0"/>
          <a:stretch/>
        </p:blipFill>
        <p:spPr>
          <a:xfrm>
            <a:off x="0" y="2264250"/>
            <a:ext cx="1569450" cy="1480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Persona</a:t>
            </a:r>
            <a:endParaRPr/>
          </a:p>
        </p:txBody>
      </p:sp>
      <p:sp>
        <p:nvSpPr>
          <p:cNvPr id="81" name="Google Shape;81;p15"/>
          <p:cNvSpPr txBox="1"/>
          <p:nvPr>
            <p:ph idx="1" type="body"/>
          </p:nvPr>
        </p:nvSpPr>
        <p:spPr>
          <a:xfrm>
            <a:off x="3121850" y="1919075"/>
            <a:ext cx="55722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Marjorie</a:t>
            </a:r>
            <a:endParaRPr/>
          </a:p>
          <a:p>
            <a:pPr indent="-342900" lvl="0" marL="457200" rtl="0" algn="l">
              <a:spcBef>
                <a:spcPts val="1600"/>
              </a:spcBef>
              <a:spcAft>
                <a:spcPts val="0"/>
              </a:spcAft>
              <a:buSzPts val="1800"/>
              <a:buChar char="●"/>
            </a:pPr>
            <a:r>
              <a:rPr lang="en"/>
              <a:t>Older cancer patient</a:t>
            </a:r>
            <a:endParaRPr/>
          </a:p>
          <a:p>
            <a:pPr indent="-342900" lvl="0" marL="457200" rtl="0" algn="l">
              <a:spcBef>
                <a:spcPts val="0"/>
              </a:spcBef>
              <a:spcAft>
                <a:spcPts val="0"/>
              </a:spcAft>
              <a:buSzPts val="1800"/>
              <a:buChar char="●"/>
            </a:pPr>
            <a:r>
              <a:rPr lang="en"/>
              <a:t>Has relatively poor hearing and memory</a:t>
            </a:r>
            <a:endParaRPr/>
          </a:p>
          <a:p>
            <a:pPr indent="-342900" lvl="0" marL="457200" rtl="0" algn="l">
              <a:spcBef>
                <a:spcPts val="0"/>
              </a:spcBef>
              <a:spcAft>
                <a:spcPts val="0"/>
              </a:spcAft>
              <a:buSzPts val="1800"/>
              <a:buChar char="●"/>
            </a:pPr>
            <a:r>
              <a:rPr lang="en"/>
              <a:t>Family is constantly asking about her condition</a:t>
            </a:r>
            <a:endParaRPr/>
          </a:p>
          <a:p>
            <a:pPr indent="-342900" lvl="0" marL="457200" rtl="0" algn="l">
              <a:spcBef>
                <a:spcPts val="0"/>
              </a:spcBef>
              <a:spcAft>
                <a:spcPts val="0"/>
              </a:spcAft>
              <a:buSzPts val="1800"/>
              <a:buChar char="●"/>
            </a:pPr>
            <a:r>
              <a:rPr lang="en"/>
              <a:t>Has a busy life</a:t>
            </a:r>
            <a:endParaRPr/>
          </a:p>
          <a:p>
            <a:pPr indent="-317500" lvl="1" marL="914400" rtl="0" algn="l">
              <a:spcBef>
                <a:spcPts val="0"/>
              </a:spcBef>
              <a:spcAft>
                <a:spcPts val="0"/>
              </a:spcAft>
              <a:buSzPts val="1400"/>
              <a:buChar char="○"/>
            </a:pPr>
            <a:r>
              <a:rPr lang="en"/>
              <a:t>Plays piano in her local church</a:t>
            </a:r>
            <a:endParaRPr/>
          </a:p>
          <a:p>
            <a:pPr indent="-317500" lvl="1" marL="914400" rtl="0" algn="l">
              <a:spcBef>
                <a:spcPts val="0"/>
              </a:spcBef>
              <a:spcAft>
                <a:spcPts val="0"/>
              </a:spcAft>
              <a:buSzPts val="1400"/>
              <a:buChar char="○"/>
            </a:pPr>
            <a:r>
              <a:rPr lang="en"/>
              <a:t>Watches her grandchildren</a:t>
            </a:r>
            <a:endParaRPr/>
          </a:p>
        </p:txBody>
      </p:sp>
      <p:pic>
        <p:nvPicPr>
          <p:cNvPr id="82" name="Google Shape;82;p15"/>
          <p:cNvPicPr preferRelativeResize="0"/>
          <p:nvPr/>
        </p:nvPicPr>
        <p:blipFill>
          <a:blip r:embed="rId3">
            <a:alphaModFix/>
          </a:blip>
          <a:stretch>
            <a:fillRect/>
          </a:stretch>
        </p:blipFill>
        <p:spPr>
          <a:xfrm>
            <a:off x="633625" y="1833100"/>
            <a:ext cx="1913925" cy="2882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88" name="Google Shape;88;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busy cancer patient, Marjorie would like to:</a:t>
            </a:r>
            <a:endParaRPr/>
          </a:p>
          <a:p>
            <a:pPr indent="-342900" lvl="0" marL="457200" rtl="0" algn="l">
              <a:spcBef>
                <a:spcPts val="1600"/>
              </a:spcBef>
              <a:spcAft>
                <a:spcPts val="0"/>
              </a:spcAft>
              <a:buSzPts val="1800"/>
              <a:buChar char="●"/>
            </a:pPr>
            <a:r>
              <a:rPr lang="en"/>
              <a:t>Double check her medications and treatment recommendations from visit to visit</a:t>
            </a:r>
            <a:endParaRPr/>
          </a:p>
          <a:p>
            <a:pPr indent="-342900" lvl="0" marL="457200" rtl="0" algn="l">
              <a:spcBef>
                <a:spcPts val="0"/>
              </a:spcBef>
              <a:spcAft>
                <a:spcPts val="0"/>
              </a:spcAft>
              <a:buSzPts val="1800"/>
              <a:buChar char="●"/>
            </a:pPr>
            <a:r>
              <a:rPr lang="en"/>
              <a:t>Track how her symptoms and diagnoses change over time</a:t>
            </a:r>
            <a:endParaRPr/>
          </a:p>
          <a:p>
            <a:pPr indent="-342900" lvl="0" marL="457200" rtl="0" algn="l">
              <a:spcBef>
                <a:spcPts val="0"/>
              </a:spcBef>
              <a:spcAft>
                <a:spcPts val="0"/>
              </a:spcAft>
              <a:buSzPts val="1800"/>
              <a:buChar char="●"/>
            </a:pPr>
            <a:r>
              <a:rPr lang="en"/>
              <a:t>Access her doctor’s contact information easily to ask clarifying 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94" name="Google Shape;94;p17"/>
          <p:cNvSpPr txBox="1"/>
          <p:nvPr>
            <p:ph idx="1" type="body"/>
          </p:nvPr>
        </p:nvSpPr>
        <p:spPr>
          <a:xfrm>
            <a:off x="471900" y="1919075"/>
            <a:ext cx="8222100" cy="107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t>https://balsamiq.cloud/s8ucy6c/pudqrgg/r2278?f=N4IgUiBcCMA0IDkpxAYWfAMhkAhHAsjgFo4DSUA2gLoC%2BQA%3D</a:t>
            </a:r>
            <a:endParaRPr b="1"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Learned</a:t>
            </a:r>
            <a:endParaRPr/>
          </a:p>
        </p:txBody>
      </p:sp>
      <p:sp>
        <p:nvSpPr>
          <p:cNvPr id="100" name="Google Shape;100;p18"/>
          <p:cNvSpPr txBox="1"/>
          <p:nvPr>
            <p:ph idx="1" type="body"/>
          </p:nvPr>
        </p:nvSpPr>
        <p:spPr>
          <a:xfrm>
            <a:off x="471900" y="1984850"/>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Client:</a:t>
            </a:r>
            <a:r>
              <a:rPr lang="en"/>
              <a:t> What to </a:t>
            </a:r>
            <a:r>
              <a:rPr b="1" lang="en">
                <a:solidFill>
                  <a:schemeClr val="dk1"/>
                </a:solidFill>
              </a:rPr>
              <a:t>prioritize</a:t>
            </a:r>
            <a:r>
              <a:rPr lang="en"/>
              <a:t> in our MVP</a:t>
            </a:r>
            <a:endParaRPr/>
          </a:p>
          <a:p>
            <a:pPr indent="-317500" lvl="1" marL="914400" rtl="0" algn="l">
              <a:spcBef>
                <a:spcPts val="0"/>
              </a:spcBef>
              <a:spcAft>
                <a:spcPts val="0"/>
              </a:spcAft>
              <a:buSzPts val="1400"/>
              <a:buChar char="○"/>
            </a:pPr>
            <a:r>
              <a:rPr lang="en"/>
              <a:t>Login screen, accurate voice recording, visit journal</a:t>
            </a:r>
            <a:endParaRPr/>
          </a:p>
          <a:p>
            <a:pPr indent="0" lvl="0" marL="0" rtl="0" algn="l">
              <a:lnSpc>
                <a:spcPct val="100000"/>
              </a:lnSpc>
              <a:spcBef>
                <a:spcPts val="1600"/>
              </a:spcBef>
              <a:spcAft>
                <a:spcPts val="0"/>
              </a:spcAft>
              <a:buNone/>
            </a:pPr>
            <a:r>
              <a:t/>
            </a:r>
            <a:endParaRPr/>
          </a:p>
          <a:p>
            <a:pPr indent="-342900" lvl="0" marL="457200" rtl="0" algn="l">
              <a:lnSpc>
                <a:spcPct val="100000"/>
              </a:lnSpc>
              <a:spcBef>
                <a:spcPts val="0"/>
              </a:spcBef>
              <a:spcAft>
                <a:spcPts val="0"/>
              </a:spcAft>
              <a:buSzPts val="1800"/>
              <a:buChar char="●"/>
            </a:pPr>
            <a:r>
              <a:rPr b="1" lang="en"/>
              <a:t>User: </a:t>
            </a:r>
            <a:r>
              <a:rPr lang="en"/>
              <a:t>Wants a more </a:t>
            </a:r>
            <a:r>
              <a:rPr b="1" lang="en">
                <a:solidFill>
                  <a:schemeClr val="dk1"/>
                </a:solidFill>
              </a:rPr>
              <a:t>holistic overview</a:t>
            </a:r>
            <a:r>
              <a:rPr lang="en"/>
              <a:t> of their clinical visits</a:t>
            </a:r>
            <a:endParaRPr/>
          </a:p>
          <a:p>
            <a:pPr indent="-317500" lvl="1" marL="914400" rtl="0" algn="l">
              <a:spcBef>
                <a:spcPts val="0"/>
              </a:spcBef>
              <a:spcAft>
                <a:spcPts val="0"/>
              </a:spcAft>
              <a:buSzPts val="1400"/>
              <a:buChar char="○"/>
            </a:pPr>
            <a:r>
              <a:rPr lang="en"/>
              <a:t>Timeline of their past visits</a:t>
            </a:r>
            <a:endParaRPr/>
          </a:p>
          <a:p>
            <a:pPr indent="-317500" lvl="1" marL="914400" rtl="0" algn="l">
              <a:spcBef>
                <a:spcPts val="0"/>
              </a:spcBef>
              <a:spcAft>
                <a:spcPts val="0"/>
              </a:spcAft>
              <a:buSzPts val="1400"/>
              <a:buChar char="○"/>
            </a:pPr>
            <a:r>
              <a:rPr lang="en"/>
              <a:t>Information about treatment and diagnosis</a:t>
            </a:r>
            <a:endParaRPr/>
          </a:p>
          <a:p>
            <a:pPr indent="-317500" lvl="1" marL="914400" rtl="0" algn="l">
              <a:spcBef>
                <a:spcPts val="0"/>
              </a:spcBef>
              <a:spcAft>
                <a:spcPts val="0"/>
              </a:spcAft>
              <a:buSzPts val="1400"/>
              <a:buChar char="○"/>
            </a:pPr>
            <a:r>
              <a:rPr lang="en"/>
              <a:t>More information about their physicians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Possible Impacts</a:t>
            </a:r>
            <a:endParaRPr/>
          </a:p>
        </p:txBody>
      </p:sp>
      <p:sp>
        <p:nvSpPr>
          <p:cNvPr id="106" name="Google Shape;106;p19"/>
          <p:cNvSpPr txBox="1"/>
          <p:nvPr>
            <p:ph idx="1" type="body"/>
          </p:nvPr>
        </p:nvSpPr>
        <p:spPr>
          <a:xfrm>
            <a:off x="529375" y="2147675"/>
            <a:ext cx="4958100" cy="224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Positive impact: </a:t>
            </a:r>
            <a:r>
              <a:rPr lang="en"/>
              <a:t>Enhance clinical visit experience and increase productivity for both the physician and the patient</a:t>
            </a:r>
            <a:endParaRPr/>
          </a:p>
          <a:p>
            <a:pPr indent="-342900" lvl="0" marL="457200" rtl="0" algn="l">
              <a:spcBef>
                <a:spcPts val="0"/>
              </a:spcBef>
              <a:spcAft>
                <a:spcPts val="0"/>
              </a:spcAft>
              <a:buSzPts val="1800"/>
              <a:buChar char="●"/>
            </a:pPr>
            <a:r>
              <a:rPr b="1" lang="en"/>
              <a:t>Negative impact: </a:t>
            </a:r>
            <a:r>
              <a:rPr lang="en"/>
              <a:t>For the older population, it could be confusing or even stressful to use this app</a:t>
            </a:r>
            <a:endParaRPr/>
          </a:p>
        </p:txBody>
      </p:sp>
      <p:pic>
        <p:nvPicPr>
          <p:cNvPr id="107" name="Google Shape;107;p19"/>
          <p:cNvPicPr preferRelativeResize="0"/>
          <p:nvPr/>
        </p:nvPicPr>
        <p:blipFill>
          <a:blip r:embed="rId3">
            <a:alphaModFix/>
          </a:blip>
          <a:stretch>
            <a:fillRect/>
          </a:stretch>
        </p:blipFill>
        <p:spPr>
          <a:xfrm>
            <a:off x="5583300" y="1933275"/>
            <a:ext cx="2922926" cy="267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Concerns</a:t>
            </a:r>
            <a:endParaRPr/>
          </a:p>
        </p:txBody>
      </p:sp>
      <p:sp>
        <p:nvSpPr>
          <p:cNvPr id="113" name="Google Shape;113;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Privacy</a:t>
            </a:r>
            <a:r>
              <a:rPr lang="en"/>
              <a:t> and Security</a:t>
            </a:r>
            <a:endParaRPr/>
          </a:p>
          <a:p>
            <a:pPr indent="0" lvl="0" marL="457200" rtl="0" algn="l">
              <a:spcBef>
                <a:spcPts val="1600"/>
              </a:spcBef>
              <a:spcAft>
                <a:spcPts val="0"/>
              </a:spcAft>
              <a:buNone/>
            </a:pPr>
            <a:r>
              <a:rPr lang="en"/>
              <a:t>Clinical Visit </a:t>
            </a:r>
            <a:r>
              <a:rPr lang="en"/>
              <a:t>recording</a:t>
            </a:r>
            <a:r>
              <a:rPr lang="en"/>
              <a:t> are private and sensitive information for users. </a:t>
            </a:r>
            <a:endParaRPr/>
          </a:p>
          <a:p>
            <a:pPr indent="0" lvl="0" marL="457200" rtl="0" algn="l">
              <a:spcBef>
                <a:spcPts val="1600"/>
              </a:spcBef>
              <a:spcAft>
                <a:spcPts val="1600"/>
              </a:spcAft>
              <a:buNone/>
            </a:pPr>
            <a:r>
              <a:rPr lang="en"/>
              <a:t>A</a:t>
            </a:r>
            <a:r>
              <a:rPr lang="en"/>
              <a:t>ccidentally leaking personal medical information or the transcriptions of the physician would violate HIPAA and therefore put patient and physician privacy at risk.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