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5" r:id="rId6"/>
    <p:sldId id="266" r:id="rId7"/>
    <p:sldId id="267" r:id="rId8"/>
    <p:sldId id="260" r:id="rId9"/>
    <p:sldId id="261" r:id="rId10"/>
    <p:sldId id="262" r:id="rId11"/>
    <p:sldId id="268" r:id="rId12"/>
    <p:sldId id="269" r:id="rId13"/>
    <p:sldId id="270" r:id="rId14"/>
    <p:sldId id="271" r:id="rId15"/>
    <p:sldId id="263" r:id="rId16"/>
    <p:sldId id="264"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10"/>
  </p:normalViewPr>
  <p:slideViewPr>
    <p:cSldViewPr snapToGrid="0">
      <p:cViewPr varScale="1">
        <p:scale>
          <a:sx n="192" d="100"/>
          <a:sy n="192" d="100"/>
        </p:scale>
        <p:origin x="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t>Assignment 1 Writeup</a:t>
            </a: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r>
              <a:rPr lang="en-US" dirty="0"/>
              <a:t> </a:t>
            </a:r>
            <a:r>
              <a:rPr lang="en-US" dirty="0" err="1"/>
              <a:t>Siyuan</a:t>
            </a:r>
            <a:r>
              <a:rPr lang="en-US" dirty="0"/>
              <a:t> Li</a:t>
            </a:r>
            <a:endParaRPr dirty="0"/>
          </a:p>
          <a:p>
            <a:pPr marL="0" indent="0" defTabSz="850391">
              <a:defRPr sz="1488"/>
            </a:pPr>
            <a:r>
              <a:rPr dirty="0"/>
              <a:t>GT Email:</a:t>
            </a:r>
            <a:r>
              <a:rPr lang="en-US" dirty="0"/>
              <a:t> </a:t>
            </a:r>
            <a:r>
              <a:rPr lang="en-US" dirty="0" err="1"/>
              <a:t>siyuan.li@gatech.edu</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alpha=1 </a:t>
            </a:r>
            <a:r>
              <a:rPr lang="en-US" dirty="0" err="1"/>
              <a:t>learning_rate</a:t>
            </a:r>
            <a:r>
              <a:rPr lang="en-US" dirty="0"/>
              <a:t>=0.1</a:t>
            </a:r>
          </a:p>
          <a:p>
            <a:endParaRPr dirty="0"/>
          </a:p>
        </p:txBody>
      </p:sp>
      <p:pic>
        <p:nvPicPr>
          <p:cNvPr id="3" name="图片 2" descr="图表, 折线图&#10;&#10;描述已自动生成">
            <a:extLst>
              <a:ext uri="{FF2B5EF4-FFF2-40B4-BE49-F238E27FC236}">
                <a16:creationId xmlns:a16="http://schemas.microsoft.com/office/drawing/2014/main" id="{18B1FD5C-03E5-A34A-8FE3-8489B1CD1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650724"/>
            <a:ext cx="4352235" cy="3264176"/>
          </a:xfrm>
          <a:prstGeom prst="rect">
            <a:avLst/>
          </a:prstGeom>
        </p:spPr>
      </p:pic>
      <p:pic>
        <p:nvPicPr>
          <p:cNvPr id="5" name="图片 4" descr="图表, 折线图&#10;&#10;描述已自动生成">
            <a:extLst>
              <a:ext uri="{FF2B5EF4-FFF2-40B4-BE49-F238E27FC236}">
                <a16:creationId xmlns:a16="http://schemas.microsoft.com/office/drawing/2014/main" id="{0F94591E-DF0D-2446-95DB-F07719216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330" y="1650725"/>
            <a:ext cx="4352234" cy="326417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alpha=0.1 </a:t>
            </a:r>
            <a:r>
              <a:rPr lang="en-US" dirty="0" err="1"/>
              <a:t>learning_rate</a:t>
            </a:r>
            <a:r>
              <a:rPr lang="en-US" dirty="0"/>
              <a:t>=0.1</a:t>
            </a:r>
          </a:p>
          <a:p>
            <a:endParaRPr dirty="0"/>
          </a:p>
        </p:txBody>
      </p:sp>
      <p:pic>
        <p:nvPicPr>
          <p:cNvPr id="4" name="图片 3" descr="图表, 折线图&#10;&#10;描述已自动生成">
            <a:extLst>
              <a:ext uri="{FF2B5EF4-FFF2-40B4-BE49-F238E27FC236}">
                <a16:creationId xmlns:a16="http://schemas.microsoft.com/office/drawing/2014/main" id="{960A271A-2AF9-B74D-B977-36BD15173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1662495"/>
            <a:ext cx="4320000" cy="3240000"/>
          </a:xfrm>
          <a:prstGeom prst="rect">
            <a:avLst/>
          </a:prstGeom>
        </p:spPr>
      </p:pic>
      <p:pic>
        <p:nvPicPr>
          <p:cNvPr id="7" name="图片 6" descr="图表, 折线图&#10;&#10;描述已自动生成">
            <a:extLst>
              <a:ext uri="{FF2B5EF4-FFF2-40B4-BE49-F238E27FC236}">
                <a16:creationId xmlns:a16="http://schemas.microsoft.com/office/drawing/2014/main" id="{01F7F4FA-CFAA-4448-8159-7DD683182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079" y="1662495"/>
            <a:ext cx="4320000" cy="3240000"/>
          </a:xfrm>
          <a:prstGeom prst="rect">
            <a:avLst/>
          </a:prstGeom>
        </p:spPr>
      </p:pic>
    </p:spTree>
    <p:extLst>
      <p:ext uri="{BB962C8B-B14F-4D97-AF65-F5344CB8AC3E}">
        <p14:creationId xmlns:p14="http://schemas.microsoft.com/office/powerpoint/2010/main" val="5569100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alpha=0.01 </a:t>
            </a:r>
            <a:r>
              <a:rPr lang="en-US" dirty="0" err="1"/>
              <a:t>learning_rate</a:t>
            </a:r>
            <a:r>
              <a:rPr lang="en-US" dirty="0"/>
              <a:t>=0.1</a:t>
            </a:r>
          </a:p>
          <a:p>
            <a:endParaRPr dirty="0"/>
          </a:p>
        </p:txBody>
      </p:sp>
      <p:pic>
        <p:nvPicPr>
          <p:cNvPr id="3" name="图片 2" descr="图表, 折线图&#10;&#10;描述已自动生成">
            <a:extLst>
              <a:ext uri="{FF2B5EF4-FFF2-40B4-BE49-F238E27FC236}">
                <a16:creationId xmlns:a16="http://schemas.microsoft.com/office/drawing/2014/main" id="{C99A3E9A-7015-E943-8F87-2BADAFCDE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765852"/>
            <a:ext cx="4320000" cy="3240000"/>
          </a:xfrm>
          <a:prstGeom prst="rect">
            <a:avLst/>
          </a:prstGeom>
        </p:spPr>
      </p:pic>
      <p:pic>
        <p:nvPicPr>
          <p:cNvPr id="6" name="图片 5" descr="图表, 折线图&#10;&#10;描述已自动生成">
            <a:extLst>
              <a:ext uri="{FF2B5EF4-FFF2-40B4-BE49-F238E27FC236}">
                <a16:creationId xmlns:a16="http://schemas.microsoft.com/office/drawing/2014/main" id="{B863FD9E-D021-534E-B150-2AAF4F5AD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182" y="1719469"/>
            <a:ext cx="4320000" cy="3240000"/>
          </a:xfrm>
          <a:prstGeom prst="rect">
            <a:avLst/>
          </a:prstGeom>
        </p:spPr>
      </p:pic>
    </p:spTree>
    <p:extLst>
      <p:ext uri="{BB962C8B-B14F-4D97-AF65-F5344CB8AC3E}">
        <p14:creationId xmlns:p14="http://schemas.microsoft.com/office/powerpoint/2010/main" val="21462460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alpha=0.001 </a:t>
            </a:r>
            <a:r>
              <a:rPr lang="en-US" dirty="0" err="1"/>
              <a:t>learning_rate</a:t>
            </a:r>
            <a:r>
              <a:rPr lang="en-US" dirty="0"/>
              <a:t>=0.1</a:t>
            </a:r>
          </a:p>
          <a:p>
            <a:endParaRPr dirty="0"/>
          </a:p>
        </p:txBody>
      </p:sp>
      <p:pic>
        <p:nvPicPr>
          <p:cNvPr id="4" name="图片 3" descr="图表, 折线图&#10;&#10;描述已自动生成">
            <a:extLst>
              <a:ext uri="{FF2B5EF4-FFF2-40B4-BE49-F238E27FC236}">
                <a16:creationId xmlns:a16="http://schemas.microsoft.com/office/drawing/2014/main" id="{5FC0286D-E701-8A43-BD2F-9B0194CA9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1732722"/>
            <a:ext cx="4320000" cy="3240000"/>
          </a:xfrm>
          <a:prstGeom prst="rect">
            <a:avLst/>
          </a:prstGeom>
        </p:spPr>
      </p:pic>
      <p:pic>
        <p:nvPicPr>
          <p:cNvPr id="7" name="图片 6" descr="图表&#10;&#10;中度可信度描述已自动生成">
            <a:extLst>
              <a:ext uri="{FF2B5EF4-FFF2-40B4-BE49-F238E27FC236}">
                <a16:creationId xmlns:a16="http://schemas.microsoft.com/office/drawing/2014/main" id="{1ACDB39E-0A72-5945-B61A-18A30D41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322" y="1732722"/>
            <a:ext cx="4320000" cy="3240000"/>
          </a:xfrm>
          <a:prstGeom prst="rect">
            <a:avLst/>
          </a:prstGeom>
        </p:spPr>
      </p:pic>
    </p:spTree>
    <p:extLst>
      <p:ext uri="{BB962C8B-B14F-4D97-AF65-F5344CB8AC3E}">
        <p14:creationId xmlns:p14="http://schemas.microsoft.com/office/powerpoint/2010/main" val="29967242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alpha=0.0001 </a:t>
            </a:r>
            <a:r>
              <a:rPr lang="en-US" dirty="0" err="1"/>
              <a:t>learning_rate</a:t>
            </a:r>
            <a:r>
              <a:rPr lang="en-US" dirty="0"/>
              <a:t>=0.1</a:t>
            </a:r>
          </a:p>
          <a:p>
            <a:endParaRPr dirty="0"/>
          </a:p>
        </p:txBody>
      </p:sp>
      <p:pic>
        <p:nvPicPr>
          <p:cNvPr id="3" name="图片 2" descr="图表, 折线图&#10;&#10;描述已自动生成">
            <a:extLst>
              <a:ext uri="{FF2B5EF4-FFF2-40B4-BE49-F238E27FC236}">
                <a16:creationId xmlns:a16="http://schemas.microsoft.com/office/drawing/2014/main" id="{9D74DC15-6A86-9A4A-AEEF-247CD79BF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11" y="1732722"/>
            <a:ext cx="4320000" cy="3240000"/>
          </a:xfrm>
          <a:prstGeom prst="rect">
            <a:avLst/>
          </a:prstGeom>
        </p:spPr>
      </p:pic>
      <p:pic>
        <p:nvPicPr>
          <p:cNvPr id="6" name="图片 5" descr="图表, 折线图&#10;&#10;中度可信度描述已自动生成">
            <a:extLst>
              <a:ext uri="{FF2B5EF4-FFF2-40B4-BE49-F238E27FC236}">
                <a16:creationId xmlns:a16="http://schemas.microsoft.com/office/drawing/2014/main" id="{AD557AE1-365B-F045-8B47-F85AD457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687" y="1732722"/>
            <a:ext cx="4320000" cy="3240000"/>
          </a:xfrm>
          <a:prstGeom prst="rect">
            <a:avLst/>
          </a:prstGeom>
        </p:spPr>
      </p:pic>
    </p:spTree>
    <p:extLst>
      <p:ext uri="{BB962C8B-B14F-4D97-AF65-F5344CB8AC3E}">
        <p14:creationId xmlns:p14="http://schemas.microsoft.com/office/powerpoint/2010/main" val="14686915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dirty="0"/>
              <a:t> Findings and Explanation</a:t>
            </a:r>
            <a:endParaRPr dirty="0"/>
          </a:p>
        </p:txBody>
      </p:sp>
      <p:sp>
        <p:nvSpPr>
          <p:cNvPr id="132" name="Google Shape;98;p20"/>
          <p:cNvSpPr txBox="1">
            <a:spLocks noGrp="1"/>
          </p:cNvSpPr>
          <p:nvPr>
            <p:ph type="body" idx="1"/>
          </p:nvPr>
        </p:nvSpPr>
        <p:spPr>
          <a:xfrm>
            <a:off x="311699" y="1152475"/>
            <a:ext cx="8520602" cy="3416400"/>
          </a:xfrm>
          <a:prstGeom prst="rect">
            <a:avLst/>
          </a:prstGeom>
        </p:spPr>
        <p:txBody>
          <a:bodyPr>
            <a:normAutofit/>
          </a:bodyPr>
          <a:lstStyle>
            <a:lvl1pPr marL="0" indent="0">
              <a:spcBef>
                <a:spcPts val="1600"/>
              </a:spcBef>
              <a:buSzTx/>
              <a:buNone/>
            </a:lvl1pPr>
          </a:lstStyle>
          <a:p>
            <a:r>
              <a:rPr lang="en-US" sz="1200" dirty="0"/>
              <a:t>1. From the numbers, we can find that the accuracy rate increase while the alpha decreases. While the accuracy rate is only ~10% when the alpha is 1, it can reach ~95% when alpha is 0.0001. (All experiment holds learning rate to 0.1 in this part). As the optimal point is reached by find the value that can minimize cost function, an increasing regularization parameter will force the optimization function to choose a smaller theta. In turn, given a certain epoch, it will generate a lower accuracy.</a:t>
            </a:r>
          </a:p>
          <a:p>
            <a:r>
              <a:rPr lang="en-US" sz="1200" dirty="0"/>
              <a:t>2. When alpha is 1, it is clear from the learning curve that the learning does not converge. There is no trend that the learning took place because both loss curve and learning curve are messy. This is because an alpha of 1 will make the learning always random, the messy graphs is because the accuracy is not evolving from previous learning, making the learning meaningless.</a:t>
            </a:r>
            <a:endParaRPr sz="12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lstStyle/>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US" dirty="0"/>
          </a:p>
          <a:p>
            <a:pPr marL="0" indent="0">
              <a:spcBef>
                <a:spcPts val="1600"/>
              </a:spcBef>
              <a:buSzTx/>
              <a:buNone/>
            </a:pPr>
            <a:r>
              <a:rPr lang="en-US" dirty="0"/>
              <a:t>E</a:t>
            </a:r>
            <a:r>
              <a:rPr dirty="0"/>
              <a:t>xplain why your choice works:</a:t>
            </a:r>
            <a:endParaRPr lang="en-US" dirty="0"/>
          </a:p>
          <a:p>
            <a:pPr marL="0" indent="0">
              <a:spcBef>
                <a:spcPts val="1600"/>
              </a:spcBef>
              <a:buSzTx/>
              <a:buNone/>
            </a:pPr>
            <a:r>
              <a:rPr lang="en-US" sz="1200" dirty="0"/>
              <a:t>From previous experiment, we can find that with increase in learning rate and decrease in reg, the accuracy will get improved. However, we also finds that too large learning rate will make learning a little unstable, so I chose </a:t>
            </a:r>
            <a:r>
              <a:rPr lang="en-US" sz="1200" dirty="0" err="1"/>
              <a:t>learning_rate</a:t>
            </a:r>
            <a:r>
              <a:rPr lang="en-US" sz="1200" dirty="0"/>
              <a:t> as 0.1 and reg as 0.0001. Also, we can find that from almost every learning curve (except the one with reg=1), the accuracy increase with a larger epochs. Considering the increased running time, I chose Epoch as 20. In this way, I got a test accuracy rate of 97.29%, which is higher than any of previous test and my other experiments.</a:t>
            </a:r>
            <a:endParaRPr sz="1200" dirty="0"/>
          </a:p>
        </p:txBody>
      </p:sp>
      <p:graphicFrame>
        <p:nvGraphicFramePr>
          <p:cNvPr id="2" name="表格 2">
            <a:extLst>
              <a:ext uri="{FF2B5EF4-FFF2-40B4-BE49-F238E27FC236}">
                <a16:creationId xmlns:a16="http://schemas.microsoft.com/office/drawing/2014/main" id="{488B1A6D-F075-1C4B-A3B1-B5CFB3D97B81}"/>
              </a:ext>
            </a:extLst>
          </p:cNvPr>
          <p:cNvGraphicFramePr>
            <a:graphicFrameLocks noGrp="1"/>
          </p:cNvGraphicFramePr>
          <p:nvPr>
            <p:extLst>
              <p:ext uri="{D42A27DB-BD31-4B8C-83A1-F6EECF244321}">
                <p14:modId xmlns:p14="http://schemas.microsoft.com/office/powerpoint/2010/main" val="2532691979"/>
              </p:ext>
            </p:extLst>
          </p:nvPr>
        </p:nvGraphicFramePr>
        <p:xfrm>
          <a:off x="1086677" y="1152475"/>
          <a:ext cx="5459897" cy="1475939"/>
        </p:xfrm>
        <a:graphic>
          <a:graphicData uri="http://schemas.openxmlformats.org/drawingml/2006/table">
            <a:tbl>
              <a:tblPr firstRow="1" bandRow="1">
                <a:tableStyleId>{5940675A-B579-460E-94D1-54222C63F5DA}</a:tableStyleId>
              </a:tblPr>
              <a:tblGrid>
                <a:gridCol w="2421683">
                  <a:extLst>
                    <a:ext uri="{9D8B030D-6E8A-4147-A177-3AD203B41FA5}">
                      <a16:colId xmlns:a16="http://schemas.microsoft.com/office/drawing/2014/main" val="1110981918"/>
                    </a:ext>
                  </a:extLst>
                </a:gridCol>
                <a:gridCol w="3038214">
                  <a:extLst>
                    <a:ext uri="{9D8B030D-6E8A-4147-A177-3AD203B41FA5}">
                      <a16:colId xmlns:a16="http://schemas.microsoft.com/office/drawing/2014/main" val="4253578426"/>
                    </a:ext>
                  </a:extLst>
                </a:gridCol>
              </a:tblGrid>
              <a:tr h="285386">
                <a:tc>
                  <a:txBody>
                    <a:bodyPr/>
                    <a:lstStyle/>
                    <a:p>
                      <a:endParaRPr lang="zh-CN" altLang="en-US" dirty="0"/>
                    </a:p>
                  </a:txBody>
                  <a:tcPr/>
                </a:tc>
                <a:tc>
                  <a:txBody>
                    <a:bodyPr/>
                    <a:lstStyle/>
                    <a:p>
                      <a:r>
                        <a:rPr lang="en-US" altLang="zh-CN" sz="1200" dirty="0"/>
                        <a:t>Epoch=20, </a:t>
                      </a:r>
                      <a:r>
                        <a:rPr lang="en-US" altLang="zh-CN" sz="1200" dirty="0" err="1"/>
                        <a:t>learning_rate</a:t>
                      </a:r>
                      <a:r>
                        <a:rPr lang="en-US" altLang="zh-CN" sz="1200" dirty="0"/>
                        <a:t>=0.5, reg=0.0001</a:t>
                      </a:r>
                      <a:endParaRPr lang="zh-CN" altLang="en-US" sz="1200" dirty="0"/>
                    </a:p>
                  </a:txBody>
                  <a:tcPr/>
                </a:tc>
                <a:extLst>
                  <a:ext uri="{0D108BD9-81ED-4DB2-BD59-A6C34878D82A}">
                    <a16:rowId xmlns:a16="http://schemas.microsoft.com/office/drawing/2014/main" val="2288293513"/>
                  </a:ext>
                </a:extLst>
              </a:tr>
              <a:tr h="396851">
                <a:tc>
                  <a:txBody>
                    <a:bodyPr/>
                    <a:lstStyle/>
                    <a:p>
                      <a:pPr algn="l">
                        <a:defRPr sz="1800"/>
                      </a:pPr>
                      <a:r>
                        <a:rPr sz="1400" dirty="0"/>
                        <a:t>Training Accuracy</a:t>
                      </a:r>
                    </a:p>
                  </a:txBody>
                  <a:tcPr marL="91425" marR="91425" marT="91425" marB="91425" horzOverflow="overflow"/>
                </a:tc>
                <a:tc>
                  <a:txBody>
                    <a:bodyPr/>
                    <a:lstStyle/>
                    <a:p>
                      <a:r>
                        <a:rPr lang="en-US" altLang="zh-CN" sz="1200" dirty="0"/>
                        <a:t>0.9847</a:t>
                      </a:r>
                      <a:endParaRPr lang="zh-CN" altLang="en-US" sz="1200" dirty="0"/>
                    </a:p>
                  </a:txBody>
                  <a:tcPr/>
                </a:tc>
                <a:extLst>
                  <a:ext uri="{0D108BD9-81ED-4DB2-BD59-A6C34878D82A}">
                    <a16:rowId xmlns:a16="http://schemas.microsoft.com/office/drawing/2014/main" val="2337815342"/>
                  </a:ext>
                </a:extLst>
              </a:tr>
              <a:tr h="396851">
                <a:tc>
                  <a:txBody>
                    <a:bodyPr/>
                    <a:lstStyle/>
                    <a:p>
                      <a:pPr algn="l">
                        <a:defRPr sz="1800"/>
                      </a:pPr>
                      <a:r>
                        <a:rPr sz="1400"/>
                        <a:t>Validation Accuracy</a:t>
                      </a:r>
                    </a:p>
                  </a:txBody>
                  <a:tcPr marL="91425" marR="91425" marT="91425" marB="91425" horzOverflow="overflow"/>
                </a:tc>
                <a:tc>
                  <a:txBody>
                    <a:bodyPr/>
                    <a:lstStyle/>
                    <a:p>
                      <a:r>
                        <a:rPr lang="en-US" altLang="zh-CN" sz="1200" dirty="0"/>
                        <a:t>0.9719</a:t>
                      </a:r>
                      <a:endParaRPr lang="zh-CN" altLang="en-US" sz="1200" dirty="0"/>
                    </a:p>
                  </a:txBody>
                  <a:tcPr/>
                </a:tc>
                <a:extLst>
                  <a:ext uri="{0D108BD9-81ED-4DB2-BD59-A6C34878D82A}">
                    <a16:rowId xmlns:a16="http://schemas.microsoft.com/office/drawing/2014/main" val="3198882574"/>
                  </a:ext>
                </a:extLst>
              </a:tr>
              <a:tr h="396851">
                <a:tc>
                  <a:txBody>
                    <a:bodyPr/>
                    <a:lstStyle/>
                    <a:p>
                      <a:pPr algn="l">
                        <a:defRPr sz="1800"/>
                      </a:pPr>
                      <a:r>
                        <a:rPr sz="1400" dirty="0"/>
                        <a:t>Test Accuracy</a:t>
                      </a:r>
                    </a:p>
                  </a:txBody>
                  <a:tcPr marL="91425" marR="91425" marT="91425" marB="91425" horzOverflow="overflow"/>
                </a:tc>
                <a:tc>
                  <a:txBody>
                    <a:bodyPr/>
                    <a:lstStyle/>
                    <a:p>
                      <a:r>
                        <a:rPr lang="en-US" altLang="zh-CN" sz="1200" dirty="0"/>
                        <a:t>0.9729</a:t>
                      </a:r>
                      <a:endParaRPr lang="zh-CN" altLang="en-US" sz="1200" dirty="0"/>
                    </a:p>
                  </a:txBody>
                  <a:tcPr/>
                </a:tc>
                <a:extLst>
                  <a:ext uri="{0D108BD9-81ED-4DB2-BD59-A6C34878D82A}">
                    <a16:rowId xmlns:a16="http://schemas.microsoft.com/office/drawing/2014/main" val="2688480018"/>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861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t>Two-Layer Neural Network</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3859446704"/>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0.9425</a:t>
                      </a:r>
                      <a:endParaRPr dirty="0"/>
                    </a:p>
                  </a:txBody>
                  <a:tcPr marL="91425" marR="91425" marT="91425" marB="91425" horzOverflow="overflow"/>
                </a:tc>
                <a:tc>
                  <a:txBody>
                    <a:bodyPr/>
                    <a:lstStyle/>
                    <a:p>
                      <a:pPr algn="l">
                        <a:defRPr sz="1400"/>
                      </a:pPr>
                      <a:r>
                        <a:rPr lang="en-US" dirty="0"/>
                        <a:t>0.9239</a:t>
                      </a:r>
                      <a:endParaRPr dirty="0"/>
                    </a:p>
                  </a:txBody>
                  <a:tcPr marL="91425" marR="91425" marT="91425" marB="91425" horzOverflow="overflow"/>
                </a:tc>
                <a:tc>
                  <a:txBody>
                    <a:bodyPr/>
                    <a:lstStyle/>
                    <a:p>
                      <a:pPr algn="l">
                        <a:defRPr sz="1400"/>
                      </a:pPr>
                      <a:r>
                        <a:rPr lang="en-US" dirty="0"/>
                        <a:t>0.9096</a:t>
                      </a:r>
                      <a:endParaRPr dirty="0"/>
                    </a:p>
                  </a:txBody>
                  <a:tcPr marL="91425" marR="91425" marT="91425" marB="91425" horzOverflow="overflow"/>
                </a:tc>
                <a:tc>
                  <a:txBody>
                    <a:bodyPr/>
                    <a:lstStyle/>
                    <a:p>
                      <a:pPr algn="l">
                        <a:defRPr sz="1400"/>
                      </a:pPr>
                      <a:r>
                        <a:rPr lang="en-US" dirty="0"/>
                        <a:t>0.7293</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0.9498</a:t>
                      </a:r>
                      <a:endParaRPr dirty="0"/>
                    </a:p>
                  </a:txBody>
                  <a:tcPr marL="91425" marR="91425" marT="91425" marB="91425" horzOverflow="overflow"/>
                </a:tc>
                <a:tc>
                  <a:txBody>
                    <a:bodyPr/>
                    <a:lstStyle/>
                    <a:p>
                      <a:pPr algn="l">
                        <a:defRPr sz="1400"/>
                      </a:pPr>
                      <a:r>
                        <a:rPr lang="en-US" dirty="0"/>
                        <a:t>0.9221</a:t>
                      </a:r>
                      <a:endParaRPr dirty="0"/>
                    </a:p>
                  </a:txBody>
                  <a:tcPr marL="91425" marR="91425" marT="91425" marB="91425" horzOverflow="overflow"/>
                </a:tc>
                <a:tc>
                  <a:txBody>
                    <a:bodyPr/>
                    <a:lstStyle/>
                    <a:p>
                      <a:pPr algn="l">
                        <a:defRPr sz="1400"/>
                      </a:pPr>
                      <a:r>
                        <a:rPr lang="en-US" dirty="0"/>
                        <a:t>0.9139</a:t>
                      </a:r>
                      <a:endParaRPr dirty="0"/>
                    </a:p>
                  </a:txBody>
                  <a:tcPr marL="91425" marR="91425" marT="91425" marB="91425" horzOverflow="overflow"/>
                </a:tc>
                <a:tc>
                  <a:txBody>
                    <a:bodyPr/>
                    <a:lstStyle/>
                    <a:p>
                      <a:pPr algn="l">
                        <a:defRPr sz="1400"/>
                      </a:pPr>
                      <a:r>
                        <a:rPr lang="en-US" dirty="0"/>
                        <a:t>0.7592</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Learning rate=1</a:t>
            </a:r>
          </a:p>
          <a:p>
            <a:endParaRPr dirty="0"/>
          </a:p>
        </p:txBody>
      </p:sp>
      <p:pic>
        <p:nvPicPr>
          <p:cNvPr id="3" name="图片 2" descr="图表, 折线图&#10;&#10;描述已自动生成">
            <a:extLst>
              <a:ext uri="{FF2B5EF4-FFF2-40B4-BE49-F238E27FC236}">
                <a16:creationId xmlns:a16="http://schemas.microsoft.com/office/drawing/2014/main" id="{ED686AB7-CD45-1944-BD18-CFDCB9D67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524000"/>
            <a:ext cx="3982277" cy="2986708"/>
          </a:xfrm>
          <a:prstGeom prst="rect">
            <a:avLst/>
          </a:prstGeom>
        </p:spPr>
      </p:pic>
      <p:pic>
        <p:nvPicPr>
          <p:cNvPr id="5" name="图片 4" descr="图表&#10;&#10;描述已自动生成">
            <a:extLst>
              <a:ext uri="{FF2B5EF4-FFF2-40B4-BE49-F238E27FC236}">
                <a16:creationId xmlns:a16="http://schemas.microsoft.com/office/drawing/2014/main" id="{F7779F4B-676A-394A-8AB1-373A74480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976" y="1579079"/>
            <a:ext cx="3835400" cy="287655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Learning rate=0.1</a:t>
            </a:r>
          </a:p>
          <a:p>
            <a:endParaRPr dirty="0"/>
          </a:p>
        </p:txBody>
      </p:sp>
      <p:pic>
        <p:nvPicPr>
          <p:cNvPr id="4" name="图片 3" descr="图表&#10;&#10;中度可信度描述已自动生成">
            <a:extLst>
              <a:ext uri="{FF2B5EF4-FFF2-40B4-BE49-F238E27FC236}">
                <a16:creationId xmlns:a16="http://schemas.microsoft.com/office/drawing/2014/main" id="{5B2A06AC-1834-B24D-996B-CFE000AD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335" y="1561852"/>
            <a:ext cx="4486966" cy="3365224"/>
          </a:xfrm>
          <a:prstGeom prst="rect">
            <a:avLst/>
          </a:prstGeom>
        </p:spPr>
      </p:pic>
      <p:pic>
        <p:nvPicPr>
          <p:cNvPr id="7" name="图片 6" descr="图表, 折线图&#10;&#10;描述已自动生成">
            <a:extLst>
              <a:ext uri="{FF2B5EF4-FFF2-40B4-BE49-F238E27FC236}">
                <a16:creationId xmlns:a16="http://schemas.microsoft.com/office/drawing/2014/main" id="{6E431762-A678-B343-AC67-1D7DCF0BA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55" y="1561852"/>
            <a:ext cx="4486966" cy="3365224"/>
          </a:xfrm>
          <a:prstGeom prst="rect">
            <a:avLst/>
          </a:prstGeom>
        </p:spPr>
      </p:pic>
    </p:spTree>
    <p:extLst>
      <p:ext uri="{BB962C8B-B14F-4D97-AF65-F5344CB8AC3E}">
        <p14:creationId xmlns:p14="http://schemas.microsoft.com/office/powerpoint/2010/main" val="29781772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Learning rate=0.05</a:t>
            </a:r>
          </a:p>
          <a:p>
            <a:endParaRPr dirty="0"/>
          </a:p>
        </p:txBody>
      </p:sp>
      <p:pic>
        <p:nvPicPr>
          <p:cNvPr id="3" name="图片 2" descr="图表, 折线图&#10;&#10;描述已自动生成">
            <a:extLst>
              <a:ext uri="{FF2B5EF4-FFF2-40B4-BE49-F238E27FC236}">
                <a16:creationId xmlns:a16="http://schemas.microsoft.com/office/drawing/2014/main" id="{EBB31960-8643-5C42-94F8-D57FD540B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595614"/>
            <a:ext cx="4203148" cy="3152361"/>
          </a:xfrm>
          <a:prstGeom prst="rect">
            <a:avLst/>
          </a:prstGeom>
        </p:spPr>
      </p:pic>
      <p:pic>
        <p:nvPicPr>
          <p:cNvPr id="6" name="图片 5" descr="图表, 折线图&#10;&#10;描述已自动生成">
            <a:extLst>
              <a:ext uri="{FF2B5EF4-FFF2-40B4-BE49-F238E27FC236}">
                <a16:creationId xmlns:a16="http://schemas.microsoft.com/office/drawing/2014/main" id="{F469B297-7C59-424B-AF28-23292E212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754" y="1595614"/>
            <a:ext cx="4203149" cy="3152362"/>
          </a:xfrm>
          <a:prstGeom prst="rect">
            <a:avLst/>
          </a:prstGeom>
        </p:spPr>
      </p:pic>
    </p:spTree>
    <p:extLst>
      <p:ext uri="{BB962C8B-B14F-4D97-AF65-F5344CB8AC3E}">
        <p14:creationId xmlns:p14="http://schemas.microsoft.com/office/powerpoint/2010/main" val="2739705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lang="en-US" dirty="0"/>
              <a:t>Learning rate=0.01</a:t>
            </a:r>
          </a:p>
          <a:p>
            <a:endParaRPr dirty="0"/>
          </a:p>
        </p:txBody>
      </p:sp>
      <p:pic>
        <p:nvPicPr>
          <p:cNvPr id="4" name="图片 3" descr="图表, 折线图&#10;&#10;描述已自动生成">
            <a:extLst>
              <a:ext uri="{FF2B5EF4-FFF2-40B4-BE49-F238E27FC236}">
                <a16:creationId xmlns:a16="http://schemas.microsoft.com/office/drawing/2014/main" id="{9F5DB0D8-16BE-854C-976F-07CF7F2BA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 y="1609310"/>
            <a:ext cx="4610652" cy="3457989"/>
          </a:xfrm>
          <a:prstGeom prst="rect">
            <a:avLst/>
          </a:prstGeom>
        </p:spPr>
      </p:pic>
      <p:pic>
        <p:nvPicPr>
          <p:cNvPr id="7" name="图片 6" descr="图表, 折线图&#10;&#10;描述已自动生成">
            <a:extLst>
              <a:ext uri="{FF2B5EF4-FFF2-40B4-BE49-F238E27FC236}">
                <a16:creationId xmlns:a16="http://schemas.microsoft.com/office/drawing/2014/main" id="{1FF294EC-0E28-9441-BC67-75BA5358C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423" y="1609309"/>
            <a:ext cx="4610652" cy="3457990"/>
          </a:xfrm>
          <a:prstGeom prst="rect">
            <a:avLst/>
          </a:prstGeom>
        </p:spPr>
      </p:pic>
    </p:spTree>
    <p:extLst>
      <p:ext uri="{BB962C8B-B14F-4D97-AF65-F5344CB8AC3E}">
        <p14:creationId xmlns:p14="http://schemas.microsoft.com/office/powerpoint/2010/main" val="29769606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r>
              <a:rPr lang="en-US" dirty="0"/>
              <a:t> Findings and Explanation</a:t>
            </a:r>
            <a:endParaRPr dirty="0"/>
          </a:p>
        </p:txBody>
      </p:sp>
      <p:sp>
        <p:nvSpPr>
          <p:cNvPr id="122" name="Google Shape;79;p17"/>
          <p:cNvSpPr txBox="1">
            <a:spLocks noGrp="1"/>
          </p:cNvSpPr>
          <p:nvPr>
            <p:ph type="body" idx="1"/>
          </p:nvPr>
        </p:nvSpPr>
        <p:spPr>
          <a:xfrm>
            <a:off x="311699" y="1152475"/>
            <a:ext cx="8520602" cy="3416400"/>
          </a:xfrm>
          <a:prstGeom prst="rect">
            <a:avLst/>
          </a:prstGeom>
        </p:spPr>
        <p:txBody>
          <a:bodyPr>
            <a:normAutofit/>
          </a:bodyPr>
          <a:lstStyle>
            <a:lvl1pPr marL="0" indent="0">
              <a:spcBef>
                <a:spcPts val="1600"/>
              </a:spcBef>
              <a:buSzTx/>
              <a:buNone/>
            </a:lvl1pPr>
          </a:lstStyle>
          <a:p>
            <a:pPr marL="228600" indent="-228600">
              <a:buAutoNum type="arabicPeriod"/>
            </a:pPr>
            <a:r>
              <a:rPr lang="en-US" sz="1200" dirty="0"/>
              <a:t>From the numbers, we can easily find that with the decrease of learning rate, the accuracy rate decrease steadily. When learning rate is 1, the test accuracy can reach ~95% while when learning rate is 0.01, the test accuracy is only ~75%. I think this is because given a specific epochs, a large enough learning rate can approach the point quicker. However, I do notice that when learning rate goes from 0.1 to 1, the loss curve shows some divergence at epoch 8-9. I think this is because too large learning rate will cause the jumping over from the solution as the step is too large to catch the correct answer.</a:t>
            </a:r>
          </a:p>
          <a:p>
            <a:pPr marL="228600" indent="-228600">
              <a:buAutoNum type="arabicPeriod"/>
            </a:pPr>
            <a:r>
              <a:rPr lang="en-US" sz="1200" dirty="0"/>
              <a:t>From the curves, we can find that the loss curve for 0.01 shows very slow tendency to reduce during the first few epochs. I think it is because the loss curve is too small to capture the previous learning and reflect it in the new epoch. Suppose we have larger epoch, a smaller learning curve may also performs, but certainly with a much longer running time.</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endParaRPr lang="en-US" sz="12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96954875"/>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altLang="zh-CN" dirty="0"/>
                        <a:t>0.1027</a:t>
                      </a:r>
                      <a:endParaRPr dirty="0"/>
                    </a:p>
                  </a:txBody>
                  <a:tcPr marL="91425" marR="91425" marT="91425" marB="91425" horzOverflow="overflow"/>
                </a:tc>
                <a:tc>
                  <a:txBody>
                    <a:bodyPr/>
                    <a:lstStyle/>
                    <a:p>
                      <a:pPr algn="l">
                        <a:defRPr sz="1400"/>
                      </a:pPr>
                      <a:r>
                        <a:rPr lang="en-US" altLang="zh-CN" dirty="0"/>
                        <a:t>0.3356</a:t>
                      </a:r>
                      <a:endParaRPr dirty="0"/>
                    </a:p>
                  </a:txBody>
                  <a:tcPr marL="91425" marR="91425" marT="91425" marB="91425" horzOverflow="overflow"/>
                </a:tc>
                <a:tc>
                  <a:txBody>
                    <a:bodyPr/>
                    <a:lstStyle/>
                    <a:p>
                      <a:pPr algn="l">
                        <a:defRPr sz="1400"/>
                      </a:pPr>
                      <a:r>
                        <a:rPr lang="en-US" altLang="zh-CN" dirty="0"/>
                        <a:t>0.8855</a:t>
                      </a:r>
                      <a:endParaRPr dirty="0"/>
                    </a:p>
                  </a:txBody>
                  <a:tcPr marL="91425" marR="91425" marT="91425" marB="91425" horzOverflow="overflow"/>
                </a:tc>
                <a:tc>
                  <a:txBody>
                    <a:bodyPr/>
                    <a:lstStyle/>
                    <a:p>
                      <a:pPr algn="l">
                        <a:defRPr sz="1400"/>
                      </a:pPr>
                      <a:r>
                        <a:rPr lang="en-US" altLang="zh-CN" dirty="0"/>
                        <a:t>0.9226</a:t>
                      </a:r>
                      <a:endParaRPr dirty="0"/>
                    </a:p>
                  </a:txBody>
                  <a:tcPr marL="91425" marR="91425" marT="91425" marB="91425" horzOverflow="overflow"/>
                </a:tc>
                <a:tc>
                  <a:txBody>
                    <a:bodyPr/>
                    <a:lstStyle/>
                    <a:p>
                      <a:pPr algn="l">
                        <a:defRPr sz="1400"/>
                      </a:pPr>
                      <a:r>
                        <a:rPr lang="en-US" altLang="zh-CN" dirty="0"/>
                        <a:t>0.9302</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altLang="zh-CN" dirty="0"/>
                        <a:t>0.0989</a:t>
                      </a:r>
                      <a:endParaRPr dirty="0"/>
                    </a:p>
                  </a:txBody>
                  <a:tcPr marL="91425" marR="91425" marT="91425" marB="91425" horzOverflow="overflow"/>
                </a:tc>
                <a:tc>
                  <a:txBody>
                    <a:bodyPr/>
                    <a:lstStyle/>
                    <a:p>
                      <a:pPr algn="l">
                        <a:defRPr sz="1400"/>
                      </a:pPr>
                      <a:r>
                        <a:rPr lang="en-US" altLang="zh-CN" dirty="0"/>
                        <a:t>0.3783</a:t>
                      </a:r>
                      <a:endParaRPr dirty="0"/>
                    </a:p>
                  </a:txBody>
                  <a:tcPr marL="91425" marR="91425" marT="91425" marB="91425" horzOverflow="overflow"/>
                </a:tc>
                <a:tc>
                  <a:txBody>
                    <a:bodyPr/>
                    <a:lstStyle/>
                    <a:p>
                      <a:pPr algn="l">
                        <a:defRPr sz="1400"/>
                      </a:pPr>
                      <a:r>
                        <a:rPr lang="en-US" altLang="zh-CN" dirty="0"/>
                        <a:t>0.8947</a:t>
                      </a:r>
                      <a:endParaRPr dirty="0"/>
                    </a:p>
                  </a:txBody>
                  <a:tcPr marL="91425" marR="91425" marT="91425" marB="91425" horzOverflow="overflow"/>
                </a:tc>
                <a:tc>
                  <a:txBody>
                    <a:bodyPr/>
                    <a:lstStyle/>
                    <a:p>
                      <a:pPr algn="l">
                        <a:defRPr sz="1400"/>
                      </a:pPr>
                      <a:r>
                        <a:rPr lang="en-US" altLang="zh-CN" dirty="0"/>
                        <a:t>0.9273</a:t>
                      </a:r>
                      <a:endParaRPr dirty="0"/>
                    </a:p>
                  </a:txBody>
                  <a:tcPr marL="91425" marR="91425" marT="91425" marB="91425" horzOverflow="overflow"/>
                </a:tc>
                <a:tc>
                  <a:txBody>
                    <a:bodyPr/>
                    <a:lstStyle/>
                    <a:p>
                      <a:pPr algn="l">
                        <a:defRPr sz="1400"/>
                      </a:pPr>
                      <a:r>
                        <a:rPr lang="en-US" altLang="zh-CN" dirty="0"/>
                        <a:t>0.9347</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dirty="0"/>
                        <a:t>Test Accuracy</a:t>
                      </a:r>
                    </a:p>
                  </a:txBody>
                  <a:tcPr marL="91425" marR="91425" marT="91425" marB="91425" horzOverflow="overflow"/>
                </a:tc>
                <a:tc>
                  <a:txBody>
                    <a:bodyPr/>
                    <a:lstStyle/>
                    <a:p>
                      <a:pPr algn="l">
                        <a:defRPr sz="1400"/>
                      </a:pPr>
                      <a:r>
                        <a:rPr lang="en-US" altLang="zh-CN" dirty="0"/>
                        <a:t>0.1135</a:t>
                      </a:r>
                      <a:endParaRPr dirty="0"/>
                    </a:p>
                  </a:txBody>
                  <a:tcPr marL="91425" marR="91425" marT="91425" marB="91425" horzOverflow="overflow"/>
                </a:tc>
                <a:tc>
                  <a:txBody>
                    <a:bodyPr/>
                    <a:lstStyle/>
                    <a:p>
                      <a:pPr algn="l">
                        <a:defRPr sz="1400"/>
                      </a:pPr>
                      <a:r>
                        <a:rPr lang="en-US" altLang="zh-CN" dirty="0"/>
                        <a:t>0.3766</a:t>
                      </a:r>
                      <a:endParaRPr dirty="0"/>
                    </a:p>
                  </a:txBody>
                  <a:tcPr marL="91425" marR="91425" marT="91425" marB="91425" horzOverflow="overflow"/>
                </a:tc>
                <a:tc>
                  <a:txBody>
                    <a:bodyPr/>
                    <a:lstStyle/>
                    <a:p>
                      <a:pPr algn="l">
                        <a:defRPr sz="1400"/>
                      </a:pPr>
                      <a:r>
                        <a:rPr lang="en-US" altLang="zh-CN" dirty="0"/>
                        <a:t>0.8915</a:t>
                      </a:r>
                      <a:endParaRPr dirty="0"/>
                    </a:p>
                  </a:txBody>
                  <a:tcPr marL="91425" marR="91425" marT="91425" marB="91425" horzOverflow="overflow"/>
                </a:tc>
                <a:tc>
                  <a:txBody>
                    <a:bodyPr/>
                    <a:lstStyle/>
                    <a:p>
                      <a:pPr algn="l">
                        <a:defRPr sz="1400"/>
                      </a:pPr>
                      <a:r>
                        <a:rPr lang="en-US" altLang="zh-CN" dirty="0"/>
                        <a:t>0.9250</a:t>
                      </a:r>
                      <a:endParaRPr dirty="0"/>
                    </a:p>
                  </a:txBody>
                  <a:tcPr marL="91425" marR="91425" marT="91425" marB="91425" horzOverflow="overflow"/>
                </a:tc>
                <a:tc>
                  <a:txBody>
                    <a:bodyPr/>
                    <a:lstStyle/>
                    <a:p>
                      <a:pPr algn="l">
                        <a:defRPr sz="1400"/>
                      </a:pPr>
                      <a:r>
                        <a:rPr lang="en-US" altLang="zh-CN" dirty="0"/>
                        <a:t>0.9326</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TotalTime>
  <Words>744</Words>
  <Application>Microsoft Macintosh PowerPoint</Application>
  <PresentationFormat>全屏显示(16:9)</PresentationFormat>
  <Paragraphs>86</Paragraphs>
  <Slides>16</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16</vt:i4>
      </vt:variant>
    </vt:vector>
  </HeadingPairs>
  <TitlesOfParts>
    <vt:vector size="18" baseType="lpstr">
      <vt:lpstr>Arial</vt:lpstr>
      <vt:lpstr>Simple Light</vt:lpstr>
      <vt:lpstr>Assignment 1 Writeup</vt:lpstr>
      <vt:lpstr>PowerPoint 演示文稿</vt:lpstr>
      <vt:lpstr>Learning Rates</vt:lpstr>
      <vt:lpstr>Learning Curve</vt:lpstr>
      <vt:lpstr>Learning Curve</vt:lpstr>
      <vt:lpstr>Learning Curve</vt:lpstr>
      <vt:lpstr>Learning Curve</vt:lpstr>
      <vt:lpstr>Learning Rates Findings and Explanation</vt:lpstr>
      <vt:lpstr>2. Regularization</vt:lpstr>
      <vt:lpstr>2. Regularization</vt:lpstr>
      <vt:lpstr>2. Regularization</vt:lpstr>
      <vt:lpstr>2. Regularization</vt:lpstr>
      <vt:lpstr>2. Regularization</vt:lpstr>
      <vt:lpstr>2. Regularization</vt:lpstr>
      <vt:lpstr>2. Regularization Findings and Explanation</vt:lpstr>
      <vt:lpstr>3.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office</cp:lastModifiedBy>
  <cp:revision>17</cp:revision>
  <dcterms:modified xsi:type="dcterms:W3CDTF">2021-06-04T19:10:54Z</dcterms:modified>
</cp:coreProperties>
</file>