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3"/>
  </p:notesMasterIdLst>
  <p:sldIdLst>
    <p:sldId id="260" r:id="rId2"/>
  </p:sldIdLst>
  <p:sldSz cx="21599525" cy="43559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A71BE"/>
    <a:srgbClr val="3177B8"/>
    <a:srgbClr val="6FA5D6"/>
    <a:srgbClr val="81B2DF"/>
    <a:srgbClr val="E6E6E6"/>
    <a:srgbClr val="EF959D"/>
    <a:srgbClr val="D02825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94"/>
    <p:restoredTop sz="94674"/>
  </p:normalViewPr>
  <p:slideViewPr>
    <p:cSldViewPr snapToGrid="0" snapToObjects="1">
      <p:cViewPr>
        <p:scale>
          <a:sx n="30" d="100"/>
          <a:sy n="30" d="100"/>
        </p:scale>
        <p:origin x="2654" y="-1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FBA5D-8788-0647-AF2F-2EE1E8882428}" type="datetimeFigureOut">
              <a:rPr kumimoji="1" lang="zh-CN" altLang="en-US" smtClean="0"/>
              <a:t>2022/10/31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663825" y="1143000"/>
            <a:ext cx="15303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D1A35-0997-FF4F-AFC0-780B434821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0732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03981" rtl="0" eaLnBrk="1" latinLnBrk="0" hangingPunct="1">
      <a:defRPr sz="2235" kern="1200">
        <a:solidFill>
          <a:schemeClr val="tx1"/>
        </a:solidFill>
        <a:latin typeface="+mn-lt"/>
        <a:ea typeface="+mn-ea"/>
        <a:cs typeface="+mn-cs"/>
      </a:defRPr>
    </a:lvl1pPr>
    <a:lvl2pPr marL="851991" algn="l" defTabSz="1703981" rtl="0" eaLnBrk="1" latinLnBrk="0" hangingPunct="1">
      <a:defRPr sz="2235" kern="1200">
        <a:solidFill>
          <a:schemeClr val="tx1"/>
        </a:solidFill>
        <a:latin typeface="+mn-lt"/>
        <a:ea typeface="+mn-ea"/>
        <a:cs typeface="+mn-cs"/>
      </a:defRPr>
    </a:lvl2pPr>
    <a:lvl3pPr marL="1703981" algn="l" defTabSz="1703981" rtl="0" eaLnBrk="1" latinLnBrk="0" hangingPunct="1">
      <a:defRPr sz="2235" kern="1200">
        <a:solidFill>
          <a:schemeClr val="tx1"/>
        </a:solidFill>
        <a:latin typeface="+mn-lt"/>
        <a:ea typeface="+mn-ea"/>
        <a:cs typeface="+mn-cs"/>
      </a:defRPr>
    </a:lvl3pPr>
    <a:lvl4pPr marL="2555974" algn="l" defTabSz="1703981" rtl="0" eaLnBrk="1" latinLnBrk="0" hangingPunct="1">
      <a:defRPr sz="2235" kern="1200">
        <a:solidFill>
          <a:schemeClr val="tx1"/>
        </a:solidFill>
        <a:latin typeface="+mn-lt"/>
        <a:ea typeface="+mn-ea"/>
        <a:cs typeface="+mn-cs"/>
      </a:defRPr>
    </a:lvl4pPr>
    <a:lvl5pPr marL="3407965" algn="l" defTabSz="1703981" rtl="0" eaLnBrk="1" latinLnBrk="0" hangingPunct="1">
      <a:defRPr sz="2235" kern="1200">
        <a:solidFill>
          <a:schemeClr val="tx1"/>
        </a:solidFill>
        <a:latin typeface="+mn-lt"/>
        <a:ea typeface="+mn-ea"/>
        <a:cs typeface="+mn-cs"/>
      </a:defRPr>
    </a:lvl5pPr>
    <a:lvl6pPr marL="4259956" algn="l" defTabSz="1703981" rtl="0" eaLnBrk="1" latinLnBrk="0" hangingPunct="1">
      <a:defRPr sz="2235" kern="1200">
        <a:solidFill>
          <a:schemeClr val="tx1"/>
        </a:solidFill>
        <a:latin typeface="+mn-lt"/>
        <a:ea typeface="+mn-ea"/>
        <a:cs typeface="+mn-cs"/>
      </a:defRPr>
    </a:lvl6pPr>
    <a:lvl7pPr marL="5111946" algn="l" defTabSz="1703981" rtl="0" eaLnBrk="1" latinLnBrk="0" hangingPunct="1">
      <a:defRPr sz="2235" kern="1200">
        <a:solidFill>
          <a:schemeClr val="tx1"/>
        </a:solidFill>
        <a:latin typeface="+mn-lt"/>
        <a:ea typeface="+mn-ea"/>
        <a:cs typeface="+mn-cs"/>
      </a:defRPr>
    </a:lvl7pPr>
    <a:lvl8pPr marL="5963937" algn="l" defTabSz="1703981" rtl="0" eaLnBrk="1" latinLnBrk="0" hangingPunct="1">
      <a:defRPr sz="2235" kern="1200">
        <a:solidFill>
          <a:schemeClr val="tx1"/>
        </a:solidFill>
        <a:latin typeface="+mn-lt"/>
        <a:ea typeface="+mn-ea"/>
        <a:cs typeface="+mn-cs"/>
      </a:defRPr>
    </a:lvl8pPr>
    <a:lvl9pPr marL="6815929" algn="l" defTabSz="1703981" rtl="0" eaLnBrk="1" latinLnBrk="0" hangingPunct="1">
      <a:defRPr sz="22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663825" y="1143000"/>
            <a:ext cx="15303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282C7-C94B-8144-AE95-FA392392A19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4099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7128824"/>
            <a:ext cx="18359596" cy="15165129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22878778"/>
            <a:ext cx="16199644" cy="10516772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4765-1657-4647-8C98-98BE2FAC4C3B}" type="datetimeFigureOut">
              <a:rPr kumimoji="1" lang="zh-CN" altLang="en-US" smtClean="0"/>
              <a:t>2022/10/31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BCB7-45D1-4B45-A9A0-96B15D2DF2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051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4765-1657-4647-8C98-98BE2FAC4C3B}" type="datetimeFigureOut">
              <a:rPr kumimoji="1" lang="zh-CN" altLang="en-US" smtClean="0"/>
              <a:t>2022/10/31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BCB7-45D1-4B45-A9A0-96B15D2DF2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487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2319135"/>
            <a:ext cx="4657398" cy="3691458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2319135"/>
            <a:ext cx="13702199" cy="369145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4765-1657-4647-8C98-98BE2FAC4C3B}" type="datetimeFigureOut">
              <a:rPr kumimoji="1" lang="zh-CN" altLang="en-US" smtClean="0"/>
              <a:t>2022/10/31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BCB7-45D1-4B45-A9A0-96B15D2DF2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8226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4765-1657-4647-8C98-98BE2FAC4C3B}" type="datetimeFigureOut">
              <a:rPr kumimoji="1" lang="zh-CN" altLang="en-US" smtClean="0"/>
              <a:t>2022/10/31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BCB7-45D1-4B45-A9A0-96B15D2DF2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1167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10859616"/>
            <a:ext cx="18629590" cy="18119503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29150537"/>
            <a:ext cx="18629590" cy="9528618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4765-1657-4647-8C98-98BE2FAC4C3B}" type="datetimeFigureOut">
              <a:rPr kumimoji="1" lang="zh-CN" altLang="en-US" smtClean="0"/>
              <a:t>2022/10/31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BCB7-45D1-4B45-A9A0-96B15D2DF2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958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11595677"/>
            <a:ext cx="9179798" cy="2763804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11595677"/>
            <a:ext cx="9179798" cy="2763804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4765-1657-4647-8C98-98BE2FAC4C3B}" type="datetimeFigureOut">
              <a:rPr kumimoji="1" lang="zh-CN" altLang="en-US" smtClean="0"/>
              <a:t>2022/10/31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BCB7-45D1-4B45-A9A0-96B15D2DF2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4145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319145"/>
            <a:ext cx="18629590" cy="841947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10678109"/>
            <a:ext cx="9137610" cy="5233176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5911286"/>
            <a:ext cx="9137610" cy="234031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10678109"/>
            <a:ext cx="9182611" cy="5233176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5911286"/>
            <a:ext cx="9182611" cy="234031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4765-1657-4647-8C98-98BE2FAC4C3B}" type="datetimeFigureOut">
              <a:rPr kumimoji="1" lang="zh-CN" altLang="en-US" smtClean="0"/>
              <a:t>2022/10/31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BCB7-45D1-4B45-A9A0-96B15D2DF2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4707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4765-1657-4647-8C98-98BE2FAC4C3B}" type="datetimeFigureOut">
              <a:rPr kumimoji="1" lang="zh-CN" altLang="en-US" smtClean="0"/>
              <a:t>2022/10/31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BCB7-45D1-4B45-A9A0-96B15D2DF2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35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4765-1657-4647-8C98-98BE2FAC4C3B}" type="datetimeFigureOut">
              <a:rPr kumimoji="1" lang="zh-CN" altLang="en-US" smtClean="0"/>
              <a:t>2022/10/31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BCB7-45D1-4B45-A9A0-96B15D2DF2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4996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903961"/>
            <a:ext cx="6966409" cy="10163863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6271758"/>
            <a:ext cx="10934760" cy="30955416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13067824"/>
            <a:ext cx="6966409" cy="24209760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4765-1657-4647-8C98-98BE2FAC4C3B}" type="datetimeFigureOut">
              <a:rPr kumimoji="1" lang="zh-CN" altLang="en-US" smtClean="0"/>
              <a:t>2022/10/31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BCB7-45D1-4B45-A9A0-96B15D2DF2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9481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903961"/>
            <a:ext cx="6966409" cy="10163863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6271758"/>
            <a:ext cx="10934760" cy="30955416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13067824"/>
            <a:ext cx="6966409" cy="24209760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4765-1657-4647-8C98-98BE2FAC4C3B}" type="datetimeFigureOut">
              <a:rPr kumimoji="1" lang="zh-CN" altLang="en-US" smtClean="0"/>
              <a:t>2022/10/31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BCB7-45D1-4B45-A9A0-96B15D2DF2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378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2319145"/>
            <a:ext cx="18629590" cy="8419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11595677"/>
            <a:ext cx="18629590" cy="27638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40373132"/>
            <a:ext cx="4859893" cy="23191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A4765-1657-4647-8C98-98BE2FAC4C3B}" type="datetimeFigureOut">
              <a:rPr kumimoji="1" lang="zh-CN" altLang="en-US" smtClean="0"/>
              <a:t>2022/10/31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40373132"/>
            <a:ext cx="7289840" cy="23191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40373132"/>
            <a:ext cx="4859893" cy="23191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3BCB7-45D1-4B45-A9A0-96B15D2DF2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577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gif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gif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8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同侧圆角矩形 15">
            <a:extLst>
              <a:ext uri="{FF2B5EF4-FFF2-40B4-BE49-F238E27FC236}">
                <a16:creationId xmlns:a16="http://schemas.microsoft.com/office/drawing/2014/main" id="{7A36D817-6CEC-097F-C107-83CD00DD63BD}"/>
              </a:ext>
            </a:extLst>
          </p:cNvPr>
          <p:cNvSpPr/>
          <p:nvPr/>
        </p:nvSpPr>
        <p:spPr>
          <a:xfrm>
            <a:off x="10914264" y="4383644"/>
            <a:ext cx="10443061" cy="11694107"/>
          </a:xfrm>
          <a:prstGeom prst="round2SameRect">
            <a:avLst>
              <a:gd name="adj1" fmla="val 2732"/>
              <a:gd name="adj2" fmla="val 3417"/>
            </a:avLst>
          </a:prstGeom>
          <a:solidFill>
            <a:schemeClr val="bg1"/>
          </a:solidFill>
          <a:ln w="57150" cmpd="sng">
            <a:solidFill>
              <a:schemeClr val="accent1">
                <a:lumMod val="75000"/>
              </a:schemeClr>
            </a:solidFill>
          </a:ln>
          <a:effectLst>
            <a:outerShdw blurRad="127000" dist="76200" dir="408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37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-1" y="9698"/>
            <a:ext cx="21599525" cy="38003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sz="1643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93745" y="-64702"/>
            <a:ext cx="179367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chemeClr val="bg1"/>
                </a:solidFill>
                <a:ea typeface="Times New Roman" charset="0"/>
                <a:cs typeface="Times New Roman" charset="0"/>
              </a:rPr>
              <a:t>Generative Entity Typing with Curriculum Learning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754051" y="1043294"/>
            <a:ext cx="1409141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altLang="zh-CN" sz="4400" dirty="0" err="1">
                <a:solidFill>
                  <a:schemeClr val="bg1"/>
                </a:solidFill>
                <a:ea typeface="Times New Roman" charset="0"/>
                <a:cs typeface="Times New Roman" charset="0"/>
              </a:rPr>
              <a:t>Siyu</a:t>
            </a:r>
            <a:r>
              <a:rPr lang="en-US" altLang="zh-CN" sz="4400" dirty="0">
                <a:solidFill>
                  <a:schemeClr val="bg1"/>
                </a:solidFill>
                <a:ea typeface="Times New Roman" charset="0"/>
                <a:cs typeface="Times New Roman" charset="0"/>
              </a:rPr>
              <a:t> Yuan, </a:t>
            </a:r>
            <a:r>
              <a:rPr lang="en-US" altLang="zh-CN" sz="4400" dirty="0" err="1">
                <a:solidFill>
                  <a:schemeClr val="bg1"/>
                </a:solidFill>
                <a:ea typeface="Times New Roman" charset="0"/>
                <a:cs typeface="Times New Roman" charset="0"/>
              </a:rPr>
              <a:t>Deqing</a:t>
            </a:r>
            <a:r>
              <a:rPr lang="en-US" altLang="zh-CN" sz="4400" dirty="0">
                <a:solidFill>
                  <a:schemeClr val="bg1"/>
                </a:solidFill>
                <a:ea typeface="Times New Roman" charset="0"/>
                <a:cs typeface="Times New Roman" charset="0"/>
              </a:rPr>
              <a:t> Yang*, </a:t>
            </a:r>
            <a:r>
              <a:rPr lang="en-US" altLang="zh-CN" sz="4400" dirty="0" err="1">
                <a:solidFill>
                  <a:schemeClr val="bg1"/>
                </a:solidFill>
                <a:ea typeface="Times New Roman" charset="0"/>
                <a:cs typeface="Times New Roman" charset="0"/>
              </a:rPr>
              <a:t>Jiaqing</a:t>
            </a:r>
            <a:r>
              <a:rPr lang="en-US" altLang="zh-CN" sz="4400" dirty="0">
                <a:solidFill>
                  <a:schemeClr val="bg1"/>
                </a:solidFill>
                <a:ea typeface="Times New Roman" charset="0"/>
                <a:cs typeface="Times New Roman" charset="0"/>
              </a:rPr>
              <a:t> Liang, </a:t>
            </a:r>
            <a:r>
              <a:rPr lang="en-US" altLang="zh-CN" sz="4400" dirty="0" err="1">
                <a:solidFill>
                  <a:schemeClr val="bg1"/>
                </a:solidFill>
                <a:ea typeface="Times New Roman" charset="0"/>
                <a:cs typeface="Times New Roman" charset="0"/>
              </a:rPr>
              <a:t>Zhixu</a:t>
            </a:r>
            <a:r>
              <a:rPr lang="en-US" altLang="zh-CN" sz="4400" dirty="0">
                <a:solidFill>
                  <a:schemeClr val="bg1"/>
                </a:solidFill>
                <a:ea typeface="Times New Roman" charset="0"/>
                <a:cs typeface="Times New Roman" charset="0"/>
              </a:rPr>
              <a:t> Li, </a:t>
            </a:r>
            <a:r>
              <a:rPr lang="en-US" altLang="zh-CN" sz="4400" dirty="0" err="1">
                <a:solidFill>
                  <a:schemeClr val="bg1"/>
                </a:solidFill>
                <a:ea typeface="Times New Roman" charset="0"/>
                <a:cs typeface="Times New Roman" charset="0"/>
              </a:rPr>
              <a:t>Jinxi</a:t>
            </a:r>
            <a:r>
              <a:rPr lang="en-US" altLang="zh-CN" sz="4400" dirty="0">
                <a:solidFill>
                  <a:schemeClr val="bg1"/>
                </a:solidFill>
                <a:ea typeface="Times New Roman" charset="0"/>
                <a:cs typeface="Times New Roman" charset="0"/>
              </a:rPr>
              <a:t> Liu, </a:t>
            </a:r>
            <a:r>
              <a:rPr lang="en-US" altLang="zh-CN" sz="4400" dirty="0" err="1">
                <a:solidFill>
                  <a:schemeClr val="bg1"/>
                </a:solidFill>
                <a:ea typeface="Times New Roman" charset="0"/>
                <a:cs typeface="Times New Roman" charset="0"/>
              </a:rPr>
              <a:t>Jingyue</a:t>
            </a:r>
            <a:r>
              <a:rPr lang="en-US" altLang="zh-CN" sz="4400" dirty="0">
                <a:solidFill>
                  <a:schemeClr val="bg1"/>
                </a:solidFill>
                <a:ea typeface="Times New Roman" charset="0"/>
                <a:cs typeface="Times New Roman" charset="0"/>
              </a:rPr>
              <a:t> Huang, </a:t>
            </a:r>
            <a:r>
              <a:rPr lang="en-US" altLang="zh-CN" sz="4400" dirty="0" err="1">
                <a:solidFill>
                  <a:schemeClr val="bg1"/>
                </a:solidFill>
                <a:ea typeface="Times New Roman" charset="0"/>
                <a:cs typeface="Times New Roman" charset="0"/>
              </a:rPr>
              <a:t>Yanghua</a:t>
            </a:r>
            <a:r>
              <a:rPr lang="en-US" altLang="zh-CN" sz="4400" dirty="0">
                <a:solidFill>
                  <a:schemeClr val="bg1"/>
                </a:solidFill>
                <a:ea typeface="Times New Roman" charset="0"/>
                <a:cs typeface="Times New Roman" charset="0"/>
              </a:rPr>
              <a:t> Xiao*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47" y="149369"/>
            <a:ext cx="1618508" cy="1658826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258" y="116300"/>
            <a:ext cx="1618508" cy="1618508"/>
          </a:xfrm>
          <a:prstGeom prst="rect">
            <a:avLst/>
          </a:prstGeom>
        </p:spPr>
      </p:pic>
      <p:sp>
        <p:nvSpPr>
          <p:cNvPr id="129" name="文本框 128">
            <a:extLst>
              <a:ext uri="{FF2B5EF4-FFF2-40B4-BE49-F238E27FC236}">
                <a16:creationId xmlns:a16="http://schemas.microsoft.com/office/drawing/2014/main" id="{FCEFC5A7-0B0A-81DA-4E41-9E21C0EDC0CC}"/>
              </a:ext>
            </a:extLst>
          </p:cNvPr>
          <p:cNvSpPr txBox="1"/>
          <p:nvPr/>
        </p:nvSpPr>
        <p:spPr>
          <a:xfrm>
            <a:off x="8463759" y="2489844"/>
            <a:ext cx="46720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</a:rPr>
              <a:t>Fudan University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8DEC3C89-2065-FF27-1838-8EDED0404A84}"/>
              </a:ext>
            </a:extLst>
          </p:cNvPr>
          <p:cNvGrpSpPr/>
          <p:nvPr/>
        </p:nvGrpSpPr>
        <p:grpSpPr>
          <a:xfrm>
            <a:off x="172492" y="3960686"/>
            <a:ext cx="10535646" cy="14055550"/>
            <a:chOff x="353474" y="2471741"/>
            <a:chExt cx="10535646" cy="14055550"/>
          </a:xfrm>
        </p:grpSpPr>
        <p:sp>
          <p:nvSpPr>
            <p:cNvPr id="9" name="同侧圆角矩形 15">
              <a:extLst>
                <a:ext uri="{FF2B5EF4-FFF2-40B4-BE49-F238E27FC236}">
                  <a16:creationId xmlns:a16="http://schemas.microsoft.com/office/drawing/2014/main" id="{7FA471A9-C97A-FA22-4F75-EEA684802683}"/>
                </a:ext>
              </a:extLst>
            </p:cNvPr>
            <p:cNvSpPr/>
            <p:nvPr/>
          </p:nvSpPr>
          <p:spPr>
            <a:xfrm>
              <a:off x="353474" y="2896946"/>
              <a:ext cx="10535646" cy="11671737"/>
            </a:xfrm>
            <a:prstGeom prst="round2SameRect">
              <a:avLst>
                <a:gd name="adj1" fmla="val 2732"/>
                <a:gd name="adj2" fmla="val 3417"/>
              </a:avLst>
            </a:prstGeom>
            <a:solidFill>
              <a:schemeClr val="bg1"/>
            </a:solidFill>
            <a:ln w="57150" cmpd="sng">
              <a:solidFill>
                <a:schemeClr val="accent1">
                  <a:lumMod val="75000"/>
                </a:schemeClr>
              </a:solidFill>
            </a:ln>
            <a:effectLst>
              <a:outerShdw blurRad="127000" dist="76200" dir="4080000" rotWithShape="0">
                <a:srgbClr val="000000">
                  <a:alpha val="60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337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0CCEC2BD-0692-72CB-4638-30A44E1CD216}"/>
                </a:ext>
              </a:extLst>
            </p:cNvPr>
            <p:cNvGrpSpPr/>
            <p:nvPr/>
          </p:nvGrpSpPr>
          <p:grpSpPr>
            <a:xfrm>
              <a:off x="3458732" y="2471741"/>
              <a:ext cx="4231878" cy="892274"/>
              <a:chOff x="7082727" y="6102690"/>
              <a:chExt cx="7053233" cy="1487147"/>
            </a:xfrm>
            <a:gradFill>
              <a:gsLst>
                <a:gs pos="0">
                  <a:srgbClr val="6FA5D6"/>
                </a:gs>
                <a:gs pos="100000">
                  <a:srgbClr val="0A71BE"/>
                </a:gs>
                <a:gs pos="0">
                  <a:srgbClr val="5390C8"/>
                </a:gs>
                <a:gs pos="0">
                  <a:schemeClr val="accent5">
                    <a:lumMod val="60000"/>
                    <a:lumOff val="40000"/>
                  </a:schemeClr>
                </a:gs>
                <a:gs pos="0">
                  <a:srgbClr val="3177B8"/>
                </a:gs>
              </a:gsLst>
              <a:path path="circle">
                <a:fillToRect l="100000" t="100000"/>
              </a:path>
            </a:gradFill>
            <a:effectLst/>
          </p:grpSpPr>
          <p:sp>
            <p:nvSpPr>
              <p:cNvPr id="56" name="文档 20">
                <a:extLst>
                  <a:ext uri="{FF2B5EF4-FFF2-40B4-BE49-F238E27FC236}">
                    <a16:creationId xmlns:a16="http://schemas.microsoft.com/office/drawing/2014/main" id="{51106370-B3F7-01D5-FBD6-89D9F095CDA4}"/>
                  </a:ext>
                </a:extLst>
              </p:cNvPr>
              <p:cNvSpPr/>
              <p:nvPr/>
            </p:nvSpPr>
            <p:spPr>
              <a:xfrm rot="10800000">
                <a:off x="7082727" y="6102690"/>
                <a:ext cx="7053233" cy="1438158"/>
              </a:xfrm>
              <a:prstGeom prst="rect">
                <a:avLst/>
              </a:prstGeom>
              <a:solidFill>
                <a:srgbClr val="4472C4"/>
              </a:solidFill>
              <a:ln>
                <a:solidFill>
                  <a:schemeClr val="bg1"/>
                </a:solidFill>
              </a:ln>
              <a:effectLst>
                <a:outerShdw blurRad="40000" dist="76200" dir="246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432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F0C03B3-8AD7-052B-AB95-140802EEA766}"/>
                  </a:ext>
                </a:extLst>
              </p:cNvPr>
              <p:cNvSpPr txBox="1"/>
              <p:nvPr/>
            </p:nvSpPr>
            <p:spPr>
              <a:xfrm>
                <a:off x="8151644" y="6204820"/>
                <a:ext cx="5618499" cy="13850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800" b="1" dirty="0">
                    <a:solidFill>
                      <a:srgbClr val="FFFFFF"/>
                    </a:solidFill>
                    <a:ea typeface="Times New Roman" charset="0"/>
                    <a:cs typeface="Times New Roman" charset="0"/>
                  </a:rPr>
                  <a:t>Introduction</a:t>
                </a:r>
              </a:p>
            </p:txBody>
          </p:sp>
        </p:grp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9C095F62-40E0-93BF-C055-0AEAC508C43D}"/>
                </a:ext>
              </a:extLst>
            </p:cNvPr>
            <p:cNvSpPr txBox="1"/>
            <p:nvPr/>
          </p:nvSpPr>
          <p:spPr>
            <a:xfrm>
              <a:off x="357127" y="3255966"/>
              <a:ext cx="10317391" cy="1327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5" indent="-342905">
                <a:spcBef>
                  <a:spcPts val="343"/>
                </a:spcBef>
                <a:buSzPct val="90000"/>
                <a:buFont typeface="Wingdings" panose="05000000000000000000" pitchFamily="2" charset="2"/>
                <a:buChar char="Ø"/>
              </a:pPr>
              <a:r>
                <a:rPr kumimoji="1" lang="en-US" altLang="zh-CN" sz="3240" b="1" dirty="0">
                  <a:ea typeface="Times New Roman" charset="0"/>
                  <a:cs typeface="Times New Roman" charset="0"/>
                </a:rPr>
                <a:t>Task: Entity typing</a:t>
              </a:r>
            </a:p>
            <a:p>
              <a:pPr marL="617228" lvl="1" indent="-342905">
                <a:spcBef>
                  <a:spcPts val="343"/>
                </a:spcBef>
                <a:buSzPct val="90000"/>
                <a:buFont typeface="Wingdings" panose="05000000000000000000" pitchFamily="2" charset="2"/>
                <a:buChar char="Ø"/>
              </a:pPr>
              <a:r>
                <a:rPr kumimoji="1" lang="en-US" altLang="zh-CN" sz="3240" dirty="0">
                  <a:ea typeface="Times New Roman" charset="0"/>
                  <a:cs typeface="Times New Roman" charset="0"/>
                </a:rPr>
                <a:t>Aims to assign types to the entity mentions in given texts.</a:t>
              </a:r>
            </a:p>
            <a:p>
              <a:pPr marL="342905" indent="-342905">
                <a:spcBef>
                  <a:spcPts val="343"/>
                </a:spcBef>
                <a:buSzPct val="90000"/>
                <a:buFont typeface="Wingdings" panose="05000000000000000000" pitchFamily="2" charset="2"/>
                <a:buChar char="Ø"/>
              </a:pPr>
              <a:r>
                <a:rPr kumimoji="1" lang="en-US" altLang="zh-CN" sz="3240" b="1" dirty="0">
                  <a:ea typeface="Times New Roman" charset="0"/>
                  <a:cs typeface="Times New Roman" charset="0"/>
                </a:rPr>
                <a:t>The drawbacks of pervious work</a:t>
              </a:r>
            </a:p>
            <a:p>
              <a:pPr marL="617228" lvl="1" indent="-342905">
                <a:spcBef>
                  <a:spcPts val="343"/>
                </a:spcBef>
                <a:buSzPct val="90000"/>
                <a:buFont typeface="Wingdings" panose="05000000000000000000" pitchFamily="2" charset="2"/>
                <a:buChar char="Ø"/>
              </a:pPr>
              <a:r>
                <a:rPr kumimoji="1" lang="en-US" altLang="zh-CN" sz="3240" dirty="0">
                  <a:solidFill>
                    <a:srgbClr val="C00000"/>
                  </a:solidFill>
                  <a:ea typeface="Times New Roman" charset="0"/>
                  <a:cs typeface="Times New Roman" charset="0"/>
                </a:rPr>
                <a:t>Closed Type Set</a:t>
              </a:r>
              <a:r>
                <a:rPr kumimoji="1" lang="en-US" altLang="zh-CN" sz="3240" dirty="0">
                  <a:ea typeface="Times New Roman" charset="0"/>
                  <a:cs typeface="Times New Roman" charset="0"/>
                </a:rPr>
                <a:t>: Cannot assign the entity to the types out of the predefined set.</a:t>
              </a:r>
            </a:p>
            <a:p>
              <a:pPr marL="617228" lvl="1" indent="-342905">
                <a:spcBef>
                  <a:spcPts val="343"/>
                </a:spcBef>
                <a:buSzPct val="90000"/>
                <a:buFont typeface="Wingdings" panose="05000000000000000000" pitchFamily="2" charset="2"/>
                <a:buChar char="Ø"/>
              </a:pPr>
              <a:r>
                <a:rPr kumimoji="1" lang="en-US" altLang="zh-CN" sz="3240" dirty="0">
                  <a:solidFill>
                    <a:srgbClr val="C00000"/>
                  </a:solidFill>
                  <a:ea typeface="Times New Roman" charset="0"/>
                  <a:cs typeface="Times New Roman" charset="0"/>
                </a:rPr>
                <a:t>Few-shot Dilemma for Long-tail Types</a:t>
              </a:r>
              <a:r>
                <a:rPr kumimoji="1" lang="en-US" altLang="zh-CN" sz="3240" dirty="0">
                  <a:ea typeface="Times New Roman" charset="0"/>
                  <a:cs typeface="Times New Roman" charset="0"/>
                </a:rPr>
                <a:t>: Hardly handle few-shot and zero-shot issues.</a:t>
              </a:r>
            </a:p>
            <a:p>
              <a:pPr marL="342905" indent="-342905">
                <a:spcBef>
                  <a:spcPts val="343"/>
                </a:spcBef>
                <a:buSzPct val="90000"/>
                <a:buFont typeface="Wingdings" panose="05000000000000000000" pitchFamily="2" charset="2"/>
                <a:buChar char="Ø"/>
              </a:pPr>
              <a:r>
                <a:rPr kumimoji="1" lang="en-US" altLang="zh-CN" sz="3240" b="1" dirty="0">
                  <a:solidFill>
                    <a:prstClr val="black"/>
                  </a:solidFill>
                  <a:latin typeface="Calibri" panose="020F0502020204030204"/>
                  <a:ea typeface="Times New Roman" charset="0"/>
                  <a:cs typeface="Times New Roman" charset="0"/>
                </a:rPr>
                <a:t>Solution:</a:t>
              </a:r>
              <a:r>
                <a:rPr kumimoji="1" lang="zh-CN" altLang="en-US" sz="3240" b="1" dirty="0">
                  <a:solidFill>
                    <a:prstClr val="black"/>
                  </a:solidFill>
                  <a:latin typeface="Calibri" panose="020F0502020204030204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3240" b="1" dirty="0">
                  <a:ea typeface="Times New Roman" charset="0"/>
                  <a:cs typeface="Times New Roman" charset="0"/>
                </a:rPr>
                <a:t>Generative Entity Typing</a:t>
              </a:r>
            </a:p>
            <a:p>
              <a:pPr marL="617228" lvl="1" indent="-342905">
                <a:spcBef>
                  <a:spcPts val="343"/>
                </a:spcBef>
                <a:buSzPct val="90000"/>
                <a:buFont typeface="Wingdings" panose="05000000000000000000" pitchFamily="2" charset="2"/>
                <a:buChar char="Ø"/>
              </a:pPr>
              <a:r>
                <a:rPr kumimoji="1" lang="en-US" altLang="zh-CN" sz="3240" dirty="0">
                  <a:ea typeface="Times New Roman" charset="0"/>
                  <a:cs typeface="Times New Roman" charset="0"/>
                </a:rPr>
                <a:t>Generate types with a pre-trained language model from given a text with an entity mention.</a:t>
              </a:r>
            </a:p>
            <a:p>
              <a:pPr marL="617228" lvl="1" indent="-342905">
                <a:spcBef>
                  <a:spcPts val="343"/>
                </a:spcBef>
                <a:buSzPct val="90000"/>
                <a:buFont typeface="Wingdings" panose="05000000000000000000" pitchFamily="2" charset="2"/>
                <a:buChar char="Ø"/>
              </a:pPr>
              <a:endParaRPr kumimoji="1" lang="en-US" altLang="zh-CN" sz="3240" dirty="0">
                <a:ea typeface="Times New Roman" charset="0"/>
                <a:cs typeface="Times New Roman" charset="0"/>
              </a:endParaRPr>
            </a:p>
            <a:p>
              <a:pPr marL="617228" lvl="1" indent="-342905">
                <a:spcBef>
                  <a:spcPts val="343"/>
                </a:spcBef>
                <a:buSzPct val="90000"/>
                <a:buFont typeface="Wingdings" panose="05000000000000000000" pitchFamily="2" charset="2"/>
                <a:buChar char="Ø"/>
              </a:pPr>
              <a:endParaRPr kumimoji="1" lang="en-US" altLang="zh-CN" sz="3240" dirty="0">
                <a:ea typeface="Times New Roman" charset="0"/>
                <a:cs typeface="Times New Roman" charset="0"/>
              </a:endParaRPr>
            </a:p>
            <a:p>
              <a:pPr marL="617228" lvl="1" indent="-342905">
                <a:spcBef>
                  <a:spcPts val="343"/>
                </a:spcBef>
                <a:buSzPct val="90000"/>
                <a:buFont typeface="Wingdings" panose="05000000000000000000" pitchFamily="2" charset="2"/>
                <a:buChar char="Ø"/>
              </a:pPr>
              <a:endParaRPr kumimoji="1" lang="en-US" altLang="zh-CN" sz="3240" dirty="0">
                <a:ea typeface="Times New Roman" charset="0"/>
                <a:cs typeface="Times New Roman" charset="0"/>
              </a:endParaRPr>
            </a:p>
            <a:p>
              <a:pPr marL="617228" lvl="1" indent="-342905">
                <a:spcBef>
                  <a:spcPts val="343"/>
                </a:spcBef>
                <a:buSzPct val="90000"/>
                <a:buFont typeface="Wingdings" panose="05000000000000000000" pitchFamily="2" charset="2"/>
                <a:buChar char="Ø"/>
              </a:pPr>
              <a:endParaRPr kumimoji="1" lang="en-US" altLang="zh-CN" sz="3240" dirty="0">
                <a:ea typeface="Times New Roman" charset="0"/>
                <a:cs typeface="Times New Roman" charset="0"/>
              </a:endParaRPr>
            </a:p>
            <a:p>
              <a:pPr marL="617228" lvl="1" indent="-342905">
                <a:spcBef>
                  <a:spcPts val="343"/>
                </a:spcBef>
                <a:buSzPct val="90000"/>
                <a:buFont typeface="Wingdings" panose="05000000000000000000" pitchFamily="2" charset="2"/>
                <a:buChar char="Ø"/>
              </a:pPr>
              <a:endParaRPr kumimoji="1" lang="en-US" altLang="zh-CN" sz="3240" dirty="0">
                <a:ea typeface="Times New Roman" charset="0"/>
                <a:cs typeface="Times New Roman" charset="0"/>
              </a:endParaRPr>
            </a:p>
            <a:p>
              <a:pPr marL="617228" lvl="1" indent="-342905">
                <a:spcBef>
                  <a:spcPts val="343"/>
                </a:spcBef>
                <a:buSzPct val="90000"/>
                <a:buFont typeface="Wingdings" panose="05000000000000000000" pitchFamily="2" charset="2"/>
                <a:buChar char="Ø"/>
              </a:pPr>
              <a:endParaRPr kumimoji="1" lang="en-US" altLang="zh-CN" sz="3240" dirty="0">
                <a:ea typeface="Times New Roman" charset="0"/>
                <a:cs typeface="Times New Roman" charset="0"/>
              </a:endParaRPr>
            </a:p>
            <a:p>
              <a:pPr marL="274323" lvl="1">
                <a:spcBef>
                  <a:spcPts val="343"/>
                </a:spcBef>
                <a:buSzPct val="90000"/>
              </a:pPr>
              <a:endParaRPr kumimoji="1" lang="en-US" altLang="zh-CN" sz="3240" dirty="0">
                <a:ea typeface="Times New Roman" charset="0"/>
                <a:cs typeface="Times New Roman" charset="0"/>
              </a:endParaRPr>
            </a:p>
            <a:p>
              <a:pPr marL="617228" lvl="1" indent="-342905">
                <a:spcBef>
                  <a:spcPts val="343"/>
                </a:spcBef>
                <a:buSzPct val="90000"/>
                <a:buFont typeface="Wingdings" panose="05000000000000000000" pitchFamily="2" charset="2"/>
                <a:buChar char="Ø"/>
              </a:pPr>
              <a:r>
                <a:rPr kumimoji="1" lang="en-US" altLang="zh-CN" sz="3240" dirty="0">
                  <a:ea typeface="Times New Roman" charset="0"/>
                  <a:cs typeface="Times New Roman" charset="0"/>
                </a:rPr>
                <a:t>Two advantages: </a:t>
              </a:r>
            </a:p>
            <a:p>
              <a:pPr marL="1074428" lvl="2" indent="-342905">
                <a:spcBef>
                  <a:spcPts val="343"/>
                </a:spcBef>
                <a:buSzPct val="90000"/>
                <a:buFont typeface="Wingdings" panose="05000000000000000000" pitchFamily="2" charset="2"/>
                <a:buChar char="Ø"/>
              </a:pPr>
              <a:r>
                <a:rPr kumimoji="1" lang="en-US" altLang="zh-CN" sz="3240" dirty="0">
                  <a:solidFill>
                    <a:srgbClr val="C00000"/>
                  </a:solidFill>
                  <a:ea typeface="Times New Roman" charset="0"/>
                  <a:cs typeface="Times New Roman" charset="0"/>
                </a:rPr>
                <a:t>Open Type Set</a:t>
              </a:r>
              <a:r>
                <a:rPr kumimoji="1" lang="en-US" altLang="zh-CN" sz="3240" dirty="0">
                  <a:ea typeface="Times New Roman" charset="0"/>
                  <a:cs typeface="Times New Roman" charset="0"/>
                </a:rPr>
                <a:t>: more open types for entity mentions</a:t>
              </a:r>
            </a:p>
            <a:p>
              <a:pPr marL="1074428" lvl="2" indent="-342905">
                <a:spcBef>
                  <a:spcPts val="343"/>
                </a:spcBef>
                <a:buSzPct val="90000"/>
                <a:buFont typeface="Wingdings" panose="05000000000000000000" pitchFamily="2" charset="2"/>
                <a:buChar char="Ø"/>
              </a:pPr>
              <a:r>
                <a:rPr kumimoji="1" lang="en-US" altLang="zh-CN" sz="3240" dirty="0">
                  <a:solidFill>
                    <a:srgbClr val="C00000"/>
                  </a:solidFill>
                  <a:ea typeface="Times New Roman" charset="0"/>
                  <a:cs typeface="Times New Roman" charset="0"/>
                </a:rPr>
                <a:t>Conceptual Reasoning Capability</a:t>
              </a:r>
              <a:r>
                <a:rPr kumimoji="1" lang="en-US" altLang="zh-CN" sz="3240" dirty="0">
                  <a:ea typeface="Times New Roman" charset="0"/>
                  <a:cs typeface="Times New Roman" charset="0"/>
                </a:rPr>
                <a:t>: handle the few-shot and zero-shot dilemma well</a:t>
              </a:r>
            </a:p>
            <a:p>
              <a:pPr marL="617228" lvl="1" indent="-342905">
                <a:spcBef>
                  <a:spcPts val="343"/>
                </a:spcBef>
                <a:buSzPct val="90000"/>
                <a:buFont typeface="Wingdings" panose="05000000000000000000" pitchFamily="2" charset="2"/>
                <a:buChar char="Ø"/>
              </a:pPr>
              <a:endParaRPr kumimoji="1" lang="en-US" altLang="zh-CN" sz="3240" dirty="0">
                <a:ea typeface="Times New Roman" charset="0"/>
                <a:cs typeface="Times New Roman" charset="0"/>
              </a:endParaRPr>
            </a:p>
            <a:p>
              <a:pPr marL="617228" lvl="1" indent="-342905">
                <a:spcBef>
                  <a:spcPts val="343"/>
                </a:spcBef>
                <a:buSzPct val="90000"/>
                <a:buFont typeface="Wingdings" panose="05000000000000000000" pitchFamily="2" charset="2"/>
                <a:buChar char="Ø"/>
              </a:pPr>
              <a:endParaRPr kumimoji="1" lang="en-US" altLang="zh-CN" sz="3240" dirty="0">
                <a:ea typeface="Times New Roman" charset="0"/>
                <a:cs typeface="Times New Roman" charset="0"/>
              </a:endParaRPr>
            </a:p>
            <a:p>
              <a:pPr marL="342905" indent="-342905">
                <a:spcBef>
                  <a:spcPts val="343"/>
                </a:spcBef>
                <a:buSzPct val="90000"/>
                <a:buFont typeface="Wingdings" panose="05000000000000000000" pitchFamily="2" charset="2"/>
                <a:buChar char="Ø"/>
              </a:pPr>
              <a:endParaRPr kumimoji="1" lang="en-US" altLang="zh-CN" sz="3240" dirty="0">
                <a:ea typeface="Times New Roman" charset="0"/>
                <a:cs typeface="Times New Roman" charset="0"/>
              </a:endParaRPr>
            </a:p>
            <a:p>
              <a:pPr>
                <a:spcBef>
                  <a:spcPts val="343"/>
                </a:spcBef>
                <a:buSzPct val="90000"/>
              </a:pPr>
              <a:endParaRPr kumimoji="1" lang="en-US" altLang="zh-CN" sz="2880" dirty="0">
                <a:cs typeface="Times New Roman" charset="0"/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4C24B4FB-F0A6-54B0-B6FA-7BA68453B418}"/>
                </a:ext>
              </a:extLst>
            </p:cNvPr>
            <p:cNvSpPr/>
            <p:nvPr/>
          </p:nvSpPr>
          <p:spPr>
            <a:xfrm>
              <a:off x="3395572" y="8953028"/>
              <a:ext cx="6412918" cy="1295492"/>
            </a:xfrm>
            <a:prstGeom prst="round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2000">
                <a:solidFill>
                  <a:prstClr val="white"/>
                </a:solidFill>
                <a:cs typeface="Arial"/>
                <a:sym typeface="Arial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6A93F02-13AD-73FE-09E8-A796579DDF31}"/>
                </a:ext>
              </a:extLst>
            </p:cNvPr>
            <p:cNvSpPr txBox="1"/>
            <p:nvPr/>
          </p:nvSpPr>
          <p:spPr>
            <a:xfrm>
              <a:off x="3748981" y="9010279"/>
              <a:ext cx="587915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prstClr val="black"/>
                  </a:solidFill>
                  <a:cs typeface="Arial"/>
                  <a:sym typeface="Arial"/>
                </a:rPr>
                <a:t>In the early 1980s , </a:t>
              </a:r>
              <a:r>
                <a:rPr lang="en-US" altLang="zh-CN" sz="2400" b="1" dirty="0">
                  <a:solidFill>
                    <a:srgbClr val="4472C4"/>
                  </a:solidFill>
                  <a:cs typeface="Arial"/>
                  <a:sym typeface="Arial"/>
                </a:rPr>
                <a:t>P &amp; G </a:t>
              </a:r>
              <a:r>
                <a:rPr lang="en-US" altLang="zh-CN" sz="2400" dirty="0">
                  <a:solidFill>
                    <a:prstClr val="black"/>
                  </a:solidFill>
                  <a:cs typeface="Arial"/>
                  <a:sym typeface="Arial"/>
                </a:rPr>
                <a:t>tried to launch here a concentrated detergent under the Ariel brand name that it markets in Europe.</a:t>
              </a:r>
              <a:endParaRPr lang="zh-CN" altLang="en-US" sz="2400" dirty="0">
                <a:solidFill>
                  <a:prstClr val="black"/>
                </a:solidFill>
                <a:cs typeface="Arial"/>
                <a:sym typeface="Arial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64FD7A9-1BD7-9A8A-0C8D-E6B8ECF8569D}"/>
                </a:ext>
              </a:extLst>
            </p:cNvPr>
            <p:cNvSpPr/>
            <p:nvPr/>
          </p:nvSpPr>
          <p:spPr>
            <a:xfrm>
              <a:off x="1067931" y="9227669"/>
              <a:ext cx="2196207" cy="305625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905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2000">
                <a:solidFill>
                  <a:prstClr val="white"/>
                </a:solidFill>
                <a:cs typeface="Arial"/>
                <a:sym typeface="Arial"/>
              </a:endParaRPr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00556095-9E00-A025-E878-E898708498BD}"/>
                </a:ext>
              </a:extLst>
            </p:cNvPr>
            <p:cNvGrpSpPr/>
            <p:nvPr/>
          </p:nvGrpSpPr>
          <p:grpSpPr>
            <a:xfrm>
              <a:off x="3540495" y="10661827"/>
              <a:ext cx="3271312" cy="1708032"/>
              <a:chOff x="2445025" y="1123122"/>
              <a:chExt cx="1341784" cy="1808922"/>
            </a:xfrm>
          </p:grpSpPr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51588BCA-CCC8-7843-921E-1A5BDA787525}"/>
                  </a:ext>
                </a:extLst>
              </p:cNvPr>
              <p:cNvSpPr/>
              <p:nvPr/>
            </p:nvSpPr>
            <p:spPr>
              <a:xfrm>
                <a:off x="2445025" y="1123122"/>
                <a:ext cx="1341784" cy="1808922"/>
              </a:xfrm>
              <a:prstGeom prst="rect">
                <a:avLst/>
              </a:prstGeom>
              <a:solidFill>
                <a:srgbClr val="FFC000">
                  <a:lumMod val="20000"/>
                  <a:lumOff val="8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2000">
                  <a:solidFill>
                    <a:prstClr val="white"/>
                  </a:solidFill>
                  <a:cs typeface="Arial"/>
                  <a:sym typeface="Arial"/>
                </a:endParaRPr>
              </a:p>
            </p:txBody>
          </p: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68450827-FCB3-90A2-A750-308A3CF3A27A}"/>
                  </a:ext>
                </a:extLst>
              </p:cNvPr>
              <p:cNvCxnSpPr/>
              <p:nvPr/>
            </p:nvCxnSpPr>
            <p:spPr>
              <a:xfrm>
                <a:off x="2445025" y="1568559"/>
                <a:ext cx="1341784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C2B9573F-0404-74D3-4E3C-20DB8E8A067D}"/>
                </a:ext>
              </a:extLst>
            </p:cNvPr>
            <p:cNvGrpSpPr/>
            <p:nvPr/>
          </p:nvGrpSpPr>
          <p:grpSpPr>
            <a:xfrm>
              <a:off x="7477686" y="10661827"/>
              <a:ext cx="2235178" cy="854265"/>
              <a:chOff x="2445025" y="1123122"/>
              <a:chExt cx="1341784" cy="904725"/>
            </a:xfrm>
          </p:grpSpPr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51CEAFAD-16B9-6AE2-8114-9C7964A33D2E}"/>
                  </a:ext>
                </a:extLst>
              </p:cNvPr>
              <p:cNvSpPr/>
              <p:nvPr/>
            </p:nvSpPr>
            <p:spPr>
              <a:xfrm>
                <a:off x="2445025" y="1123122"/>
                <a:ext cx="1341784" cy="904725"/>
              </a:xfrm>
              <a:prstGeom prst="rect">
                <a:avLst/>
              </a:prstGeom>
              <a:solidFill>
                <a:srgbClr val="70AD47">
                  <a:lumMod val="20000"/>
                  <a:lumOff val="8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2000">
                  <a:solidFill>
                    <a:prstClr val="white"/>
                  </a:solidFill>
                  <a:cs typeface="Arial"/>
                  <a:sym typeface="Arial"/>
                </a:endParaRPr>
              </a:p>
            </p:txBody>
          </p: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BCFE7FA6-5CB7-574E-58AE-8F3F6A7D8D96}"/>
                  </a:ext>
                </a:extLst>
              </p:cNvPr>
              <p:cNvCxnSpPr/>
              <p:nvPr/>
            </p:nvCxnSpPr>
            <p:spPr>
              <a:xfrm>
                <a:off x="2445025" y="1568559"/>
                <a:ext cx="1341784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5AD3826C-35D8-A971-A04B-CE1840674921}"/>
                </a:ext>
              </a:extLst>
            </p:cNvPr>
            <p:cNvSpPr txBox="1"/>
            <p:nvPr/>
          </p:nvSpPr>
          <p:spPr>
            <a:xfrm>
              <a:off x="3395572" y="8447426"/>
              <a:ext cx="16772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prstClr val="black"/>
                  </a:solidFill>
                  <a:cs typeface="Arial"/>
                  <a:sym typeface="Arial"/>
                </a:rPr>
                <a:t>Input Text</a:t>
              </a:r>
              <a:endParaRPr lang="zh-CN" altLang="en-US" sz="2800" b="1" dirty="0">
                <a:solidFill>
                  <a:prstClr val="black"/>
                </a:solidFill>
                <a:cs typeface="Arial"/>
                <a:sym typeface="Arial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708D2921-474B-6890-8496-6AA7BA88EAA6}"/>
                </a:ext>
              </a:extLst>
            </p:cNvPr>
            <p:cNvSpPr txBox="1"/>
            <p:nvPr/>
          </p:nvSpPr>
          <p:spPr>
            <a:xfrm>
              <a:off x="985813" y="9274383"/>
              <a:ext cx="236044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prstClr val="black"/>
                  </a:solidFill>
                  <a:cs typeface="Arial"/>
                  <a:sym typeface="Arial"/>
                </a:rPr>
                <a:t>Predefined type set</a:t>
              </a:r>
              <a:endParaRPr lang="zh-CN" altLang="en-US" sz="2800" b="1" dirty="0">
                <a:solidFill>
                  <a:prstClr val="black"/>
                </a:solidFill>
                <a:cs typeface="Arial"/>
                <a:sym typeface="Arial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B21E6FB-F1C9-6A24-BBFD-C01E385C0506}"/>
                </a:ext>
              </a:extLst>
            </p:cNvPr>
            <p:cNvSpPr txBox="1"/>
            <p:nvPr/>
          </p:nvSpPr>
          <p:spPr>
            <a:xfrm>
              <a:off x="1133852" y="10580707"/>
              <a:ext cx="160508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prstClr val="black"/>
                  </a:solidFill>
                  <a:cs typeface="Arial"/>
                  <a:sym typeface="Arial"/>
                </a:rPr>
                <a:t>substance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55F2F0AF-5649-6AA4-77E2-673B0998C115}"/>
                </a:ext>
              </a:extLst>
            </p:cNvPr>
            <p:cNvSpPr txBox="1"/>
            <p:nvPr/>
          </p:nvSpPr>
          <p:spPr>
            <a:xfrm>
              <a:off x="1133851" y="10981434"/>
              <a:ext cx="128701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prstClr val="black"/>
                  </a:solidFill>
                  <a:cs typeface="Arial"/>
                  <a:sym typeface="Arial"/>
                </a:rPr>
                <a:t>product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33089EC-6B8C-74EB-6F9A-A8F8805022F4}"/>
                </a:ext>
              </a:extLst>
            </p:cNvPr>
            <p:cNvSpPr txBox="1"/>
            <p:nvPr/>
          </p:nvSpPr>
          <p:spPr>
            <a:xfrm>
              <a:off x="1133852" y="11382161"/>
              <a:ext cx="16993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prstClr val="black"/>
                  </a:solidFill>
                  <a:cs typeface="Arial"/>
                  <a:sym typeface="Arial"/>
                </a:rPr>
                <a:t>continent</a:t>
              </a: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C9A87B6E-B166-52A9-A6FE-16B12A8555D7}"/>
                </a:ext>
              </a:extLst>
            </p:cNvPr>
            <p:cNvSpPr txBox="1"/>
            <p:nvPr/>
          </p:nvSpPr>
          <p:spPr>
            <a:xfrm>
              <a:off x="1133852" y="11782887"/>
              <a:ext cx="149993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solidFill>
                    <a:prstClr val="black"/>
                  </a:solidFill>
                  <a:cs typeface="Arial"/>
                  <a:sym typeface="Arial"/>
                </a:rPr>
                <a:t>…</a:t>
              </a:r>
              <a:endParaRPr lang="zh-CN" altLang="en-US" sz="2000" dirty="0">
                <a:solidFill>
                  <a:prstClr val="black"/>
                </a:solidFill>
                <a:cs typeface="Arial"/>
                <a:sym typeface="Arial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9FCB4F98-69A1-7E57-B301-EEBB25A2F66B}"/>
                </a:ext>
              </a:extLst>
            </p:cNvPr>
            <p:cNvSpPr txBox="1"/>
            <p:nvPr/>
          </p:nvSpPr>
          <p:spPr>
            <a:xfrm>
              <a:off x="1133852" y="10179979"/>
              <a:ext cx="18603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prstClr val="black"/>
                  </a:solidFill>
                  <a:cs typeface="Arial"/>
                  <a:sym typeface="Arial"/>
                </a:rPr>
                <a:t>company</a:t>
              </a:r>
              <a:endParaRPr lang="zh-CN" altLang="en-US" sz="2400" dirty="0">
                <a:solidFill>
                  <a:prstClr val="black"/>
                </a:solidFill>
                <a:cs typeface="Arial"/>
                <a:sym typeface="Arial"/>
              </a:endParaRPr>
            </a:p>
          </p:txBody>
        </p:sp>
        <p:sp>
          <p:nvSpPr>
            <p:cNvPr id="42" name="箭头: 下 41">
              <a:extLst>
                <a:ext uri="{FF2B5EF4-FFF2-40B4-BE49-F238E27FC236}">
                  <a16:creationId xmlns:a16="http://schemas.microsoft.com/office/drawing/2014/main" id="{6B965F8B-C890-75B6-3843-269963D218B0}"/>
                </a:ext>
              </a:extLst>
            </p:cNvPr>
            <p:cNvSpPr/>
            <p:nvPr/>
          </p:nvSpPr>
          <p:spPr>
            <a:xfrm>
              <a:off x="4838016" y="10123982"/>
              <a:ext cx="220383" cy="428964"/>
            </a:xfrm>
            <a:prstGeom prst="downArrow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2000">
                <a:solidFill>
                  <a:prstClr val="white"/>
                </a:solidFill>
                <a:cs typeface="Arial"/>
                <a:sym typeface="Arial"/>
              </a:endParaRPr>
            </a:p>
          </p:txBody>
        </p:sp>
        <p:sp>
          <p:nvSpPr>
            <p:cNvPr id="43" name="箭头: 下 42">
              <a:extLst>
                <a:ext uri="{FF2B5EF4-FFF2-40B4-BE49-F238E27FC236}">
                  <a16:creationId xmlns:a16="http://schemas.microsoft.com/office/drawing/2014/main" id="{0144FC0B-349D-0A9B-2494-7F0D2D2D8EDB}"/>
                </a:ext>
              </a:extLst>
            </p:cNvPr>
            <p:cNvSpPr/>
            <p:nvPr/>
          </p:nvSpPr>
          <p:spPr>
            <a:xfrm>
              <a:off x="8532116" y="10128465"/>
              <a:ext cx="220383" cy="428964"/>
            </a:xfrm>
            <a:prstGeom prst="downArrow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2000">
                <a:solidFill>
                  <a:prstClr val="white"/>
                </a:solidFill>
                <a:cs typeface="Arial"/>
                <a:sym typeface="Arial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78B442B-AF2E-3828-27C7-2D00CF619CE8}"/>
                </a:ext>
              </a:extLst>
            </p:cNvPr>
            <p:cNvSpPr txBox="1"/>
            <p:nvPr/>
          </p:nvSpPr>
          <p:spPr>
            <a:xfrm>
              <a:off x="5545051" y="10199234"/>
              <a:ext cx="219620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solidFill>
                    <a:prstClr val="black"/>
                  </a:solidFill>
                  <a:cs typeface="Arial"/>
                  <a:sym typeface="Arial"/>
                </a:rPr>
                <a:t>Entity: </a:t>
              </a:r>
              <a:r>
                <a:rPr lang="en-US" altLang="zh-CN" sz="2400" b="1" dirty="0">
                  <a:solidFill>
                    <a:srgbClr val="4472C4"/>
                  </a:solidFill>
                  <a:cs typeface="Arial"/>
                  <a:sym typeface="Arial"/>
                </a:rPr>
                <a:t>P &amp; G</a:t>
              </a:r>
              <a:r>
                <a:rPr lang="en-US" altLang="zh-CN" sz="2400" dirty="0">
                  <a:solidFill>
                    <a:prstClr val="black"/>
                  </a:solidFill>
                  <a:cs typeface="Arial"/>
                  <a:sym typeface="Arial"/>
                </a:rPr>
                <a:t> </a:t>
              </a:r>
              <a:endParaRPr lang="zh-CN" altLang="en-US" sz="2400" dirty="0">
                <a:solidFill>
                  <a:prstClr val="black"/>
                </a:solidFill>
                <a:cs typeface="Arial"/>
                <a:sym typeface="Arial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BFCCBA8F-748C-4CC3-AB40-4E612F36162C}"/>
                </a:ext>
              </a:extLst>
            </p:cNvPr>
            <p:cNvSpPr txBox="1"/>
            <p:nvPr/>
          </p:nvSpPr>
          <p:spPr>
            <a:xfrm>
              <a:off x="4222846" y="10639228"/>
              <a:ext cx="1861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prstClr val="black"/>
                  </a:solidFill>
                  <a:cs typeface="Arial"/>
                  <a:sym typeface="Arial"/>
                </a:rPr>
                <a:t>Generation</a:t>
              </a:r>
              <a:endParaRPr lang="zh-CN" altLang="en-US" sz="2800" b="1" dirty="0">
                <a:solidFill>
                  <a:prstClr val="black"/>
                </a:solidFill>
                <a:cs typeface="Arial"/>
                <a:sym typeface="Arial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AE6B0532-F656-5DEF-CD7E-D27E7ADC3E1B}"/>
                </a:ext>
              </a:extLst>
            </p:cNvPr>
            <p:cNvSpPr txBox="1"/>
            <p:nvPr/>
          </p:nvSpPr>
          <p:spPr>
            <a:xfrm>
              <a:off x="7477694" y="10626644"/>
              <a:ext cx="21380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prstClr val="black"/>
                  </a:solidFill>
                  <a:cs typeface="Arial"/>
                  <a:sym typeface="Arial"/>
                </a:rPr>
                <a:t>Classification</a:t>
              </a:r>
              <a:endParaRPr lang="zh-CN" altLang="en-US" sz="2800" b="1" dirty="0">
                <a:solidFill>
                  <a:prstClr val="black"/>
                </a:solidFill>
                <a:cs typeface="Arial"/>
                <a:sym typeface="Arial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0177A086-CB60-0855-87C0-7CB10B2B81DF}"/>
                </a:ext>
              </a:extLst>
            </p:cNvPr>
            <p:cNvSpPr txBox="1"/>
            <p:nvPr/>
          </p:nvSpPr>
          <p:spPr>
            <a:xfrm>
              <a:off x="3748851" y="11151786"/>
              <a:ext cx="346009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cs typeface="Arial"/>
                  <a:sym typeface="Arial"/>
                </a:rPr>
                <a:t>detergent company* 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8B6FA7AD-9046-829B-472F-3C2B4D7213D3}"/>
                </a:ext>
              </a:extLst>
            </p:cNvPr>
            <p:cNvSpPr txBox="1"/>
            <p:nvPr/>
          </p:nvSpPr>
          <p:spPr>
            <a:xfrm>
              <a:off x="3532801" y="11506264"/>
              <a:ext cx="396701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cs typeface="Arial"/>
                  <a:sym typeface="Arial"/>
                </a:rPr>
                <a:t>detergent manufacturer* 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299C43C2-3EAC-CD67-A935-58BB5C1C3A74}"/>
                </a:ext>
              </a:extLst>
            </p:cNvPr>
            <p:cNvSpPr txBox="1"/>
            <p:nvPr/>
          </p:nvSpPr>
          <p:spPr>
            <a:xfrm>
              <a:off x="4379315" y="11860740"/>
              <a:ext cx="158373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prstClr val="black"/>
                  </a:solidFill>
                  <a:cs typeface="Arial"/>
                  <a:sym typeface="Arial"/>
                </a:rPr>
                <a:t>company </a:t>
              </a:r>
              <a:endParaRPr lang="zh-CN" altLang="en-US" sz="2400" dirty="0">
                <a:solidFill>
                  <a:prstClr val="black"/>
                </a:solidFill>
                <a:cs typeface="Arial"/>
                <a:sym typeface="Arial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882447C1-7C76-C6E8-4147-045904E7011E}"/>
                </a:ext>
              </a:extLst>
            </p:cNvPr>
            <p:cNvSpPr txBox="1"/>
            <p:nvPr/>
          </p:nvSpPr>
          <p:spPr>
            <a:xfrm>
              <a:off x="7875143" y="11042371"/>
              <a:ext cx="158373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prstClr val="black"/>
                  </a:solidFill>
                  <a:cs typeface="Arial"/>
                  <a:sym typeface="Arial"/>
                </a:rPr>
                <a:t>company </a:t>
              </a:r>
              <a:endParaRPr lang="zh-CN" altLang="en-US" sz="2400" dirty="0">
                <a:solidFill>
                  <a:prstClr val="black"/>
                </a:solidFill>
                <a:cs typeface="Arial"/>
                <a:sym typeface="Arial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DD99CA98-B508-0C6E-1325-D1E75D6CA669}"/>
                </a:ext>
              </a:extLst>
            </p:cNvPr>
            <p:cNvSpPr txBox="1"/>
            <p:nvPr/>
          </p:nvSpPr>
          <p:spPr>
            <a:xfrm>
              <a:off x="6747046" y="11590123"/>
              <a:ext cx="351669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prstClr val="black"/>
                  </a:solidFill>
                  <a:cs typeface="Arial"/>
                  <a:sym typeface="Arial"/>
                </a:rPr>
                <a:t>(</a:t>
              </a:r>
              <a:r>
                <a:rPr lang="en-US" altLang="zh-CN" sz="2400" dirty="0">
                  <a:solidFill>
                    <a:srgbClr val="C00000"/>
                  </a:solidFill>
                  <a:cs typeface="Arial"/>
                  <a:sym typeface="Arial"/>
                </a:rPr>
                <a:t>*</a:t>
              </a:r>
              <a:r>
                <a:rPr lang="en-US" altLang="zh-CN" sz="2400" dirty="0">
                  <a:solidFill>
                    <a:prstClr val="black"/>
                  </a:solidFill>
                  <a:cs typeface="Arial"/>
                  <a:sym typeface="Arial"/>
                </a:rPr>
                <a:t>) means the generated types are out of predefined type set</a:t>
              </a:r>
              <a:endParaRPr lang="zh-CN" altLang="en-US" sz="2400" dirty="0">
                <a:solidFill>
                  <a:prstClr val="black"/>
                </a:solidFill>
                <a:cs typeface="Arial"/>
                <a:sym typeface="Arial"/>
              </a:endParaRPr>
            </a:p>
          </p:txBody>
        </p:sp>
      </p:grpSp>
      <p:sp>
        <p:nvSpPr>
          <p:cNvPr id="58" name="同侧圆角矩形 15">
            <a:extLst>
              <a:ext uri="{FF2B5EF4-FFF2-40B4-BE49-F238E27FC236}">
                <a16:creationId xmlns:a16="http://schemas.microsoft.com/office/drawing/2014/main" id="{2710BD66-5382-C352-9D11-D666B5B89321}"/>
              </a:ext>
            </a:extLst>
          </p:cNvPr>
          <p:cNvSpPr/>
          <p:nvPr/>
        </p:nvSpPr>
        <p:spPr>
          <a:xfrm>
            <a:off x="176146" y="16762505"/>
            <a:ext cx="21181180" cy="11028947"/>
          </a:xfrm>
          <a:prstGeom prst="round2SameRect">
            <a:avLst>
              <a:gd name="adj1" fmla="val 2732"/>
              <a:gd name="adj2" fmla="val 3417"/>
            </a:avLst>
          </a:prstGeom>
          <a:solidFill>
            <a:schemeClr val="bg1"/>
          </a:solidFill>
          <a:ln w="57150" cmpd="sng">
            <a:solidFill>
              <a:schemeClr val="accent1">
                <a:lumMod val="75000"/>
              </a:schemeClr>
            </a:solidFill>
          </a:ln>
          <a:effectLst>
            <a:outerShdw blurRad="127000" dist="76200" dir="408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37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225" name="组合 224">
            <a:extLst>
              <a:ext uri="{FF2B5EF4-FFF2-40B4-BE49-F238E27FC236}">
                <a16:creationId xmlns:a16="http://schemas.microsoft.com/office/drawing/2014/main" id="{92151BE1-105A-BE97-5AE5-FEF2067007F7}"/>
              </a:ext>
            </a:extLst>
          </p:cNvPr>
          <p:cNvGrpSpPr/>
          <p:nvPr/>
        </p:nvGrpSpPr>
        <p:grpSpPr>
          <a:xfrm>
            <a:off x="8798586" y="16311955"/>
            <a:ext cx="4231878" cy="862882"/>
            <a:chOff x="5209687" y="16894888"/>
            <a:chExt cx="4231878" cy="862882"/>
          </a:xfrm>
          <a:solidFill>
            <a:srgbClr val="4472C4"/>
          </a:solidFill>
        </p:grpSpPr>
        <p:sp>
          <p:nvSpPr>
            <p:cNvPr id="60" name="文档 20">
              <a:extLst>
                <a:ext uri="{FF2B5EF4-FFF2-40B4-BE49-F238E27FC236}">
                  <a16:creationId xmlns:a16="http://schemas.microsoft.com/office/drawing/2014/main" id="{603FE507-EC3C-2E32-74FD-51AE57A91F79}"/>
                </a:ext>
              </a:extLst>
            </p:cNvPr>
            <p:cNvSpPr/>
            <p:nvPr/>
          </p:nvSpPr>
          <p:spPr>
            <a:xfrm rot="10800000">
              <a:off x="5209687" y="16894888"/>
              <a:ext cx="4231878" cy="86288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>
              <a:outerShdw blurRad="40000" dist="76200" dir="246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432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E0B1E835-0F39-AF7F-2742-8C177B221D3B}"/>
                </a:ext>
              </a:extLst>
            </p:cNvPr>
            <p:cNvSpPr txBox="1"/>
            <p:nvPr/>
          </p:nvSpPr>
          <p:spPr>
            <a:xfrm>
              <a:off x="5508770" y="16924464"/>
              <a:ext cx="375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>
                  <a:solidFill>
                    <a:srgbClr val="FFFFFF"/>
                  </a:solidFill>
                  <a:ea typeface="Times New Roman" charset="0"/>
                  <a:cs typeface="Times New Roman" charset="0"/>
                </a:rPr>
                <a:t>CL-based GET </a:t>
              </a:r>
            </a:p>
          </p:txBody>
        </p:sp>
      </p:grpSp>
      <p:grpSp>
        <p:nvGrpSpPr>
          <p:cNvPr id="223" name="组合 222">
            <a:extLst>
              <a:ext uri="{FF2B5EF4-FFF2-40B4-BE49-F238E27FC236}">
                <a16:creationId xmlns:a16="http://schemas.microsoft.com/office/drawing/2014/main" id="{AB162625-83BF-8EA2-F690-7F11475AC67A}"/>
              </a:ext>
            </a:extLst>
          </p:cNvPr>
          <p:cNvGrpSpPr/>
          <p:nvPr/>
        </p:nvGrpSpPr>
        <p:grpSpPr>
          <a:xfrm>
            <a:off x="11131831" y="10944546"/>
            <a:ext cx="10120948" cy="4928974"/>
            <a:chOff x="11182631" y="10792146"/>
            <a:chExt cx="10120948" cy="4928974"/>
          </a:xfrm>
        </p:grpSpPr>
        <p:sp>
          <p:nvSpPr>
            <p:cNvPr id="64" name="圆角矩形 79">
              <a:extLst>
                <a:ext uri="{FF2B5EF4-FFF2-40B4-BE49-F238E27FC236}">
                  <a16:creationId xmlns:a16="http://schemas.microsoft.com/office/drawing/2014/main" id="{9F45860A-E895-1EA8-50B9-9516428AEF1A}"/>
                </a:ext>
              </a:extLst>
            </p:cNvPr>
            <p:cNvSpPr/>
            <p:nvPr/>
          </p:nvSpPr>
          <p:spPr>
            <a:xfrm>
              <a:off x="17683652" y="11327638"/>
              <a:ext cx="2999419" cy="1109970"/>
            </a:xfrm>
            <a:prstGeom prst="roundRect">
              <a:avLst/>
            </a:prstGeom>
            <a:solidFill>
              <a:srgbClr val="E7E6E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kumimoji="1" lang="zh-CN" altLang="en-US" sz="4400">
                <a:solidFill>
                  <a:sysClr val="window" lastClr="FFFFFF"/>
                </a:solidFill>
                <a:cs typeface="Arial"/>
                <a:sym typeface="Arial"/>
              </a:endParaRPr>
            </a:p>
          </p:txBody>
        </p:sp>
        <p:sp>
          <p:nvSpPr>
            <p:cNvPr id="65" name="下箭头 27">
              <a:extLst>
                <a:ext uri="{FF2B5EF4-FFF2-40B4-BE49-F238E27FC236}">
                  <a16:creationId xmlns:a16="http://schemas.microsoft.com/office/drawing/2014/main" id="{94334BBB-76C2-45E5-06E5-1680B5C85FC0}"/>
                </a:ext>
              </a:extLst>
            </p:cNvPr>
            <p:cNvSpPr/>
            <p:nvPr/>
          </p:nvSpPr>
          <p:spPr>
            <a:xfrm>
              <a:off x="14221242" y="11341994"/>
              <a:ext cx="3083300" cy="4339110"/>
            </a:xfrm>
            <a:prstGeom prst="downArrow">
              <a:avLst>
                <a:gd name="adj1" fmla="val 82134"/>
                <a:gd name="adj2" fmla="val 22610"/>
              </a:avLst>
            </a:prstGeom>
            <a:solidFill>
              <a:srgbClr val="E7E6E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kumimoji="1" lang="zh-CN" altLang="en-US" sz="4400">
                <a:solidFill>
                  <a:sysClr val="window" lastClr="FFFFFF"/>
                </a:solidFill>
                <a:cs typeface="Arial"/>
                <a:sym typeface="Arial"/>
              </a:endParaRPr>
            </a:p>
          </p:txBody>
        </p:sp>
        <p:cxnSp>
          <p:nvCxnSpPr>
            <p:cNvPr id="68" name="连接符: 肘形 67">
              <a:extLst>
                <a:ext uri="{FF2B5EF4-FFF2-40B4-BE49-F238E27FC236}">
                  <a16:creationId xmlns:a16="http://schemas.microsoft.com/office/drawing/2014/main" id="{07E1AAA0-7C68-DD21-EAEC-DCDBAB994349}"/>
                </a:ext>
              </a:extLst>
            </p:cNvPr>
            <p:cNvCxnSpPr>
              <a:cxnSpLocks/>
              <a:stCxn id="167" idx="3"/>
            </p:cNvCxnSpPr>
            <p:nvPr/>
          </p:nvCxnSpPr>
          <p:spPr>
            <a:xfrm flipV="1">
              <a:off x="13366422" y="13317491"/>
              <a:ext cx="1328846" cy="1211143"/>
            </a:xfrm>
            <a:prstGeom prst="bentConnector3">
              <a:avLst>
                <a:gd name="adj1" fmla="val 65774"/>
              </a:avLst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CDF38355-FFB6-4715-EBDC-C04BF7D3F05B}"/>
                </a:ext>
              </a:extLst>
            </p:cNvPr>
            <p:cNvCxnSpPr>
              <a:cxnSpLocks/>
            </p:cNvCxnSpPr>
            <p:nvPr/>
          </p:nvCxnSpPr>
          <p:spPr>
            <a:xfrm>
              <a:off x="14803417" y="12377911"/>
              <a:ext cx="414184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71" name="文本框 29">
              <a:extLst>
                <a:ext uri="{FF2B5EF4-FFF2-40B4-BE49-F238E27FC236}">
                  <a16:creationId xmlns:a16="http://schemas.microsoft.com/office/drawing/2014/main" id="{53081ABB-96B0-F192-58F8-D8779D12D893}"/>
                </a:ext>
              </a:extLst>
            </p:cNvPr>
            <p:cNvSpPr txBox="1"/>
            <p:nvPr/>
          </p:nvSpPr>
          <p:spPr>
            <a:xfrm>
              <a:off x="14807654" y="13413701"/>
              <a:ext cx="23037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>
                  <a:solidFill>
                    <a:sysClr val="windowText" lastClr="000000"/>
                  </a:solidFill>
                  <a:cs typeface="Arial"/>
                  <a:sym typeface="Arial"/>
                </a:rPr>
                <a:t>Fine-grained </a:t>
              </a:r>
            </a:p>
            <a:p>
              <a:pPr>
                <a:defRPr/>
              </a:pPr>
              <a:r>
                <a:rPr lang="en-US" altLang="zh-CN" dirty="0">
                  <a:solidFill>
                    <a:sysClr val="windowText" lastClr="000000"/>
                  </a:solidFill>
                  <a:cs typeface="Arial"/>
                  <a:sym typeface="Arial"/>
                </a:rPr>
                <a:t>auto-generated data</a:t>
              </a:r>
              <a:endParaRPr lang="zh-CN" altLang="en-US" dirty="0">
                <a:solidFill>
                  <a:sysClr val="windowText" lastClr="000000"/>
                </a:solidFill>
                <a:cs typeface="Arial"/>
                <a:sym typeface="Arial"/>
              </a:endParaRPr>
            </a:p>
          </p:txBody>
        </p:sp>
        <p:sp>
          <p:nvSpPr>
            <p:cNvPr id="72" name="文本框 38">
              <a:extLst>
                <a:ext uri="{FF2B5EF4-FFF2-40B4-BE49-F238E27FC236}">
                  <a16:creationId xmlns:a16="http://schemas.microsoft.com/office/drawing/2014/main" id="{9DE9AE6F-AFE0-3C49-87B3-20F7710DABC6}"/>
                </a:ext>
              </a:extLst>
            </p:cNvPr>
            <p:cNvSpPr txBox="1"/>
            <p:nvPr/>
          </p:nvSpPr>
          <p:spPr>
            <a:xfrm>
              <a:off x="14799182" y="14014463"/>
              <a:ext cx="2814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>
                  <a:solidFill>
                    <a:sysClr val="windowText" lastClr="000000"/>
                  </a:solidFill>
                  <a:cs typeface="Arial"/>
                  <a:sym typeface="Arial"/>
                </a:rPr>
                <a:t>Human-annotated</a:t>
              </a:r>
              <a:r>
                <a:rPr lang="zh-CN" altLang="en-US" dirty="0">
                  <a:solidFill>
                    <a:sysClr val="windowText" lastClr="000000"/>
                  </a:solidFill>
                  <a:cs typeface="Arial"/>
                  <a:sym typeface="Arial"/>
                </a:rPr>
                <a:t> </a:t>
              </a:r>
              <a:r>
                <a:rPr lang="en-US" altLang="zh-CN" dirty="0">
                  <a:solidFill>
                    <a:sysClr val="windowText" lastClr="000000"/>
                  </a:solidFill>
                  <a:cs typeface="Arial"/>
                  <a:sym typeface="Arial"/>
                </a:rPr>
                <a:t>data</a:t>
              </a:r>
              <a:endParaRPr lang="zh-CN" altLang="en-US" dirty="0">
                <a:solidFill>
                  <a:sysClr val="windowText" lastClr="000000"/>
                </a:solidFill>
                <a:cs typeface="Arial"/>
                <a:sym typeface="Arial"/>
              </a:endParaRPr>
            </a:p>
          </p:txBody>
        </p:sp>
        <p:sp>
          <p:nvSpPr>
            <p:cNvPr id="73" name="文本框 52">
              <a:extLst>
                <a:ext uri="{FF2B5EF4-FFF2-40B4-BE49-F238E27FC236}">
                  <a16:creationId xmlns:a16="http://schemas.microsoft.com/office/drawing/2014/main" id="{B46A333A-74A1-669E-DA2A-97C9C9BEC824}"/>
                </a:ext>
              </a:extLst>
            </p:cNvPr>
            <p:cNvSpPr txBox="1"/>
            <p:nvPr/>
          </p:nvSpPr>
          <p:spPr>
            <a:xfrm>
              <a:off x="17186305" y="10794633"/>
              <a:ext cx="41172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2400" b="1" dirty="0">
                  <a:solidFill>
                    <a:sysClr val="windowText" lastClr="000000"/>
                  </a:solidFill>
                  <a:cs typeface="Arial"/>
                  <a:sym typeface="Arial"/>
                </a:rPr>
                <a:t>3.CL-based Learning</a:t>
              </a:r>
              <a:endParaRPr lang="zh-CN" altLang="en-US" sz="2400" b="1" dirty="0">
                <a:solidFill>
                  <a:sysClr val="windowText" lastClr="000000"/>
                </a:solidFill>
                <a:cs typeface="Arial"/>
                <a:sym typeface="Arial"/>
              </a:endParaRPr>
            </a:p>
          </p:txBody>
        </p: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7E068E3E-5F20-BDBB-1F97-673638F8C5E0}"/>
                </a:ext>
              </a:extLst>
            </p:cNvPr>
            <p:cNvCxnSpPr>
              <a:cxnSpLocks/>
            </p:cNvCxnSpPr>
            <p:nvPr/>
          </p:nvCxnSpPr>
          <p:spPr>
            <a:xfrm>
              <a:off x="17176655" y="13392191"/>
              <a:ext cx="798906" cy="0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pic>
          <p:nvPicPr>
            <p:cNvPr id="75" name="图形 18" descr="书籍">
              <a:extLst>
                <a:ext uri="{FF2B5EF4-FFF2-40B4-BE49-F238E27FC236}">
                  <a16:creationId xmlns:a16="http://schemas.microsoft.com/office/drawing/2014/main" id="{28F98B3D-CF95-DF8B-73D8-164888AAD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7927184" y="12927511"/>
              <a:ext cx="971885" cy="991248"/>
            </a:xfrm>
            <a:prstGeom prst="rect">
              <a:avLst/>
            </a:prstGeom>
          </p:spPr>
        </p:pic>
        <p:sp>
          <p:nvSpPr>
            <p:cNvPr id="76" name="文本框 33">
              <a:extLst>
                <a:ext uri="{FF2B5EF4-FFF2-40B4-BE49-F238E27FC236}">
                  <a16:creationId xmlns:a16="http://schemas.microsoft.com/office/drawing/2014/main" id="{D2CB7A70-0EFC-D82F-2E41-F172B6B348DE}"/>
                </a:ext>
              </a:extLst>
            </p:cNvPr>
            <p:cNvSpPr txBox="1"/>
            <p:nvPr/>
          </p:nvSpPr>
          <p:spPr>
            <a:xfrm>
              <a:off x="17352703" y="13768069"/>
              <a:ext cx="231630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2000" dirty="0">
                  <a:solidFill>
                    <a:sysClr val="windowText" lastClr="000000"/>
                  </a:solidFill>
                  <a:cs typeface="Arial"/>
                  <a:sym typeface="Arial"/>
                </a:rPr>
                <a:t>Predetermined </a:t>
              </a:r>
            </a:p>
            <a:p>
              <a:pPr algn="ctr">
                <a:defRPr/>
              </a:pPr>
              <a:r>
                <a:rPr lang="en-US" altLang="zh-CN" sz="2000" dirty="0">
                  <a:solidFill>
                    <a:sysClr val="windowText" lastClr="000000"/>
                  </a:solidFill>
                  <a:cs typeface="Arial"/>
                  <a:sym typeface="Arial"/>
                </a:rPr>
                <a:t>curriculum</a:t>
              </a:r>
              <a:endParaRPr lang="zh-CN" altLang="en-US" sz="2000" dirty="0">
                <a:solidFill>
                  <a:sysClr val="windowText" lastClr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8BA2A2A5-CB9E-CD89-6DB5-2955B67DC50E}"/>
                </a:ext>
              </a:extLst>
            </p:cNvPr>
            <p:cNvGrpSpPr/>
            <p:nvPr/>
          </p:nvGrpSpPr>
          <p:grpSpPr>
            <a:xfrm>
              <a:off x="19424328" y="13065067"/>
              <a:ext cx="1139838" cy="1247970"/>
              <a:chOff x="6552082" y="2761869"/>
              <a:chExt cx="957716" cy="1028086"/>
            </a:xfrm>
          </p:grpSpPr>
          <p:pic>
            <p:nvPicPr>
              <p:cNvPr id="78" name="图形 6" descr="毕业帽">
                <a:extLst>
                  <a:ext uri="{FF2B5EF4-FFF2-40B4-BE49-F238E27FC236}">
                    <a16:creationId xmlns:a16="http://schemas.microsoft.com/office/drawing/2014/main" id="{FB96ACD6-4CAC-FD49-9C35-0C6B04E56A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552082" y="276186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85" name="文本框 25">
                <a:extLst>
                  <a:ext uri="{FF2B5EF4-FFF2-40B4-BE49-F238E27FC236}">
                    <a16:creationId xmlns:a16="http://schemas.microsoft.com/office/drawing/2014/main" id="{83AEA70E-A2E6-6FFC-4DA9-DE3DF7CE1E3B}"/>
                  </a:ext>
                </a:extLst>
              </p:cNvPr>
              <p:cNvSpPr txBox="1"/>
              <p:nvPr/>
            </p:nvSpPr>
            <p:spPr>
              <a:xfrm>
                <a:off x="6843610" y="3460342"/>
                <a:ext cx="666188" cy="329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zh-CN" sz="2000" dirty="0">
                    <a:solidFill>
                      <a:sysClr val="windowText" lastClr="000000"/>
                    </a:solidFill>
                    <a:cs typeface="Arial"/>
                    <a:sym typeface="Arial"/>
                  </a:rPr>
                  <a:t>T5</a:t>
                </a:r>
                <a:endParaRPr lang="zh-CN" altLang="en-US" sz="2000" dirty="0">
                  <a:solidFill>
                    <a:sysClr val="windowText" lastClr="000000"/>
                  </a:solidFill>
                  <a:cs typeface="Arial"/>
                  <a:sym typeface="Arial"/>
                </a:endParaRPr>
              </a:p>
            </p:txBody>
          </p:sp>
        </p:grpSp>
        <p:sp>
          <p:nvSpPr>
            <p:cNvPr id="86" name="文本框 41">
              <a:extLst>
                <a:ext uri="{FF2B5EF4-FFF2-40B4-BE49-F238E27FC236}">
                  <a16:creationId xmlns:a16="http://schemas.microsoft.com/office/drawing/2014/main" id="{41663390-C5C4-9227-FAC3-9FC962BE2792}"/>
                </a:ext>
              </a:extLst>
            </p:cNvPr>
            <p:cNvSpPr txBox="1"/>
            <p:nvPr/>
          </p:nvSpPr>
          <p:spPr>
            <a:xfrm>
              <a:off x="17647495" y="11925490"/>
              <a:ext cx="24899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>
                  <a:solidFill>
                    <a:sysClr val="windowText" lastClr="000000"/>
                  </a:solidFill>
                  <a:cs typeface="Arial"/>
                  <a:sym typeface="Arial"/>
                </a:rPr>
                <a:t>Order of subsets</a:t>
              </a:r>
              <a:endParaRPr lang="zh-CN" altLang="en-US" dirty="0">
                <a:solidFill>
                  <a:sysClr val="windowText" lastClr="000000"/>
                </a:solidFill>
                <a:cs typeface="Arial"/>
                <a:sym typeface="Arial"/>
              </a:endParaRPr>
            </a:p>
          </p:txBody>
        </p:sp>
        <p:sp>
          <p:nvSpPr>
            <p:cNvPr id="87" name="文本框 43">
              <a:extLst>
                <a:ext uri="{FF2B5EF4-FFF2-40B4-BE49-F238E27FC236}">
                  <a16:creationId xmlns:a16="http://schemas.microsoft.com/office/drawing/2014/main" id="{1BF96420-D854-A907-45E7-A0B6EFA20A04}"/>
                </a:ext>
              </a:extLst>
            </p:cNvPr>
            <p:cNvSpPr txBox="1"/>
            <p:nvPr/>
          </p:nvSpPr>
          <p:spPr>
            <a:xfrm>
              <a:off x="19210919" y="11929020"/>
              <a:ext cx="18701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>
                  <a:solidFill>
                    <a:sysClr val="windowText" lastClr="000000"/>
                  </a:solidFill>
                  <a:cs typeface="Arial"/>
                  <a:sym typeface="Arial"/>
                </a:rPr>
                <a:t>Length of types</a:t>
              </a:r>
              <a:endParaRPr lang="zh-CN" altLang="en-US" dirty="0">
                <a:solidFill>
                  <a:sysClr val="windowText" lastClr="000000"/>
                </a:solidFill>
                <a:cs typeface="Arial"/>
                <a:sym typeface="Arial"/>
              </a:endParaRPr>
            </a:p>
          </p:txBody>
        </p:sp>
        <p:sp>
          <p:nvSpPr>
            <p:cNvPr id="88" name="文本框 40">
              <a:extLst>
                <a:ext uri="{FF2B5EF4-FFF2-40B4-BE49-F238E27FC236}">
                  <a16:creationId xmlns:a16="http://schemas.microsoft.com/office/drawing/2014/main" id="{E261A9FE-8F4A-225E-F26D-5D03AFA588F7}"/>
                </a:ext>
              </a:extLst>
            </p:cNvPr>
            <p:cNvSpPr txBox="1"/>
            <p:nvPr/>
          </p:nvSpPr>
          <p:spPr>
            <a:xfrm>
              <a:off x="18317685" y="11235737"/>
              <a:ext cx="21264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sz="2000" dirty="0">
                  <a:solidFill>
                    <a:sysClr val="windowText" lastClr="000000"/>
                  </a:solidFill>
                  <a:cs typeface="Arial"/>
                  <a:sym typeface="Arial"/>
                </a:rPr>
                <a:t>Prior knowledge</a:t>
              </a:r>
              <a:endParaRPr lang="zh-CN" altLang="en-US" sz="2000" dirty="0">
                <a:solidFill>
                  <a:sysClr val="windowText" lastClr="000000"/>
                </a:solidFill>
                <a:cs typeface="Arial"/>
                <a:sym typeface="Arial"/>
              </a:endParaRPr>
            </a:p>
          </p:txBody>
        </p:sp>
        <p:pic>
          <p:nvPicPr>
            <p:cNvPr id="89" name="图形 2" descr="教室">
              <a:extLst>
                <a:ext uri="{FF2B5EF4-FFF2-40B4-BE49-F238E27FC236}">
                  <a16:creationId xmlns:a16="http://schemas.microsoft.com/office/drawing/2014/main" id="{EAED12B1-59E8-32CE-3FA7-5ECB847D00A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7974083" y="14583095"/>
              <a:ext cx="959386" cy="777743"/>
            </a:xfrm>
            <a:prstGeom prst="rect">
              <a:avLst/>
            </a:prstGeom>
          </p:spPr>
        </p:pic>
        <p:sp>
          <p:nvSpPr>
            <p:cNvPr id="90" name="文本框 42">
              <a:extLst>
                <a:ext uri="{FF2B5EF4-FFF2-40B4-BE49-F238E27FC236}">
                  <a16:creationId xmlns:a16="http://schemas.microsoft.com/office/drawing/2014/main" id="{9BB3BFF7-E4B6-8E99-2528-2636A441121C}"/>
                </a:ext>
              </a:extLst>
            </p:cNvPr>
            <p:cNvSpPr txBox="1"/>
            <p:nvPr/>
          </p:nvSpPr>
          <p:spPr>
            <a:xfrm>
              <a:off x="18235685" y="15185582"/>
              <a:ext cx="8400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sz="2000" dirty="0">
                  <a:solidFill>
                    <a:sysClr val="windowText" lastClr="000000"/>
                  </a:solidFill>
                  <a:cs typeface="Arial"/>
                  <a:sym typeface="Arial"/>
                </a:rPr>
                <a:t>SPL</a:t>
              </a:r>
              <a:endParaRPr lang="zh-CN" altLang="en-US" sz="2000" dirty="0">
                <a:solidFill>
                  <a:sysClr val="windowText" lastClr="000000"/>
                </a:solidFill>
                <a:cs typeface="Arial"/>
                <a:sym typeface="Arial"/>
              </a:endParaRPr>
            </a:p>
          </p:txBody>
        </p:sp>
        <p:sp>
          <p:nvSpPr>
            <p:cNvPr id="91" name="矩形: 圆角 90">
              <a:extLst>
                <a:ext uri="{FF2B5EF4-FFF2-40B4-BE49-F238E27FC236}">
                  <a16:creationId xmlns:a16="http://schemas.microsoft.com/office/drawing/2014/main" id="{31AD697F-8722-785F-BA95-2BCFB55E6F80}"/>
                </a:ext>
              </a:extLst>
            </p:cNvPr>
            <p:cNvSpPr/>
            <p:nvPr/>
          </p:nvSpPr>
          <p:spPr>
            <a:xfrm>
              <a:off x="14091939" y="11254131"/>
              <a:ext cx="3324568" cy="4466989"/>
            </a:xfrm>
            <a:prstGeom prst="roundRect">
              <a:avLst>
                <a:gd name="adj" fmla="val 10942"/>
              </a:avLst>
            </a:prstGeom>
            <a:noFill/>
            <a:ln w="28575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800">
                <a:solidFill>
                  <a:sysClr val="window" lastClr="FFFFFF"/>
                </a:solidFill>
                <a:cs typeface="Arial"/>
                <a:sym typeface="Arial"/>
              </a:endParaRPr>
            </a:p>
          </p:txBody>
        </p:sp>
        <p:sp>
          <p:nvSpPr>
            <p:cNvPr id="92" name="文本框 72">
              <a:extLst>
                <a:ext uri="{FF2B5EF4-FFF2-40B4-BE49-F238E27FC236}">
                  <a16:creationId xmlns:a16="http://schemas.microsoft.com/office/drawing/2014/main" id="{1D24B1A8-76A7-6DAF-3FEB-C3D3E7045800}"/>
                </a:ext>
              </a:extLst>
            </p:cNvPr>
            <p:cNvSpPr txBox="1"/>
            <p:nvPr/>
          </p:nvSpPr>
          <p:spPr>
            <a:xfrm>
              <a:off x="14309519" y="10794633"/>
              <a:ext cx="32576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2400" b="1" dirty="0">
                  <a:solidFill>
                    <a:sysClr val="windowText" lastClr="000000"/>
                  </a:solidFill>
                  <a:cs typeface="Arial"/>
                  <a:sym typeface="Arial"/>
                </a:rPr>
                <a:t>2.Curriculum Instruction</a:t>
              </a:r>
              <a:endParaRPr lang="zh-CN" altLang="en-US" sz="2400" b="1" dirty="0">
                <a:solidFill>
                  <a:sysClr val="windowText" lastClr="000000"/>
                </a:solidFill>
                <a:cs typeface="Arial"/>
                <a:sym typeface="Arial"/>
              </a:endParaRPr>
            </a:p>
          </p:txBody>
        </p:sp>
        <p:sp>
          <p:nvSpPr>
            <p:cNvPr id="120" name="矩形: 圆角 119">
              <a:extLst>
                <a:ext uri="{FF2B5EF4-FFF2-40B4-BE49-F238E27FC236}">
                  <a16:creationId xmlns:a16="http://schemas.microsoft.com/office/drawing/2014/main" id="{9A1FD8A5-5345-374E-7A92-986800DB1B68}"/>
                </a:ext>
              </a:extLst>
            </p:cNvPr>
            <p:cNvSpPr/>
            <p:nvPr/>
          </p:nvSpPr>
          <p:spPr>
            <a:xfrm>
              <a:off x="17608639" y="11254131"/>
              <a:ext cx="3160304" cy="4461532"/>
            </a:xfrm>
            <a:prstGeom prst="roundRect">
              <a:avLst>
                <a:gd name="adj" fmla="val 9319"/>
              </a:avLst>
            </a:prstGeom>
            <a:noFill/>
            <a:ln w="28575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800">
                <a:solidFill>
                  <a:sysClr val="window" lastClr="FFFFFF"/>
                </a:solidFill>
                <a:cs typeface="Arial"/>
                <a:sym typeface="Arial"/>
              </a:endParaRPr>
            </a:p>
          </p:txBody>
        </p:sp>
        <p:cxnSp>
          <p:nvCxnSpPr>
            <p:cNvPr id="124" name="连接符: 曲线 123">
              <a:extLst>
                <a:ext uri="{FF2B5EF4-FFF2-40B4-BE49-F238E27FC236}">
                  <a16:creationId xmlns:a16="http://schemas.microsoft.com/office/drawing/2014/main" id="{83C3FE40-CB1D-425A-C18D-284EA02820B2}"/>
                </a:ext>
              </a:extLst>
            </p:cNvPr>
            <p:cNvCxnSpPr>
              <a:cxnSpLocks/>
              <a:stCxn id="75" idx="0"/>
              <a:endCxn id="64" idx="2"/>
            </p:cNvCxnSpPr>
            <p:nvPr/>
          </p:nvCxnSpPr>
          <p:spPr>
            <a:xfrm rot="5400000" flipH="1" flipV="1">
              <a:off x="18553294" y="12297443"/>
              <a:ext cx="489903" cy="770233"/>
            </a:xfrm>
            <a:prstGeom prst="curvedConnector3">
              <a:avLst>
                <a:gd name="adj1" fmla="val 50000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dash"/>
              <a:miter lim="800000"/>
              <a:tailEnd type="triangle"/>
            </a:ln>
            <a:effectLst/>
          </p:spPr>
        </p:cxnSp>
        <p:cxnSp>
          <p:nvCxnSpPr>
            <p:cNvPr id="127" name="直接箭头连接符 126">
              <a:extLst>
                <a:ext uri="{FF2B5EF4-FFF2-40B4-BE49-F238E27FC236}">
                  <a16:creationId xmlns:a16="http://schemas.microsoft.com/office/drawing/2014/main" id="{51D0B0C1-FE39-24EA-67DC-2FF925C0F36D}"/>
                </a:ext>
              </a:extLst>
            </p:cNvPr>
            <p:cNvCxnSpPr>
              <a:cxnSpLocks/>
              <a:stCxn id="75" idx="3"/>
              <a:endCxn id="78" idx="1"/>
            </p:cNvCxnSpPr>
            <p:nvPr/>
          </p:nvCxnSpPr>
          <p:spPr>
            <a:xfrm>
              <a:off x="18899071" y="13423136"/>
              <a:ext cx="525267" cy="196918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28" name="直接箭头连接符 127">
              <a:extLst>
                <a:ext uri="{FF2B5EF4-FFF2-40B4-BE49-F238E27FC236}">
                  <a16:creationId xmlns:a16="http://schemas.microsoft.com/office/drawing/2014/main" id="{893EE976-071C-37C3-765F-FF8B327185DE}"/>
                </a:ext>
              </a:extLst>
            </p:cNvPr>
            <p:cNvCxnSpPr>
              <a:cxnSpLocks/>
              <a:stCxn id="89" idx="3"/>
              <a:endCxn id="85" idx="1"/>
            </p:cNvCxnSpPr>
            <p:nvPr/>
          </p:nvCxnSpPr>
          <p:spPr>
            <a:xfrm flipV="1">
              <a:off x="18933469" y="14112982"/>
              <a:ext cx="837825" cy="858985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32" name="文本框 32">
              <a:extLst>
                <a:ext uri="{FF2B5EF4-FFF2-40B4-BE49-F238E27FC236}">
                  <a16:creationId xmlns:a16="http://schemas.microsoft.com/office/drawing/2014/main" id="{432FCC26-30DD-BB46-81AB-E7EA1B935542}"/>
                </a:ext>
              </a:extLst>
            </p:cNvPr>
            <p:cNvSpPr txBox="1"/>
            <p:nvPr/>
          </p:nvSpPr>
          <p:spPr>
            <a:xfrm>
              <a:off x="11672430" y="11431476"/>
              <a:ext cx="23505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2800" dirty="0">
                  <a:solidFill>
                    <a:sysClr val="windowText" lastClr="000000"/>
                  </a:solidFill>
                  <a:cs typeface="Arial"/>
                  <a:sym typeface="Arial"/>
                </a:rPr>
                <a:t>Input</a:t>
              </a:r>
              <a:r>
                <a:rPr lang="zh-CN" altLang="en-US" sz="2800" dirty="0">
                  <a:solidFill>
                    <a:sysClr val="windowText" lastClr="000000"/>
                  </a:solidFill>
                  <a:cs typeface="Arial"/>
                  <a:sym typeface="Arial"/>
                </a:rPr>
                <a:t> </a:t>
              </a:r>
              <a:r>
                <a:rPr lang="en-US" altLang="zh-CN" sz="2800" dirty="0">
                  <a:solidFill>
                    <a:sysClr val="windowText" lastClr="000000"/>
                  </a:solidFill>
                  <a:cs typeface="Arial"/>
                  <a:sym typeface="Arial"/>
                </a:rPr>
                <a:t>text</a:t>
              </a:r>
              <a:endParaRPr lang="zh-CN" altLang="en-US" sz="2800" dirty="0">
                <a:solidFill>
                  <a:sysClr val="windowText" lastClr="000000"/>
                </a:solidFill>
                <a:cs typeface="Arial"/>
                <a:sym typeface="Arial"/>
              </a:endParaRPr>
            </a:p>
          </p:txBody>
        </p:sp>
        <p:sp>
          <p:nvSpPr>
            <p:cNvPr id="136" name="文本框 13">
              <a:extLst>
                <a:ext uri="{FF2B5EF4-FFF2-40B4-BE49-F238E27FC236}">
                  <a16:creationId xmlns:a16="http://schemas.microsoft.com/office/drawing/2014/main" id="{A46A1695-CD67-B718-2043-6049E6481386}"/>
                </a:ext>
              </a:extLst>
            </p:cNvPr>
            <p:cNvSpPr txBox="1"/>
            <p:nvPr/>
          </p:nvSpPr>
          <p:spPr>
            <a:xfrm>
              <a:off x="11182631" y="10792146"/>
              <a:ext cx="32793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2400" b="1" dirty="0">
                  <a:solidFill>
                    <a:sysClr val="windowText" lastClr="000000"/>
                  </a:solidFill>
                  <a:cs typeface="Arial"/>
                  <a:sym typeface="Arial"/>
                </a:rPr>
                <a:t>1.Prompts Construction</a:t>
              </a:r>
              <a:endParaRPr lang="zh-CN" altLang="en-US" sz="2400" b="1" dirty="0">
                <a:solidFill>
                  <a:sysClr val="windowText" lastClr="000000"/>
                </a:solidFill>
                <a:cs typeface="Arial"/>
                <a:sym typeface="Arial"/>
              </a:endParaRPr>
            </a:p>
          </p:txBody>
        </p:sp>
        <p:sp>
          <p:nvSpPr>
            <p:cNvPr id="137" name="矩形: 圆角 136">
              <a:extLst>
                <a:ext uri="{FF2B5EF4-FFF2-40B4-BE49-F238E27FC236}">
                  <a16:creationId xmlns:a16="http://schemas.microsoft.com/office/drawing/2014/main" id="{129BE6FC-47B6-7F15-F594-F3247DADF9EE}"/>
                </a:ext>
              </a:extLst>
            </p:cNvPr>
            <p:cNvSpPr/>
            <p:nvPr/>
          </p:nvSpPr>
          <p:spPr>
            <a:xfrm>
              <a:off x="11897448" y="11254131"/>
              <a:ext cx="1935825" cy="4443420"/>
            </a:xfrm>
            <a:prstGeom prst="round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800">
                <a:solidFill>
                  <a:sysClr val="window" lastClr="FFFFFF"/>
                </a:solidFill>
                <a:cs typeface="Arial"/>
                <a:sym typeface="Arial"/>
              </a:endParaRPr>
            </a:p>
          </p:txBody>
        </p:sp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FD3CF61E-34E6-1CAC-CFF9-94E6EE033AEA}"/>
                </a:ext>
              </a:extLst>
            </p:cNvPr>
            <p:cNvCxnSpPr>
              <a:cxnSpLocks/>
            </p:cNvCxnSpPr>
            <p:nvPr/>
          </p:nvCxnSpPr>
          <p:spPr>
            <a:xfrm>
              <a:off x="14691845" y="12377911"/>
              <a:ext cx="6848" cy="2300635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140" name="文本框 48">
              <a:extLst>
                <a:ext uri="{FF2B5EF4-FFF2-40B4-BE49-F238E27FC236}">
                  <a16:creationId xmlns:a16="http://schemas.microsoft.com/office/drawing/2014/main" id="{CB5AB767-A354-FED7-8EAE-47BD7D9D5F12}"/>
                </a:ext>
              </a:extLst>
            </p:cNvPr>
            <p:cNvSpPr txBox="1"/>
            <p:nvPr/>
          </p:nvSpPr>
          <p:spPr>
            <a:xfrm>
              <a:off x="15365083" y="11237077"/>
              <a:ext cx="7318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420"/>
                </a:spcBef>
              </a:pPr>
              <a:r>
                <a:rPr lang="en-US" altLang="zh-CN" sz="2400" dirty="0">
                  <a:solidFill>
                    <a:srgbClr val="000000"/>
                  </a:solidFill>
                  <a:cs typeface="Calibri" panose="020F0502020204030204" pitchFamily="34" charset="0"/>
                  <a:sym typeface="Arial"/>
                </a:rPr>
                <a:t>Easy</a:t>
              </a:r>
              <a:endParaRPr lang="zh-CN" altLang="en-US" sz="2400" dirty="0">
                <a:solidFill>
                  <a:srgbClr val="000000"/>
                </a:solidFill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141" name="文本框 49">
              <a:extLst>
                <a:ext uri="{FF2B5EF4-FFF2-40B4-BE49-F238E27FC236}">
                  <a16:creationId xmlns:a16="http://schemas.microsoft.com/office/drawing/2014/main" id="{ECE208A1-5E1B-FB87-C354-3400BDEBBD93}"/>
                </a:ext>
              </a:extLst>
            </p:cNvPr>
            <p:cNvSpPr txBox="1"/>
            <p:nvPr/>
          </p:nvSpPr>
          <p:spPr>
            <a:xfrm>
              <a:off x="15159701" y="15017120"/>
              <a:ext cx="11658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420"/>
                </a:spcBef>
              </a:pPr>
              <a:r>
                <a:rPr lang="en-US" altLang="zh-CN" sz="2400" dirty="0">
                  <a:solidFill>
                    <a:srgbClr val="000000"/>
                  </a:solidFill>
                  <a:cs typeface="Calibri" panose="020F0502020204030204" pitchFamily="34" charset="0"/>
                  <a:sym typeface="Arial"/>
                </a:rPr>
                <a:t>Difficult</a:t>
              </a:r>
              <a:endParaRPr lang="zh-CN" altLang="en-US" sz="2400" dirty="0">
                <a:solidFill>
                  <a:srgbClr val="000000"/>
                </a:solidFill>
                <a:cs typeface="Calibri" panose="020F0502020204030204" pitchFamily="34" charset="0"/>
                <a:sym typeface="Arial"/>
              </a:endParaRPr>
            </a:p>
          </p:txBody>
        </p: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765EC661-D322-A91D-B092-553D1B1ED63F}"/>
                </a:ext>
              </a:extLst>
            </p:cNvPr>
            <p:cNvCxnSpPr>
              <a:cxnSpLocks/>
            </p:cNvCxnSpPr>
            <p:nvPr/>
          </p:nvCxnSpPr>
          <p:spPr>
            <a:xfrm>
              <a:off x="13039292" y="12805365"/>
              <a:ext cx="0" cy="1174232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4" name="文本框 62">
                  <a:extLst>
                    <a:ext uri="{FF2B5EF4-FFF2-40B4-BE49-F238E27FC236}">
                      <a16:creationId xmlns:a16="http://schemas.microsoft.com/office/drawing/2014/main" id="{6CBA0EAD-B392-7642-B880-E87D918FB007}"/>
                    </a:ext>
                  </a:extLst>
                </p:cNvPr>
                <p:cNvSpPr txBox="1"/>
                <p:nvPr/>
              </p:nvSpPr>
              <p:spPr>
                <a:xfrm>
                  <a:off x="16080445" y="12226483"/>
                  <a:ext cx="616579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sz="3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𝑨</m:t>
                            </m:r>
                          </m:sub>
                        </m:sSub>
                      </m:oMath>
                    </m:oMathPara>
                  </a14:m>
                  <a:endParaRPr lang="en-US" altLang="zh-CN" sz="3200" b="1" dirty="0">
                    <a:solidFill>
                      <a:srgbClr val="C00000"/>
                    </a:solidFill>
                    <a:cs typeface="Arial"/>
                    <a:sym typeface="Arial"/>
                  </a:endParaRPr>
                </a:p>
              </p:txBody>
            </p:sp>
          </mc:Choice>
          <mc:Fallback>
            <p:sp>
              <p:nvSpPr>
                <p:cNvPr id="144" name="文本框 62">
                  <a:extLst>
                    <a:ext uri="{FF2B5EF4-FFF2-40B4-BE49-F238E27FC236}">
                      <a16:creationId xmlns:a16="http://schemas.microsoft.com/office/drawing/2014/main" id="{6CBA0EAD-B392-7642-B880-E87D918FB0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80445" y="12226483"/>
                  <a:ext cx="616579" cy="49244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1" name="文本框 63">
                  <a:extLst>
                    <a:ext uri="{FF2B5EF4-FFF2-40B4-BE49-F238E27FC236}">
                      <a16:creationId xmlns:a16="http://schemas.microsoft.com/office/drawing/2014/main" id="{6AA4453D-6F5F-2151-5175-416DFC252D6C}"/>
                    </a:ext>
                  </a:extLst>
                </p:cNvPr>
                <p:cNvSpPr txBox="1"/>
                <p:nvPr/>
              </p:nvSpPr>
              <p:spPr>
                <a:xfrm>
                  <a:off x="16138559" y="12917118"/>
                  <a:ext cx="63421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sz="3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𝑩</m:t>
                            </m:r>
                          </m:sub>
                        </m:sSub>
                      </m:oMath>
                    </m:oMathPara>
                  </a14:m>
                  <a:endParaRPr lang="en-US" altLang="zh-CN" sz="3200" b="1" dirty="0">
                    <a:solidFill>
                      <a:srgbClr val="C00000"/>
                    </a:solidFill>
                    <a:cs typeface="Arial"/>
                    <a:sym typeface="Arial"/>
                  </a:endParaRPr>
                </a:p>
              </p:txBody>
            </p:sp>
          </mc:Choice>
          <mc:Fallback>
            <p:sp>
              <p:nvSpPr>
                <p:cNvPr id="151" name="文本框 63">
                  <a:extLst>
                    <a:ext uri="{FF2B5EF4-FFF2-40B4-BE49-F238E27FC236}">
                      <a16:creationId xmlns:a16="http://schemas.microsoft.com/office/drawing/2014/main" id="{6AA4453D-6F5F-2151-5175-416DFC252D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38559" y="12917118"/>
                  <a:ext cx="634213" cy="49244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3" name="文本框 67">
                  <a:extLst>
                    <a:ext uri="{FF2B5EF4-FFF2-40B4-BE49-F238E27FC236}">
                      <a16:creationId xmlns:a16="http://schemas.microsoft.com/office/drawing/2014/main" id="{8E6EC417-7C8B-860A-16A9-1AACC6823363}"/>
                    </a:ext>
                  </a:extLst>
                </p:cNvPr>
                <p:cNvSpPr txBox="1"/>
                <p:nvPr/>
              </p:nvSpPr>
              <p:spPr>
                <a:xfrm>
                  <a:off x="16154728" y="14644654"/>
                  <a:ext cx="60535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sz="3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𝑪</m:t>
                            </m:r>
                          </m:sub>
                        </m:sSub>
                      </m:oMath>
                    </m:oMathPara>
                  </a14:m>
                  <a:endParaRPr lang="en-US" altLang="zh-CN" sz="3200" b="1" dirty="0">
                    <a:solidFill>
                      <a:srgbClr val="C00000"/>
                    </a:solidFill>
                    <a:cs typeface="Arial"/>
                    <a:sym typeface="Arial"/>
                  </a:endParaRPr>
                </a:p>
              </p:txBody>
            </p:sp>
          </mc:Choice>
          <mc:Fallback>
            <p:sp>
              <p:nvSpPr>
                <p:cNvPr id="153" name="文本框 67">
                  <a:extLst>
                    <a:ext uri="{FF2B5EF4-FFF2-40B4-BE49-F238E27FC236}">
                      <a16:creationId xmlns:a16="http://schemas.microsoft.com/office/drawing/2014/main" id="{8E6EC417-7C8B-860A-16A9-1AACC68233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54728" y="14644654"/>
                  <a:ext cx="605358" cy="49244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54" name="图形 70" descr="打开的书">
              <a:extLst>
                <a:ext uri="{FF2B5EF4-FFF2-40B4-BE49-F238E27FC236}">
                  <a16:creationId xmlns:a16="http://schemas.microsoft.com/office/drawing/2014/main" id="{09B52A7E-FD37-3AC1-75DB-CCCA058F7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2389513" y="11794781"/>
              <a:ext cx="998614" cy="1018509"/>
            </a:xfrm>
            <a:prstGeom prst="rect">
              <a:avLst/>
            </a:prstGeom>
          </p:spPr>
        </p:pic>
        <p:sp>
          <p:nvSpPr>
            <p:cNvPr id="155" name="文本框 99">
              <a:extLst>
                <a:ext uri="{FF2B5EF4-FFF2-40B4-BE49-F238E27FC236}">
                  <a16:creationId xmlns:a16="http://schemas.microsoft.com/office/drawing/2014/main" id="{5C3CDA11-1024-3339-805C-30AC1651A600}"/>
                </a:ext>
              </a:extLst>
            </p:cNvPr>
            <p:cNvSpPr txBox="1"/>
            <p:nvPr/>
          </p:nvSpPr>
          <p:spPr>
            <a:xfrm>
              <a:off x="11783175" y="12895326"/>
              <a:ext cx="144937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2400" dirty="0">
                  <a:solidFill>
                    <a:sysClr val="windowText" lastClr="000000"/>
                  </a:solidFill>
                  <a:cs typeface="Arial"/>
                  <a:sym typeface="Arial"/>
                </a:rPr>
                <a:t>Hearst </a:t>
              </a:r>
            </a:p>
            <a:p>
              <a:pPr algn="ctr">
                <a:defRPr/>
              </a:pPr>
              <a:r>
                <a:rPr lang="en-US" altLang="zh-CN" sz="2400" dirty="0">
                  <a:solidFill>
                    <a:sysClr val="windowText" lastClr="000000"/>
                  </a:solidFill>
                  <a:cs typeface="Arial"/>
                  <a:sym typeface="Arial"/>
                </a:rPr>
                <a:t>patterns</a:t>
              </a:r>
              <a:endParaRPr lang="zh-CN" altLang="en-US" sz="2400" dirty="0">
                <a:solidFill>
                  <a:sysClr val="windowText" lastClr="000000"/>
                </a:solidFill>
                <a:cs typeface="Arial"/>
                <a:sym typeface="Arial"/>
              </a:endParaRPr>
            </a:p>
          </p:txBody>
        </p:sp>
        <p:sp>
          <p:nvSpPr>
            <p:cNvPr id="156" name="文本框 104">
              <a:extLst>
                <a:ext uri="{FF2B5EF4-FFF2-40B4-BE49-F238E27FC236}">
                  <a16:creationId xmlns:a16="http://schemas.microsoft.com/office/drawing/2014/main" id="{9CD67A5A-7FBD-7B7D-F3DE-C8D650B8C275}"/>
                </a:ext>
              </a:extLst>
            </p:cNvPr>
            <p:cNvSpPr txBox="1"/>
            <p:nvPr/>
          </p:nvSpPr>
          <p:spPr>
            <a:xfrm>
              <a:off x="11504681" y="14868068"/>
              <a:ext cx="26972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2800" dirty="0">
                  <a:solidFill>
                    <a:sysClr val="windowText" lastClr="000000"/>
                  </a:solidFill>
                  <a:cs typeface="Arial"/>
                  <a:sym typeface="Arial"/>
                </a:rPr>
                <a:t>Input data</a:t>
              </a:r>
              <a:endParaRPr lang="zh-CN" altLang="en-US" sz="2800" dirty="0">
                <a:solidFill>
                  <a:sysClr val="windowText" lastClr="000000"/>
                </a:solidFill>
                <a:cs typeface="Arial"/>
                <a:sym typeface="Arial"/>
              </a:endParaRPr>
            </a:p>
          </p:txBody>
        </p:sp>
        <p:pic>
          <p:nvPicPr>
            <p:cNvPr id="157" name="图片 156">
              <a:extLst>
                <a:ext uri="{FF2B5EF4-FFF2-40B4-BE49-F238E27FC236}">
                  <a16:creationId xmlns:a16="http://schemas.microsoft.com/office/drawing/2014/main" id="{7EF8C194-C44C-BF25-BC01-5454807D8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59834" y="12179343"/>
              <a:ext cx="805173" cy="492729"/>
            </a:xfrm>
            <a:prstGeom prst="rect">
              <a:avLst/>
            </a:prstGeom>
          </p:spPr>
        </p:pic>
        <p:pic>
          <p:nvPicPr>
            <p:cNvPr id="158" name="图片 157">
              <a:extLst>
                <a:ext uri="{FF2B5EF4-FFF2-40B4-BE49-F238E27FC236}">
                  <a16:creationId xmlns:a16="http://schemas.microsoft.com/office/drawing/2014/main" id="{09E6127F-72D2-B1EB-FCA0-663FFBFF8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96372" y="12991744"/>
              <a:ext cx="805173" cy="492729"/>
            </a:xfrm>
            <a:prstGeom prst="rect">
              <a:avLst/>
            </a:prstGeom>
          </p:spPr>
        </p:pic>
        <p:pic>
          <p:nvPicPr>
            <p:cNvPr id="166" name="图片 165">
              <a:extLst>
                <a:ext uri="{FF2B5EF4-FFF2-40B4-BE49-F238E27FC236}">
                  <a16:creationId xmlns:a16="http://schemas.microsoft.com/office/drawing/2014/main" id="{6CBBBBB8-19D1-1126-79AB-25DBEA070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59043" y="14432181"/>
              <a:ext cx="805173" cy="492729"/>
            </a:xfrm>
            <a:prstGeom prst="rect">
              <a:avLst/>
            </a:prstGeom>
          </p:spPr>
        </p:pic>
        <p:pic>
          <p:nvPicPr>
            <p:cNvPr id="167" name="图形 56" descr="书籍">
              <a:extLst>
                <a:ext uri="{FF2B5EF4-FFF2-40B4-BE49-F238E27FC236}">
                  <a16:creationId xmlns:a16="http://schemas.microsoft.com/office/drawing/2014/main" id="{FC0DF593-9E64-0302-1A66-B838B875B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394537" y="14033009"/>
              <a:ext cx="971885" cy="991248"/>
            </a:xfrm>
            <a:prstGeom prst="rect">
              <a:avLst/>
            </a:prstGeom>
          </p:spPr>
        </p:pic>
        <p:cxnSp>
          <p:nvCxnSpPr>
            <p:cNvPr id="168" name="直接箭头连接符 167">
              <a:extLst>
                <a:ext uri="{FF2B5EF4-FFF2-40B4-BE49-F238E27FC236}">
                  <a16:creationId xmlns:a16="http://schemas.microsoft.com/office/drawing/2014/main" id="{A5634117-8DAC-0A8E-9608-88B6C65DD69D}"/>
                </a:ext>
              </a:extLst>
            </p:cNvPr>
            <p:cNvCxnSpPr>
              <a:cxnSpLocks/>
            </p:cNvCxnSpPr>
            <p:nvPr/>
          </p:nvCxnSpPr>
          <p:spPr>
            <a:xfrm>
              <a:off x="14808349" y="14678546"/>
              <a:ext cx="502022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70" name="文本框 64">
              <a:extLst>
                <a:ext uri="{FF2B5EF4-FFF2-40B4-BE49-F238E27FC236}">
                  <a16:creationId xmlns:a16="http://schemas.microsoft.com/office/drawing/2014/main" id="{E99ECF6B-7F30-7CA5-150C-30ACBBF4D30D}"/>
                </a:ext>
              </a:extLst>
            </p:cNvPr>
            <p:cNvSpPr txBox="1"/>
            <p:nvPr/>
          </p:nvSpPr>
          <p:spPr>
            <a:xfrm>
              <a:off x="14801789" y="11582823"/>
              <a:ext cx="23156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>
                  <a:solidFill>
                    <a:sysClr val="windowText" lastClr="000000"/>
                  </a:solidFill>
                  <a:cs typeface="Arial"/>
                  <a:sym typeface="Arial"/>
                </a:rPr>
                <a:t>Coarse-grained </a:t>
              </a:r>
            </a:p>
            <a:p>
              <a:pPr>
                <a:defRPr/>
              </a:pPr>
              <a:r>
                <a:rPr lang="en-US" altLang="zh-CN" dirty="0">
                  <a:solidFill>
                    <a:sysClr val="windowText" lastClr="000000"/>
                  </a:solidFill>
                  <a:cs typeface="Arial"/>
                  <a:sym typeface="Arial"/>
                </a:rPr>
                <a:t>auto-generated data</a:t>
              </a:r>
              <a:endParaRPr lang="zh-CN" altLang="en-US" dirty="0">
                <a:solidFill>
                  <a:sysClr val="windowText" lastClr="000000"/>
                </a:solidFill>
                <a:cs typeface="Arial"/>
                <a:sym typeface="Arial"/>
              </a:endParaRPr>
            </a:p>
          </p:txBody>
        </p:sp>
        <p:cxnSp>
          <p:nvCxnSpPr>
            <p:cNvPr id="171" name="直接箭头连接符 170">
              <a:extLst>
                <a:ext uri="{FF2B5EF4-FFF2-40B4-BE49-F238E27FC236}">
                  <a16:creationId xmlns:a16="http://schemas.microsoft.com/office/drawing/2014/main" id="{F2A5FA5B-4374-6CED-D947-D0AF4624AE3B}"/>
                </a:ext>
              </a:extLst>
            </p:cNvPr>
            <p:cNvCxnSpPr>
              <a:cxnSpLocks/>
            </p:cNvCxnSpPr>
            <p:nvPr/>
          </p:nvCxnSpPr>
          <p:spPr>
            <a:xfrm>
              <a:off x="17171383" y="12341570"/>
              <a:ext cx="6848" cy="2300635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73" name="直接箭头连接符 172">
              <a:extLst>
                <a:ext uri="{FF2B5EF4-FFF2-40B4-BE49-F238E27FC236}">
                  <a16:creationId xmlns:a16="http://schemas.microsoft.com/office/drawing/2014/main" id="{E86CA625-A0D5-B195-D533-20B262A9E95A}"/>
                </a:ext>
              </a:extLst>
            </p:cNvPr>
            <p:cNvCxnSpPr>
              <a:cxnSpLocks/>
            </p:cNvCxnSpPr>
            <p:nvPr/>
          </p:nvCxnSpPr>
          <p:spPr>
            <a:xfrm>
              <a:off x="16447127" y="12365006"/>
              <a:ext cx="724256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74" name="直接箭头连接符 173">
              <a:extLst>
                <a:ext uri="{FF2B5EF4-FFF2-40B4-BE49-F238E27FC236}">
                  <a16:creationId xmlns:a16="http://schemas.microsoft.com/office/drawing/2014/main" id="{CDDF3C47-E3D1-CC3F-A1FA-F65CE849FDFE}"/>
                </a:ext>
              </a:extLst>
            </p:cNvPr>
            <p:cNvCxnSpPr>
              <a:cxnSpLocks/>
            </p:cNvCxnSpPr>
            <p:nvPr/>
          </p:nvCxnSpPr>
          <p:spPr>
            <a:xfrm>
              <a:off x="16474340" y="13392191"/>
              <a:ext cx="724256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75" name="直接箭头连接符 174">
              <a:extLst>
                <a:ext uri="{FF2B5EF4-FFF2-40B4-BE49-F238E27FC236}">
                  <a16:creationId xmlns:a16="http://schemas.microsoft.com/office/drawing/2014/main" id="{8811A7A5-506C-6B80-8A58-63A00E643F89}"/>
                </a:ext>
              </a:extLst>
            </p:cNvPr>
            <p:cNvCxnSpPr>
              <a:cxnSpLocks/>
            </p:cNvCxnSpPr>
            <p:nvPr/>
          </p:nvCxnSpPr>
          <p:spPr>
            <a:xfrm>
              <a:off x="16450152" y="14633981"/>
              <a:ext cx="724256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76" name="直接箭头连接符 175">
              <a:extLst>
                <a:ext uri="{FF2B5EF4-FFF2-40B4-BE49-F238E27FC236}">
                  <a16:creationId xmlns:a16="http://schemas.microsoft.com/office/drawing/2014/main" id="{96170D8F-ECE6-2BC6-14FA-800E5D7AB9AB}"/>
                </a:ext>
              </a:extLst>
            </p:cNvPr>
            <p:cNvCxnSpPr>
              <a:cxnSpLocks/>
            </p:cNvCxnSpPr>
            <p:nvPr/>
          </p:nvCxnSpPr>
          <p:spPr>
            <a:xfrm>
              <a:off x="14793445" y="13317491"/>
              <a:ext cx="414184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8" name="直接箭头连接符 177">
              <a:extLst>
                <a:ext uri="{FF2B5EF4-FFF2-40B4-BE49-F238E27FC236}">
                  <a16:creationId xmlns:a16="http://schemas.microsoft.com/office/drawing/2014/main" id="{B2095819-C9E1-2E28-1790-BBA16FACFF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571974" y="11644044"/>
              <a:ext cx="575462" cy="299662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79" name="直接箭头连接符 178">
              <a:extLst>
                <a:ext uri="{FF2B5EF4-FFF2-40B4-BE49-F238E27FC236}">
                  <a16:creationId xmlns:a16="http://schemas.microsoft.com/office/drawing/2014/main" id="{2C84E7FE-2D03-B1CA-FBE7-798A40A01B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147435" y="11650376"/>
              <a:ext cx="566173" cy="29333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180" name="右箭头 77">
              <a:extLst>
                <a:ext uri="{FF2B5EF4-FFF2-40B4-BE49-F238E27FC236}">
                  <a16:creationId xmlns:a16="http://schemas.microsoft.com/office/drawing/2014/main" id="{9D046DAC-CAC3-2EEC-4C33-899CDBCF5DAF}"/>
                </a:ext>
              </a:extLst>
            </p:cNvPr>
            <p:cNvSpPr/>
            <p:nvPr/>
          </p:nvSpPr>
          <p:spPr>
            <a:xfrm rot="5400000">
              <a:off x="19488590" y="12582757"/>
              <a:ext cx="924129" cy="545337"/>
            </a:xfrm>
            <a:prstGeom prst="rightArrow">
              <a:avLst/>
            </a:prstGeom>
            <a:solidFill>
              <a:srgbClr val="E7E6E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kumimoji="1" lang="zh-CN" altLang="en-US" sz="4800">
                <a:solidFill>
                  <a:sysClr val="window" lastClr="FFFFFF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89" name="组合 188">
            <a:extLst>
              <a:ext uri="{FF2B5EF4-FFF2-40B4-BE49-F238E27FC236}">
                <a16:creationId xmlns:a16="http://schemas.microsoft.com/office/drawing/2014/main" id="{87D40514-D397-CD47-3704-C948C4870249}"/>
              </a:ext>
            </a:extLst>
          </p:cNvPr>
          <p:cNvGrpSpPr/>
          <p:nvPr/>
        </p:nvGrpSpPr>
        <p:grpSpPr>
          <a:xfrm>
            <a:off x="15621663" y="16873666"/>
            <a:ext cx="4330414" cy="4478403"/>
            <a:chOff x="11824728" y="4343674"/>
            <a:chExt cx="4281216" cy="4482828"/>
          </a:xfrm>
        </p:grpSpPr>
        <p:pic>
          <p:nvPicPr>
            <p:cNvPr id="190" name="图片 189">
              <a:extLst>
                <a:ext uri="{FF2B5EF4-FFF2-40B4-BE49-F238E27FC236}">
                  <a16:creationId xmlns:a16="http://schemas.microsoft.com/office/drawing/2014/main" id="{A25E3FA9-DAE3-7E76-BEE0-286CBFFBCF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1824728" y="6999558"/>
              <a:ext cx="4046780" cy="1826944"/>
            </a:xfrm>
            <a:prstGeom prst="rect">
              <a:avLst/>
            </a:prstGeom>
          </p:spPr>
        </p:pic>
        <p:pic>
          <p:nvPicPr>
            <p:cNvPr id="191" name="图片 190">
              <a:extLst>
                <a:ext uri="{FF2B5EF4-FFF2-40B4-BE49-F238E27FC236}">
                  <a16:creationId xmlns:a16="http://schemas.microsoft.com/office/drawing/2014/main" id="{8136273C-24D2-C800-3C0D-7995650CA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11895639" y="5052609"/>
              <a:ext cx="3686818" cy="1052295"/>
            </a:xfrm>
            <a:prstGeom prst="rect">
              <a:avLst/>
            </a:prstGeom>
          </p:spPr>
        </p:pic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579DDE2C-57CA-4EC0-4F8B-513D4D4040CA}"/>
                </a:ext>
              </a:extLst>
            </p:cNvPr>
            <p:cNvSpPr/>
            <p:nvPr/>
          </p:nvSpPr>
          <p:spPr>
            <a:xfrm>
              <a:off x="12243696" y="5111301"/>
              <a:ext cx="1250712" cy="204897"/>
            </a:xfrm>
            <a:prstGeom prst="rect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ot="0" spcFirstLastPara="1" vertOverflow="overflow" horzOverflow="overflow" vert="horz" wrap="square" lIns="27431" tIns="27431" rIns="27431" bIns="27431" numCol="1" spcCol="38100" rtlCol="0" anchor="ctr">
              <a:noAutofit/>
            </a:bodyPr>
            <a:lstStyle/>
            <a:p>
              <a:pPr algn="ctr" defTabSz="548640" hangingPunct="0">
                <a:lnSpc>
                  <a:spcPct val="80000"/>
                </a:lnSpc>
                <a:defRPr/>
              </a:pPr>
              <a:endParaRPr lang="zh-CN" altLang="en-US" sz="12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3" name="矩形: 圆角 192">
              <a:extLst>
                <a:ext uri="{FF2B5EF4-FFF2-40B4-BE49-F238E27FC236}">
                  <a16:creationId xmlns:a16="http://schemas.microsoft.com/office/drawing/2014/main" id="{D0932FBF-8464-6301-B498-C838D1837FF9}"/>
                </a:ext>
              </a:extLst>
            </p:cNvPr>
            <p:cNvSpPr/>
            <p:nvPr/>
          </p:nvSpPr>
          <p:spPr>
            <a:xfrm>
              <a:off x="11949131" y="4343674"/>
              <a:ext cx="3731852" cy="400156"/>
            </a:xfrm>
            <a:prstGeom prst="roundRect">
              <a:avLst/>
            </a:prstGeom>
            <a:solidFill>
              <a:srgbClr val="F2F6F3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200">
                <a:solidFill>
                  <a:prstClr val="white"/>
                </a:solidFill>
                <a:cs typeface="Arial"/>
                <a:sym typeface="Arial"/>
              </a:endParaRPr>
            </a:p>
          </p:txBody>
        </p:sp>
        <p:sp>
          <p:nvSpPr>
            <p:cNvPr id="194" name="文本框 193">
              <a:extLst>
                <a:ext uri="{FF2B5EF4-FFF2-40B4-BE49-F238E27FC236}">
                  <a16:creationId xmlns:a16="http://schemas.microsoft.com/office/drawing/2014/main" id="{E49F27B1-3768-9EF5-43CF-38C51754BC93}"/>
                </a:ext>
              </a:extLst>
            </p:cNvPr>
            <p:cNvSpPr txBox="1"/>
            <p:nvPr/>
          </p:nvSpPr>
          <p:spPr>
            <a:xfrm>
              <a:off x="13246994" y="4397171"/>
              <a:ext cx="1158268" cy="3538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solidFill>
                    <a:prstClr val="black"/>
                  </a:solidFill>
                  <a:cs typeface="Arial"/>
                  <a:sym typeface="Arial"/>
                </a:rPr>
                <a:t>Input Text</a:t>
              </a:r>
              <a:endParaRPr lang="zh-CN" altLang="en-US" b="1" dirty="0">
                <a:solidFill>
                  <a:prstClr val="black"/>
                </a:solidFill>
                <a:cs typeface="Arial"/>
                <a:sym typeface="Arial"/>
              </a:endParaRPr>
            </a:p>
          </p:txBody>
        </p:sp>
        <p:sp>
          <p:nvSpPr>
            <p:cNvPr id="195" name="加号 194">
              <a:extLst>
                <a:ext uri="{FF2B5EF4-FFF2-40B4-BE49-F238E27FC236}">
                  <a16:creationId xmlns:a16="http://schemas.microsoft.com/office/drawing/2014/main" id="{319E9F51-6D3A-095D-6F83-00E36A3A176E}"/>
                </a:ext>
              </a:extLst>
            </p:cNvPr>
            <p:cNvSpPr/>
            <p:nvPr/>
          </p:nvSpPr>
          <p:spPr>
            <a:xfrm>
              <a:off x="13739048" y="4749111"/>
              <a:ext cx="280627" cy="280627"/>
            </a:xfrm>
            <a:prstGeom prst="mathPlus">
              <a:avLst>
                <a:gd name="adj1" fmla="val 11647"/>
              </a:avLst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ot="0" spcFirstLastPara="1" vertOverflow="overflow" horzOverflow="overflow" vert="horz" wrap="square" lIns="27431" tIns="27431" rIns="27431" bIns="27431" numCol="1" spcCol="38100" rtlCol="0" anchor="ctr">
              <a:noAutofit/>
            </a:bodyPr>
            <a:lstStyle/>
            <a:p>
              <a:pPr algn="ctr" defTabSz="548640" hangingPunct="0">
                <a:lnSpc>
                  <a:spcPct val="80000"/>
                </a:lnSpc>
                <a:defRPr/>
              </a:pPr>
              <a:endParaRPr lang="zh-CN" altLang="en-US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6" name="矩形: 圆角 195">
              <a:extLst>
                <a:ext uri="{FF2B5EF4-FFF2-40B4-BE49-F238E27FC236}">
                  <a16:creationId xmlns:a16="http://schemas.microsoft.com/office/drawing/2014/main" id="{54CA5245-171E-2B11-1AEE-81FA64D11725}"/>
                </a:ext>
              </a:extLst>
            </p:cNvPr>
            <p:cNvSpPr/>
            <p:nvPr/>
          </p:nvSpPr>
          <p:spPr>
            <a:xfrm>
              <a:off x="11920149" y="6392152"/>
              <a:ext cx="3731852" cy="400156"/>
            </a:xfrm>
            <a:prstGeom prst="roundRect">
              <a:avLst/>
            </a:prstGeom>
            <a:solidFill>
              <a:srgbClr val="F2F6F3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200">
                <a:solidFill>
                  <a:prstClr val="white"/>
                </a:solidFill>
                <a:cs typeface="Arial"/>
                <a:sym typeface="Arial"/>
              </a:endParaRPr>
            </a:p>
          </p:txBody>
        </p:sp>
        <p:sp>
          <p:nvSpPr>
            <p:cNvPr id="197" name="文本框 196">
              <a:extLst>
                <a:ext uri="{FF2B5EF4-FFF2-40B4-BE49-F238E27FC236}">
                  <a16:creationId xmlns:a16="http://schemas.microsoft.com/office/drawing/2014/main" id="{060C2506-50A8-40BE-8CB0-1779B60D5D8B}"/>
                </a:ext>
              </a:extLst>
            </p:cNvPr>
            <p:cNvSpPr txBox="1"/>
            <p:nvPr/>
          </p:nvSpPr>
          <p:spPr>
            <a:xfrm>
              <a:off x="12328978" y="6427191"/>
              <a:ext cx="3347533" cy="6135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solidFill>
                    <a:prstClr val="black"/>
                  </a:solidFill>
                  <a:cs typeface="Arial"/>
                  <a:sym typeface="Arial"/>
                </a:rPr>
                <a:t>Input Text + &lt;Entity&gt; is a ____</a:t>
              </a:r>
            </a:p>
            <a:p>
              <a:endParaRPr lang="zh-CN" altLang="en-US" b="1" dirty="0">
                <a:solidFill>
                  <a:prstClr val="black"/>
                </a:solidFill>
                <a:cs typeface="Arial"/>
                <a:sym typeface="Arial"/>
              </a:endParaRPr>
            </a:p>
          </p:txBody>
        </p:sp>
        <p:sp>
          <p:nvSpPr>
            <p:cNvPr id="198" name="箭头: 下 197">
              <a:extLst>
                <a:ext uri="{FF2B5EF4-FFF2-40B4-BE49-F238E27FC236}">
                  <a16:creationId xmlns:a16="http://schemas.microsoft.com/office/drawing/2014/main" id="{748D94CD-E79F-B6B4-8E42-25CD9B86DFA8}"/>
                </a:ext>
              </a:extLst>
            </p:cNvPr>
            <p:cNvSpPr/>
            <p:nvPr/>
          </p:nvSpPr>
          <p:spPr>
            <a:xfrm>
              <a:off x="13864547" y="6087494"/>
              <a:ext cx="106678" cy="236217"/>
            </a:xfrm>
            <a:prstGeom prst="downArrow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274320">
                <a:defRPr/>
              </a:pPr>
              <a:endParaRPr lang="zh-CN" altLang="en-US" sz="105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99" name="箭头: 下 198">
              <a:extLst>
                <a:ext uri="{FF2B5EF4-FFF2-40B4-BE49-F238E27FC236}">
                  <a16:creationId xmlns:a16="http://schemas.microsoft.com/office/drawing/2014/main" id="{EE81F388-5F04-A028-F0F3-35F160F2C9A0}"/>
                </a:ext>
              </a:extLst>
            </p:cNvPr>
            <p:cNvSpPr/>
            <p:nvPr/>
          </p:nvSpPr>
          <p:spPr>
            <a:xfrm rot="7396113">
              <a:off x="15612362" y="5724043"/>
              <a:ext cx="437377" cy="549787"/>
            </a:xfrm>
            <a:prstGeom prst="downArrow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</p:grpSp>
      <p:sp>
        <p:nvSpPr>
          <p:cNvPr id="61" name="文本框 60">
            <a:extLst>
              <a:ext uri="{FF2B5EF4-FFF2-40B4-BE49-F238E27FC236}">
                <a16:creationId xmlns:a16="http://schemas.microsoft.com/office/drawing/2014/main" id="{A4C68187-3820-0ABF-3390-28F5C19A3E0E}"/>
              </a:ext>
            </a:extLst>
          </p:cNvPr>
          <p:cNvSpPr txBox="1"/>
          <p:nvPr/>
        </p:nvSpPr>
        <p:spPr>
          <a:xfrm>
            <a:off x="542471" y="16935464"/>
            <a:ext cx="12624291" cy="37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5" indent="-342905">
              <a:spcBef>
                <a:spcPts val="343"/>
              </a:spcBef>
              <a:buSzPct val="90000"/>
              <a:buFont typeface="Wingdings" panose="05000000000000000000" pitchFamily="2" charset="2"/>
              <a:buChar char="Ø"/>
            </a:pPr>
            <a:r>
              <a:rPr kumimoji="1" lang="en-US" altLang="zh-CN" sz="3240" b="1" dirty="0">
                <a:ea typeface="Times New Roman" charset="0"/>
                <a:cs typeface="Times New Roman" charset="0"/>
              </a:rPr>
              <a:t>Prompts Construction</a:t>
            </a:r>
          </a:p>
          <a:p>
            <a:pPr marL="617225" lvl="1" indent="-342905">
              <a:spcBef>
                <a:spcPts val="343"/>
              </a:spcBef>
              <a:buSzPct val="90000"/>
              <a:buFont typeface="Wingdings" panose="05000000000000000000" pitchFamily="2" charset="2"/>
              <a:buChar char="Ø"/>
            </a:pPr>
            <a:r>
              <a:rPr kumimoji="1" lang="en-US" altLang="zh-CN" sz="3240" dirty="0">
                <a:ea typeface="Times New Roman" charset="0"/>
                <a:cs typeface="Times New Roman" charset="0"/>
              </a:rPr>
              <a:t>Construct the prompts in cloze format from the Hearst patterns</a:t>
            </a:r>
            <a:endParaRPr kumimoji="1" lang="en-US" altLang="zh-CN" sz="3240" b="1" dirty="0">
              <a:ea typeface="Times New Roman" charset="0"/>
              <a:cs typeface="Times New Roman" charset="0"/>
            </a:endParaRPr>
          </a:p>
          <a:p>
            <a:pPr marL="617228" lvl="1" indent="-342905">
              <a:spcBef>
                <a:spcPts val="343"/>
              </a:spcBef>
              <a:buSzPct val="90000"/>
              <a:buFont typeface="Wingdings" panose="05000000000000000000" pitchFamily="2" charset="2"/>
              <a:buChar char="Ø"/>
            </a:pPr>
            <a:endParaRPr kumimoji="1" lang="en-US" altLang="zh-CN" sz="3240" dirty="0">
              <a:ea typeface="Times New Roman" charset="0"/>
              <a:cs typeface="Times New Roman" charset="0"/>
            </a:endParaRPr>
          </a:p>
          <a:p>
            <a:pPr marL="617228" lvl="1" indent="-342905">
              <a:spcBef>
                <a:spcPts val="343"/>
              </a:spcBef>
              <a:buSzPct val="90000"/>
              <a:buFont typeface="Wingdings" panose="05000000000000000000" pitchFamily="2" charset="2"/>
              <a:buChar char="Ø"/>
            </a:pPr>
            <a:endParaRPr kumimoji="1" lang="en-US" altLang="zh-CN" sz="3240" dirty="0">
              <a:ea typeface="Times New Roman" charset="0"/>
              <a:cs typeface="Times New Roman" charset="0"/>
            </a:endParaRPr>
          </a:p>
          <a:p>
            <a:pPr marL="617228" lvl="1" indent="-342905">
              <a:spcBef>
                <a:spcPts val="343"/>
              </a:spcBef>
              <a:buSzPct val="90000"/>
              <a:buFont typeface="Wingdings" panose="05000000000000000000" pitchFamily="2" charset="2"/>
              <a:buChar char="Ø"/>
            </a:pPr>
            <a:endParaRPr kumimoji="1" lang="en-US" altLang="zh-CN" sz="3240" dirty="0">
              <a:ea typeface="Times New Roman" charset="0"/>
              <a:cs typeface="Times New Roman" charset="0"/>
            </a:endParaRPr>
          </a:p>
          <a:p>
            <a:pPr marL="342905" indent="-342905">
              <a:spcBef>
                <a:spcPts val="343"/>
              </a:spcBef>
              <a:buSzPct val="90000"/>
              <a:buFont typeface="Wingdings" panose="05000000000000000000" pitchFamily="2" charset="2"/>
              <a:buChar char="Ø"/>
            </a:pPr>
            <a:endParaRPr kumimoji="1" lang="en-US" altLang="zh-CN" sz="3240" dirty="0">
              <a:ea typeface="Times New Roman" charset="0"/>
              <a:cs typeface="Times New Roman" charset="0"/>
            </a:endParaRPr>
          </a:p>
          <a:p>
            <a:pPr>
              <a:spcBef>
                <a:spcPts val="343"/>
              </a:spcBef>
              <a:buSzPct val="90000"/>
            </a:pPr>
            <a:endParaRPr kumimoji="1" lang="en-US" altLang="zh-CN" sz="2880" dirty="0">
              <a:cs typeface="Times New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1B6BF443-DC68-2E80-C146-A0DD4BFC9458}"/>
                  </a:ext>
                </a:extLst>
              </p:cNvPr>
              <p:cNvSpPr txBox="1"/>
              <p:nvPr/>
            </p:nvSpPr>
            <p:spPr>
              <a:xfrm>
                <a:off x="517588" y="18058080"/>
                <a:ext cx="19202906" cy="10994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5" indent="-342905">
                  <a:spcBef>
                    <a:spcPts val="343"/>
                  </a:spcBef>
                  <a:buSzPct val="90000"/>
                  <a:buFont typeface="Wingdings" panose="05000000000000000000" pitchFamily="2" charset="2"/>
                  <a:buChar char="Ø"/>
                </a:pPr>
                <a:r>
                  <a:rPr kumimoji="1" lang="en-US" altLang="zh-CN" sz="3240" b="1" dirty="0">
                    <a:ea typeface="Times New Roman" charset="0"/>
                    <a:cs typeface="Times New Roman" charset="0"/>
                  </a:rPr>
                  <a:t>Curriculum Instruction</a:t>
                </a:r>
              </a:p>
              <a:p>
                <a:pPr marL="617225" lvl="1" indent="-342905">
                  <a:spcBef>
                    <a:spcPts val="343"/>
                  </a:spcBef>
                  <a:buSzPct val="90000"/>
                  <a:buFont typeface="Wingdings" panose="05000000000000000000" pitchFamily="2" charset="2"/>
                  <a:buChar char="Ø"/>
                </a:pPr>
                <a:r>
                  <a:rPr kumimoji="1" lang="en-US" altLang="zh-CN" sz="3240" dirty="0">
                    <a:ea typeface="Times New Roman" charset="0"/>
                    <a:cs typeface="Times New Roman" charset="0"/>
                  </a:rPr>
                  <a:t>It is more difficult for PLMs to fit the samples of fine-grained types.</a:t>
                </a:r>
                <a:endParaRPr kumimoji="1" lang="en-US" altLang="zh-CN" sz="3240" b="1" dirty="0">
                  <a:ea typeface="Times New Roman" charset="0"/>
                  <a:cs typeface="Times New Roman" charset="0"/>
                </a:endParaRPr>
              </a:p>
              <a:p>
                <a:pPr marL="617225" lvl="1" indent="-342905">
                  <a:spcBef>
                    <a:spcPts val="343"/>
                  </a:spcBef>
                  <a:buSzPct val="90000"/>
                  <a:buFont typeface="Wingdings" panose="05000000000000000000" pitchFamily="2" charset="2"/>
                  <a:buChar char="Ø"/>
                </a:pPr>
                <a:r>
                  <a:rPr kumimoji="1" lang="en-US" altLang="zh-CN" sz="3240" dirty="0">
                    <a:ea typeface="Times New Roman" charset="0"/>
                    <a:cs typeface="Times New Roman" charset="0"/>
                  </a:rPr>
                  <a:t>Coarse-grained auto-generated data =&gt; </a:t>
                </a:r>
                <a:r>
                  <a:rPr kumimoji="1" lang="zh-CN" altLang="en-US" sz="3240" dirty="0">
                    <a:ea typeface="Times New Roman" charset="0"/>
                    <a:cs typeface="Times New Roman" charset="0"/>
                  </a:rPr>
                  <a:t>𝑡𝑦𝑝𝑒 𝑙𝑒𝑛𝑔𝑡</a:t>
                </a:r>
                <a:r>
                  <a:rPr kumimoji="1" lang="en-US" altLang="zh-CN" sz="3240" dirty="0">
                    <a:ea typeface="Times New Roman" charset="0"/>
                    <a:cs typeface="Times New Roman" charset="0"/>
                  </a:rPr>
                  <a:t>ℎ=1</a:t>
                </a:r>
              </a:p>
              <a:p>
                <a:pPr marL="617225" lvl="1" indent="-342905">
                  <a:spcBef>
                    <a:spcPts val="343"/>
                  </a:spcBef>
                  <a:buSzPct val="90000"/>
                  <a:buFont typeface="Wingdings" panose="05000000000000000000" pitchFamily="2" charset="2"/>
                  <a:buChar char="Ø"/>
                </a:pPr>
                <a:r>
                  <a:rPr lang="en-US" altLang="zh-CN" sz="3240" dirty="0">
                    <a:solidFill>
                      <a:sysClr val="windowText" lastClr="000000"/>
                    </a:solidFill>
                    <a:ea typeface="等线" panose="02010600030101010101" pitchFamily="2" charset="-122"/>
                  </a:rPr>
                  <a:t>Fine-grained auto-generated data </a:t>
                </a:r>
                <a:r>
                  <a:rPr kumimoji="1" lang="en-US" altLang="zh-CN" sz="3240" dirty="0">
                    <a:ea typeface="Times New Roman" charset="0"/>
                    <a:cs typeface="Times New Roman" charset="0"/>
                  </a:rPr>
                  <a:t>=&gt; </a:t>
                </a:r>
                <a:r>
                  <a:rPr kumimoji="1" lang="zh-CN" altLang="en-US" sz="3240" dirty="0">
                    <a:ea typeface="Times New Roman" charset="0"/>
                    <a:cs typeface="Times New Roman" charset="0"/>
                  </a:rPr>
                  <a:t>𝑡𝑦𝑝𝑒 𝑙𝑒𝑛𝑔𝑡</a:t>
                </a:r>
                <a:r>
                  <a:rPr kumimoji="1" lang="en-US" altLang="zh-CN" sz="3240" dirty="0">
                    <a:ea typeface="Times New Roman" charset="0"/>
                    <a:cs typeface="Times New Roman" charset="0"/>
                  </a:rPr>
                  <a:t>ℎ≥2</a:t>
                </a:r>
              </a:p>
              <a:p>
                <a:pPr marL="617225" lvl="1" indent="-342905">
                  <a:spcBef>
                    <a:spcPts val="343"/>
                  </a:spcBef>
                  <a:buSzPct val="90000"/>
                  <a:buFont typeface="Wingdings" panose="05000000000000000000" pitchFamily="2" charset="2"/>
                  <a:buChar char="Ø"/>
                </a:pPr>
                <a:r>
                  <a:rPr lang="en-US" altLang="zh-CN" sz="3240" dirty="0">
                    <a:solidFill>
                      <a:sysClr val="windowText" lastClr="000000"/>
                    </a:solidFill>
                    <a:ea typeface="等线" panose="02010600030101010101" pitchFamily="2" charset="-122"/>
                  </a:rPr>
                  <a:t>Human-annotated</a:t>
                </a:r>
                <a:r>
                  <a:rPr lang="zh-CN" altLang="en-US" sz="3240" dirty="0">
                    <a:solidFill>
                      <a:sysClr val="windowText" lastClr="000000"/>
                    </a:solidFill>
                    <a:ea typeface="等线" panose="02010600030101010101" pitchFamily="2" charset="-122"/>
                  </a:rPr>
                  <a:t> </a:t>
                </a:r>
                <a:r>
                  <a:rPr lang="en-US" altLang="zh-CN" sz="3240" dirty="0">
                    <a:solidFill>
                      <a:sysClr val="windowText" lastClr="000000"/>
                    </a:solidFill>
                    <a:ea typeface="等线" panose="02010600030101010101" pitchFamily="2" charset="-122"/>
                  </a:rPr>
                  <a:t>data </a:t>
                </a:r>
                <a:r>
                  <a:rPr kumimoji="1" lang="en-US" altLang="zh-CN" sz="3240" dirty="0">
                    <a:ea typeface="Times New Roman" charset="0"/>
                    <a:cs typeface="Times New Roman" charset="0"/>
                  </a:rPr>
                  <a:t>=&gt; </a:t>
                </a:r>
                <a:r>
                  <a:rPr kumimoji="1" lang="zh-CN" altLang="en-US" sz="3240" dirty="0">
                    <a:ea typeface="Times New Roman" charset="0"/>
                    <a:cs typeface="Times New Roman" charset="0"/>
                  </a:rPr>
                  <a:t>𝑢𝑙𝑡𝑟𝑎 𝑓𝑖𝑛𝑒−𝑔𝑟𝑎𝑖𝑛𝑒𝑑 𝑡𝑦𝑝𝑒𝑠</a:t>
                </a:r>
              </a:p>
              <a:p>
                <a:pPr marL="342905" indent="-342905">
                  <a:spcBef>
                    <a:spcPts val="343"/>
                  </a:spcBef>
                  <a:buSzPct val="90000"/>
                  <a:buFont typeface="Wingdings" panose="05000000000000000000" pitchFamily="2" charset="2"/>
                  <a:buChar char="Ø"/>
                </a:pPr>
                <a:r>
                  <a:rPr lang="en-US" altLang="zh-CN" sz="3240" b="1" dirty="0">
                    <a:solidFill>
                      <a:sysClr val="windowText" lastClr="000000"/>
                    </a:solidFill>
                    <a:latin typeface="Calibri" panose="020F0502020204030204"/>
                    <a:ea typeface="等线" panose="02010600030101010101" pitchFamily="2" charset="-122"/>
                  </a:rPr>
                  <a:t>CL-based Learning (T5 backbone)</a:t>
                </a:r>
              </a:p>
              <a:p>
                <a:pPr marL="617225" lvl="1" indent="-342905">
                  <a:spcBef>
                    <a:spcPts val="343"/>
                  </a:spcBef>
                  <a:buSzPct val="90000"/>
                  <a:buFont typeface="Wingdings" panose="05000000000000000000" pitchFamily="2" charset="2"/>
                  <a:buChar char="Ø"/>
                </a:pPr>
                <a:r>
                  <a:rPr lang="en-US" altLang="zh-CN" sz="3240" dirty="0">
                    <a:latin typeface="Calibri" panose="020F0502020204030204"/>
                    <a:ea typeface="等线" panose="02010600030101010101" pitchFamily="2" charset="-122"/>
                  </a:rPr>
                  <a:t>A fixed curriculum ignores the feedback from the training process </a:t>
                </a:r>
                <a:r>
                  <a:rPr lang="en-US" altLang="zh-CN" sz="3240" dirty="0">
                    <a:solidFill>
                      <a:srgbClr val="C00000"/>
                    </a:solidFill>
                    <a:latin typeface="Calibri" panose="020F0502020204030204"/>
                    <a:ea typeface="等线" panose="02010600030101010101" pitchFamily="2" charset="-122"/>
                  </a:rPr>
                  <a:t>=&gt; adopt Self-paced Learning (SPL)</a:t>
                </a:r>
              </a:p>
              <a:p>
                <a:pPr marL="617225" lvl="1" indent="-342905">
                  <a:spcBef>
                    <a:spcPts val="343"/>
                  </a:spcBef>
                  <a:buSzPct val="90000"/>
                  <a:buFont typeface="Wingdings" panose="05000000000000000000" pitchFamily="2" charset="2"/>
                  <a:buChar char="Ø"/>
                </a:pPr>
                <a:r>
                  <a:rPr lang="en-US" altLang="zh-CN" sz="3240" i="1" dirty="0"/>
                  <a:t>Loss function of one sample</a:t>
                </a:r>
                <a:r>
                  <a:rPr lang="en-US" altLang="zh-CN" sz="3240" dirty="0">
                    <a:sym typeface="Arial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altLang="zh-CN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3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  <m:r>
                          <a:rPr lang="en-US" altLang="zh-CN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=&lt;</m:t>
                        </m:r>
                        <m:r>
                          <a:rPr lang="en-US" altLang="zh-CN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d>
                          <m:dPr>
                            <m:ctrlPr>
                              <a:rPr lang="en-US" altLang="zh-CN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zh-CN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en-US" altLang="zh-CN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3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d>
                          <m:dPr>
                            <m:ctrlPr>
                              <a:rPr lang="en-US" altLang="zh-CN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  <m:r>
                      <a:rPr lang="en-US" altLang="zh-CN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 </m:t>
                    </m:r>
                  </m:oMath>
                </a14:m>
                <a:r>
                  <a:rPr lang="en-US" altLang="zh-CN" sz="3240" dirty="0">
                    <a:ea typeface="等线" panose="02010600030101010101" pitchFamily="2" charset="-122"/>
                  </a:rPr>
                  <a:t>=&gt; </a:t>
                </a:r>
                <a14:m>
                  <m:oMath xmlns:m="http://schemas.openxmlformats.org/officeDocument/2006/math">
                    <m:r>
                      <a:rPr lang="en-US" altLang="zh-CN" sz="2880" i="1" kern="0">
                        <a:latin typeface="Cambria Math" panose="02040503050406030204" pitchFamily="18" charset="0"/>
                        <a:sym typeface="Arial"/>
                      </a:rPr>
                      <m:t>𝐿</m:t>
                    </m:r>
                    <m:r>
                      <a:rPr lang="en-US" altLang="zh-CN" sz="2880" i="1" kern="0">
                        <a:latin typeface="Cambria Math" panose="02040503050406030204" pitchFamily="18" charset="0"/>
                        <a:sym typeface="Arial"/>
                      </a:rPr>
                      <m:t>(</m:t>
                    </m:r>
                    <m:sSubSup>
                      <m:sSubSupPr>
                        <m:ctrlPr>
                          <a:rPr lang="en-US" altLang="zh-CN" sz="2880" i="1" kern="0">
                            <a:latin typeface="Cambria Math" panose="02040503050406030204" pitchFamily="18" charset="0"/>
                            <a:sym typeface="Arial"/>
                          </a:rPr>
                        </m:ctrlPr>
                      </m:sSubSupPr>
                      <m:e>
                        <m:r>
                          <a:rPr lang="en-US" altLang="zh-CN" sz="2880" i="1" kern="0">
                            <a:latin typeface="Cambria Math" panose="02040503050406030204" pitchFamily="18" charset="0"/>
                            <a:sym typeface="Arial"/>
                          </a:rPr>
                          <m:t>𝐷</m:t>
                        </m:r>
                      </m:e>
                      <m:sub>
                        <m:r>
                          <a:rPr lang="en-US" altLang="zh-CN" sz="2880" i="1" kern="0">
                            <a:latin typeface="Cambria Math" panose="02040503050406030204" pitchFamily="18" charset="0"/>
                            <a:sym typeface="Arial"/>
                          </a:rPr>
                          <m:t>𝑘</m:t>
                        </m:r>
                      </m:sub>
                      <m:sup>
                        <m:d>
                          <m:dPr>
                            <m:ctrlPr>
                              <a:rPr lang="en-US" altLang="zh-CN" sz="2880" i="1" kern="0"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dPr>
                          <m:e>
                            <m:r>
                              <a:rPr lang="en-US" altLang="zh-CN" sz="2880" i="1" kern="0">
                                <a:latin typeface="Cambria Math" panose="02040503050406030204" pitchFamily="18" charset="0"/>
                                <a:sym typeface="Arial"/>
                              </a:rPr>
                              <m:t>𝑖</m:t>
                            </m:r>
                          </m:e>
                        </m:d>
                      </m:sup>
                    </m:sSubSup>
                    <m:r>
                      <a:rPr lang="en-US" altLang="zh-CN" sz="2880" i="1" kern="0">
                        <a:latin typeface="Cambria Math" panose="02040503050406030204" pitchFamily="18" charset="0"/>
                        <a:sym typeface="Arial"/>
                      </a:rPr>
                      <m:t>)=</m:t>
                    </m:r>
                    <m:sSub>
                      <m:sSubPr>
                        <m:ctrlPr>
                          <a:rPr lang="en-US" altLang="zh-CN" sz="2880" i="1" kern="0"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lang="en-US" altLang="zh-CN" sz="2880" i="1" kern="0">
                            <a:latin typeface="Cambria Math" panose="02040503050406030204" pitchFamily="18" charset="0"/>
                            <a:sym typeface="Arial"/>
                          </a:rPr>
                          <m:t>𝐿</m:t>
                        </m:r>
                      </m:e>
                      <m:sub>
                        <m:r>
                          <a:rPr lang="en-US" altLang="zh-CN" sz="2880" i="1" kern="0">
                            <a:latin typeface="Cambria Math" panose="02040503050406030204" pitchFamily="18" charset="0"/>
                            <a:sym typeface="Arial"/>
                          </a:rPr>
                          <m:t>𝐶𝐸</m:t>
                        </m:r>
                      </m:sub>
                    </m:sSub>
                    <m:r>
                      <a:rPr lang="en-US" altLang="zh-CN" sz="2880" i="1" kern="0">
                        <a:latin typeface="Cambria Math" panose="02040503050406030204" pitchFamily="18" charset="0"/>
                        <a:sym typeface="Arial"/>
                      </a:rPr>
                      <m:t>(</m:t>
                    </m:r>
                    <m:sSubSup>
                      <m:sSubSupPr>
                        <m:ctrlPr>
                          <a:rPr lang="en-US" altLang="zh-CN" sz="2880" i="1" kern="0">
                            <a:latin typeface="Cambria Math" panose="02040503050406030204" pitchFamily="18" charset="0"/>
                            <a:sym typeface="Arial"/>
                          </a:rPr>
                        </m:ctrlPr>
                      </m:sSubSupPr>
                      <m:e>
                        <m:r>
                          <a:rPr lang="en-US" altLang="zh-CN" sz="2880" i="1" kern="0">
                            <a:latin typeface="Cambria Math" panose="02040503050406030204" pitchFamily="18" charset="0"/>
                            <a:sym typeface="Arial"/>
                          </a:rPr>
                          <m:t>𝑇</m:t>
                        </m:r>
                      </m:e>
                      <m:sub>
                        <m:r>
                          <a:rPr lang="en-US" altLang="zh-CN" sz="2880" i="1" kern="0">
                            <a:latin typeface="Cambria Math" panose="02040503050406030204" pitchFamily="18" charset="0"/>
                            <a:sym typeface="Arial"/>
                          </a:rPr>
                          <m:t>𝑘</m:t>
                        </m:r>
                      </m:sub>
                      <m:sup>
                        <m:d>
                          <m:dPr>
                            <m:ctrlPr>
                              <a:rPr lang="en-US" altLang="zh-CN" sz="2880" i="1" kern="0"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dPr>
                          <m:e>
                            <m:r>
                              <a:rPr lang="en-US" altLang="zh-CN" sz="2880" i="1" kern="0">
                                <a:latin typeface="Cambria Math" panose="02040503050406030204" pitchFamily="18" charset="0"/>
                                <a:sym typeface="Arial"/>
                              </a:rPr>
                              <m:t>𝑖</m:t>
                            </m:r>
                          </m:e>
                        </m:d>
                      </m:sup>
                    </m:sSubSup>
                    <m:r>
                      <a:rPr lang="en-US" altLang="zh-CN" sz="2880" i="1" kern="0">
                        <a:latin typeface="Cambria Math" panose="02040503050406030204" pitchFamily="18" charset="0"/>
                        <a:sym typeface="Arial"/>
                      </a:rPr>
                      <m:t>,</m:t>
                    </m:r>
                    <m:r>
                      <a:rPr lang="en-US" altLang="zh-CN" sz="2880" i="1" kern="0">
                        <a:latin typeface="Cambria Math" panose="02040503050406030204" pitchFamily="18" charset="0"/>
                        <a:sym typeface="Arial"/>
                      </a:rPr>
                      <m:t>𝑓</m:t>
                    </m:r>
                    <m:r>
                      <a:rPr lang="en-US" altLang="zh-CN" sz="2880" i="1" kern="0">
                        <a:latin typeface="Cambria Math" panose="02040503050406030204" pitchFamily="18" charset="0"/>
                        <a:sym typeface="Arial"/>
                      </a:rPr>
                      <m:t>(</m:t>
                    </m:r>
                    <m:sSup>
                      <m:sSupPr>
                        <m:ctrlPr>
                          <a:rPr lang="en-US" altLang="zh-CN" sz="2880" i="1" kern="0">
                            <a:latin typeface="Cambria Math" panose="02040503050406030204" pitchFamily="18" charset="0"/>
                            <a:sym typeface="Arial"/>
                          </a:rPr>
                        </m:ctrlPr>
                      </m:sSupPr>
                      <m:e>
                        <m:r>
                          <a:rPr lang="en-US" altLang="zh-CN" sz="2880" i="1" kern="0">
                            <a:latin typeface="Cambria Math" panose="02040503050406030204" pitchFamily="18" charset="0"/>
                            <a:sym typeface="Arial"/>
                          </a:rPr>
                          <m:t>𝑋</m:t>
                        </m:r>
                      </m:e>
                      <m:sup>
                        <m:d>
                          <m:dPr>
                            <m:ctrlPr>
                              <a:rPr lang="en-US" altLang="zh-CN" sz="2880" i="1" kern="0"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dPr>
                          <m:e>
                            <m:r>
                              <a:rPr lang="en-US" altLang="zh-CN" sz="2880" i="1" kern="0">
                                <a:latin typeface="Cambria Math" panose="02040503050406030204" pitchFamily="18" charset="0"/>
                                <a:sym typeface="Arial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zh-CN" sz="2880" i="1" kern="0">
                        <a:latin typeface="Cambria Math" panose="02040503050406030204" pitchFamily="18" charset="0"/>
                        <a:sym typeface="Arial"/>
                      </a:rPr>
                      <m:t>,</m:t>
                    </m:r>
                    <m:r>
                      <a:rPr lang="zh-CN" altLang="en-US" sz="2880" b="1" i="1" kern="0">
                        <a:latin typeface="Cambria Math" panose="02040503050406030204" pitchFamily="18" charset="0"/>
                        <a:sym typeface="Arial"/>
                      </a:rPr>
                      <m:t>𝜽</m:t>
                    </m:r>
                    <m:r>
                      <a:rPr lang="en-US" altLang="zh-CN" sz="2880" i="1" kern="0">
                        <a:latin typeface="Cambria Math" panose="02040503050406030204" pitchFamily="18" charset="0"/>
                        <a:sym typeface="Arial"/>
                      </a:rPr>
                      <m:t>,</m:t>
                    </m:r>
                    <m:sSup>
                      <m:sSupPr>
                        <m:ctrlPr>
                          <a:rPr lang="en-US" altLang="zh-CN" sz="2880" i="1" kern="0">
                            <a:latin typeface="Cambria Math" panose="02040503050406030204" pitchFamily="18" charset="0"/>
                            <a:sym typeface="Arial"/>
                          </a:rPr>
                        </m:ctrlPr>
                      </m:sSupPr>
                      <m:e>
                        <m:r>
                          <a:rPr lang="en-US" altLang="zh-CN" sz="2880" i="1" kern="0">
                            <a:latin typeface="Cambria Math" panose="02040503050406030204" pitchFamily="18" charset="0"/>
                            <a:sym typeface="Arial"/>
                          </a:rPr>
                          <m:t>𝑀</m:t>
                        </m:r>
                      </m:e>
                      <m:sup>
                        <m:d>
                          <m:dPr>
                            <m:ctrlPr>
                              <a:rPr lang="en-US" altLang="zh-CN" sz="2880" i="1" kern="0"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dPr>
                          <m:e>
                            <m:r>
                              <a:rPr lang="en-US" altLang="zh-CN" sz="2880" i="1" kern="0">
                                <a:latin typeface="Cambria Math" panose="02040503050406030204" pitchFamily="18" charset="0"/>
                                <a:sym typeface="Arial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zh-CN" sz="2880" i="1" kern="0">
                        <a:latin typeface="Cambria Math" panose="02040503050406030204" pitchFamily="18" charset="0"/>
                        <a:sym typeface="Arial"/>
                      </a:rPr>
                      <m:t>))</m:t>
                    </m:r>
                  </m:oMath>
                </a14:m>
                <a:endParaRPr lang="en-US" altLang="zh-CN" sz="3240" b="1" dirty="0">
                  <a:solidFill>
                    <a:srgbClr val="C00000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  <a:p>
                <a:pPr marL="617225" lvl="1" indent="-342905">
                  <a:spcBef>
                    <a:spcPts val="343"/>
                  </a:spcBef>
                  <a:buSzPct val="90000"/>
                  <a:buFont typeface="Wingdings" panose="05000000000000000000" pitchFamily="2" charset="2"/>
                  <a:buChar char="Ø"/>
                </a:pPr>
                <a:r>
                  <a:rPr lang="en-US" altLang="zh-CN" sz="3240" b="1" dirty="0">
                    <a:solidFill>
                      <a:sysClr val="windowText" lastClr="000000"/>
                    </a:solidFill>
                    <a:latin typeface="Calibri" panose="020F0502020204030204"/>
                    <a:ea typeface="等线" panose="02010600030101010101" pitchFamily="2" charset="-122"/>
                  </a:rPr>
                  <a:t> </a:t>
                </a:r>
                <a:r>
                  <a:rPr lang="en-US" altLang="zh-CN" sz="3240" dirty="0">
                    <a:solidFill>
                      <a:sysClr val="windowText" lastClr="000000"/>
                    </a:solidFill>
                    <a:latin typeface="Calibri" panose="020F0502020204030204"/>
                    <a:ea typeface="等线" panose="02010600030101010101" pitchFamily="2" charset="-122"/>
                  </a:rPr>
                  <a:t>The training objective:</a:t>
                </a:r>
              </a:p>
              <a:p>
                <a:pPr marL="617225" lvl="1" indent="-342905">
                  <a:spcBef>
                    <a:spcPts val="343"/>
                  </a:spcBef>
                  <a:buSzPct val="90000"/>
                  <a:buFont typeface="Wingdings" panose="05000000000000000000" pitchFamily="2" charset="2"/>
                  <a:buChar char="Ø"/>
                </a:pPr>
                <a:r>
                  <a:rPr lang="en-US" altLang="zh-CN" sz="3240" kern="0" dirty="0">
                    <a:cs typeface="Arial"/>
                    <a:sym typeface="Arial"/>
                  </a:rPr>
                  <a:t>The binary variable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3240" i="1" kern="0" dirty="0">
                            <a:latin typeface="Cambria Math" panose="02040503050406030204" pitchFamily="18" charset="0"/>
                            <a:sym typeface="Arial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zh-CN" altLang="en-US" sz="3240" kern="0" dirty="0">
                            <a:latin typeface="Cambria Math" panose="02040503050406030204" pitchFamily="18" charset="0"/>
                            <a:sym typeface="Arial"/>
                          </a:rPr>
                          <m:t>ν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3240" kern="0" dirty="0">
                            <a:latin typeface="Cambria Math" panose="02040503050406030204" pitchFamily="18" charset="0"/>
                            <a:sym typeface="Arial"/>
                          </a:rPr>
                          <m:t>k</m:t>
                        </m:r>
                      </m:sub>
                      <m:sup>
                        <m:r>
                          <a:rPr lang="en-US" altLang="zh-CN" sz="3240" kern="0" dirty="0">
                            <a:latin typeface="Cambria Math" panose="02040503050406030204" pitchFamily="18" charset="0"/>
                            <a:sym typeface="Arial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3240" kern="0" dirty="0">
                            <a:latin typeface="Cambria Math" panose="02040503050406030204" pitchFamily="18" charset="0"/>
                            <a:sym typeface="Arial"/>
                          </a:rPr>
                          <m:t>i</m:t>
                        </m:r>
                        <m:r>
                          <a:rPr lang="en-US" altLang="zh-CN" sz="3240" kern="0" dirty="0">
                            <a:latin typeface="Cambria Math" panose="02040503050406030204" pitchFamily="18" charset="0"/>
                            <a:sym typeface="Arial"/>
                          </a:rPr>
                          <m:t>)</m:t>
                        </m:r>
                      </m:sup>
                    </m:sSubSup>
                    <m:r>
                      <a:rPr lang="en-US" altLang="zh-CN" sz="3240" kern="0" dirty="0">
                        <a:latin typeface="Cambria Math" panose="02040503050406030204" pitchFamily="18" charset="0"/>
                        <a:sym typeface="Arial"/>
                      </a:rPr>
                      <m:t>∈[0,1]</m:t>
                    </m:r>
                  </m:oMath>
                </a14:m>
                <a:endParaRPr lang="en-US" altLang="zh-CN" sz="3240" dirty="0">
                  <a:latin typeface="Calibri" panose="020F0502020204030204"/>
                  <a:ea typeface="等线" panose="02010600030101010101" pitchFamily="2" charset="-122"/>
                </a:endParaRPr>
              </a:p>
              <a:p>
                <a:pPr marL="617225" lvl="1" indent="-342905">
                  <a:spcBef>
                    <a:spcPts val="343"/>
                  </a:spcBef>
                  <a:buSzPct val="90000"/>
                  <a:buFont typeface="Wingdings" panose="05000000000000000000" pitchFamily="2" charset="2"/>
                  <a:buChar char="Ø"/>
                </a:pPr>
                <a:endParaRPr lang="en-US" altLang="zh-CN" sz="3240" b="1" dirty="0">
                  <a:solidFill>
                    <a:sysClr val="windowText" lastClr="000000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  <a:p>
                <a:pPr marL="617225" lvl="1" indent="-342905">
                  <a:spcBef>
                    <a:spcPts val="343"/>
                  </a:spcBef>
                  <a:buSzPct val="90000"/>
                  <a:buFont typeface="Wingdings" panose="05000000000000000000" pitchFamily="2" charset="2"/>
                  <a:buChar char="Ø"/>
                </a:pPr>
                <a:endParaRPr lang="zh-CN" altLang="en-US" sz="3240" dirty="0">
                  <a:solidFill>
                    <a:sysClr val="windowText" lastClr="000000"/>
                  </a:solidFill>
                  <a:ea typeface="等线" panose="02010600030101010101" pitchFamily="2" charset="-122"/>
                </a:endParaRPr>
              </a:p>
              <a:p>
                <a:pPr marL="617225" lvl="1" indent="-342905">
                  <a:spcBef>
                    <a:spcPts val="343"/>
                  </a:spcBef>
                  <a:buSzPct val="90000"/>
                  <a:buFont typeface="Wingdings" panose="05000000000000000000" pitchFamily="2" charset="2"/>
                  <a:buChar char="Ø"/>
                </a:pPr>
                <a:r>
                  <a:rPr kumimoji="1" lang="en-US" altLang="zh-CN" sz="3240" dirty="0">
                    <a:ea typeface="Times New Roman" charset="0"/>
                    <a:cs typeface="Times New Roman" charset="0"/>
                  </a:rPr>
                  <a:t>Expect the model to be trained according to the predetermined curriculum </a:t>
                </a:r>
                <a:r>
                  <a:rPr kumimoji="1" lang="en-US" altLang="zh-CN" sz="3240" dirty="0">
                    <a:solidFill>
                      <a:srgbClr val="C00000"/>
                    </a:solidFill>
                    <a:ea typeface="Times New Roman" charset="0"/>
                    <a:cs typeface="Times New Roman" charset="0"/>
                  </a:rPr>
                  <a:t>=&gt; adopt prior knowledge</a:t>
                </a:r>
              </a:p>
              <a:p>
                <a:pPr marL="617225" lvl="1" indent="-342905">
                  <a:spcBef>
                    <a:spcPts val="343"/>
                  </a:spcBef>
                  <a:buSzPct val="90000"/>
                  <a:buFont typeface="Wingdings" panose="05000000000000000000" pitchFamily="2" charset="2"/>
                  <a:buChar char="Ø"/>
                </a:pPr>
                <a:endParaRPr kumimoji="1" lang="en-US" altLang="zh-CN" sz="3240" dirty="0">
                  <a:ea typeface="Times New Roman" charset="0"/>
                  <a:cs typeface="Times New Roman" charset="0"/>
                </a:endParaRPr>
              </a:p>
              <a:p>
                <a:pPr marL="617225" lvl="1" indent="-342905">
                  <a:spcBef>
                    <a:spcPts val="343"/>
                  </a:spcBef>
                  <a:buSzPct val="90000"/>
                  <a:buFont typeface="Wingdings" panose="05000000000000000000" pitchFamily="2" charset="2"/>
                  <a:buChar char="Ø"/>
                </a:pPr>
                <a:endParaRPr kumimoji="1" lang="en-US" altLang="zh-CN" sz="3240" b="1" dirty="0">
                  <a:ea typeface="Times New Roman" charset="0"/>
                  <a:cs typeface="Times New Roman" charset="0"/>
                </a:endParaRPr>
              </a:p>
              <a:p>
                <a:pPr marL="617228" lvl="1" indent="-342905">
                  <a:spcBef>
                    <a:spcPts val="343"/>
                  </a:spcBef>
                  <a:buSzPct val="90000"/>
                  <a:buFont typeface="Wingdings" panose="05000000000000000000" pitchFamily="2" charset="2"/>
                  <a:buChar char="Ø"/>
                </a:pPr>
                <a:endParaRPr kumimoji="1" lang="en-US" altLang="zh-CN" sz="3240" dirty="0">
                  <a:ea typeface="Times New Roman" charset="0"/>
                  <a:cs typeface="Times New Roman" charset="0"/>
                </a:endParaRPr>
              </a:p>
              <a:p>
                <a:pPr marL="617228" lvl="1" indent="-342905">
                  <a:spcBef>
                    <a:spcPts val="343"/>
                  </a:spcBef>
                  <a:buSzPct val="90000"/>
                  <a:buFont typeface="Wingdings" panose="05000000000000000000" pitchFamily="2" charset="2"/>
                  <a:buChar char="Ø"/>
                </a:pPr>
                <a:endParaRPr kumimoji="1" lang="en-US" altLang="zh-CN" sz="3240" dirty="0">
                  <a:ea typeface="Times New Roman" charset="0"/>
                  <a:cs typeface="Times New Roman" charset="0"/>
                </a:endParaRPr>
              </a:p>
              <a:p>
                <a:pPr marL="617228" lvl="1" indent="-342905">
                  <a:spcBef>
                    <a:spcPts val="343"/>
                  </a:spcBef>
                  <a:buSzPct val="90000"/>
                  <a:buFont typeface="Wingdings" panose="05000000000000000000" pitchFamily="2" charset="2"/>
                  <a:buChar char="Ø"/>
                </a:pPr>
                <a:endParaRPr kumimoji="1" lang="en-US" altLang="zh-CN" sz="3240" dirty="0">
                  <a:ea typeface="Times New Roman" charset="0"/>
                  <a:cs typeface="Times New Roman" charset="0"/>
                </a:endParaRPr>
              </a:p>
              <a:p>
                <a:pPr marL="342905" indent="-342905">
                  <a:spcBef>
                    <a:spcPts val="343"/>
                  </a:spcBef>
                  <a:buSzPct val="90000"/>
                  <a:buFont typeface="Wingdings" panose="05000000000000000000" pitchFamily="2" charset="2"/>
                  <a:buChar char="Ø"/>
                </a:pPr>
                <a:endParaRPr kumimoji="1" lang="en-US" altLang="zh-CN" sz="3240" b="1" dirty="0">
                  <a:ea typeface="Times New Roman" charset="0"/>
                  <a:cs typeface="Times New Roman" charset="0"/>
                </a:endParaRPr>
              </a:p>
              <a:p>
                <a:pPr>
                  <a:spcBef>
                    <a:spcPts val="343"/>
                  </a:spcBef>
                  <a:buSzPct val="90000"/>
                </a:pPr>
                <a:endParaRPr kumimoji="1" lang="en-US" altLang="zh-CN" sz="2880" dirty="0">
                  <a:cs typeface="Times New Roman" charset="0"/>
                </a:endParaRPr>
              </a:p>
            </p:txBody>
          </p:sp>
        </mc:Choice>
        <mc:Fallback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1B6BF443-DC68-2E80-C146-A0DD4BFC9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88" y="18058080"/>
                <a:ext cx="19202906" cy="10994485"/>
              </a:xfrm>
              <a:prstGeom prst="rect">
                <a:avLst/>
              </a:prstGeom>
              <a:blipFill>
                <a:blip r:embed="rId19"/>
                <a:stretch>
                  <a:fillRect l="-635" t="-7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89DFB604-682D-BADA-DC94-56A4710463F5}"/>
                  </a:ext>
                </a:extLst>
              </p:cNvPr>
              <p:cNvSpPr txBox="1"/>
              <p:nvPr/>
            </p:nvSpPr>
            <p:spPr>
              <a:xfrm>
                <a:off x="5136832" y="22336353"/>
                <a:ext cx="7341177" cy="7485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205740" indent="-205740" algn="ctr" defTabSz="548640" hangingPunct="0">
                  <a:spcBef>
                    <a:spcPts val="420"/>
                  </a:spcBef>
                  <a:defRPr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min</m:t>
                            </m:r>
                          </m:e>
                          <m:lim>
                            <m:r>
                              <a:rPr lang="zh-CN" altLang="en-US" sz="2800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𝜽</m:t>
                            </m:r>
                            <m:r>
                              <a:rPr lang="en-US" altLang="zh-CN" sz="2800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,</m:t>
                            </m:r>
                            <m:r>
                              <a:rPr lang="zh-CN" altLang="en-US" sz="2800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𝝂</m:t>
                            </m:r>
                            <m:r>
                              <a:rPr lang="zh-CN" altLang="en-US" sz="2800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r>
                          <a:rPr lang="en-US" altLang="zh-CN" sz="28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𝐸</m:t>
                        </m:r>
                        <m:r>
                          <a:rPr lang="en-US" altLang="zh-CN" sz="28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(</m:t>
                        </m:r>
                        <m:r>
                          <a:rPr lang="zh-CN" altLang="en-US" sz="2800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𝜽</m:t>
                        </m:r>
                        <m:r>
                          <a:rPr lang="en-US" altLang="zh-CN" sz="2800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,</m:t>
                        </m:r>
                        <m:r>
                          <a:rPr lang="zh-CN" altLang="en-US" sz="2800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𝝂</m:t>
                        </m:r>
                        <m:r>
                          <a:rPr lang="en-US" altLang="zh-CN" sz="28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;</m:t>
                        </m:r>
                        <m:r>
                          <a:rPr lang="zh-CN" altLang="en-US" sz="28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𝜆</m:t>
                        </m:r>
                      </m:e>
                    </m:func>
                    <m:r>
                      <a:rPr lang="en-US" altLang="zh-CN" sz="28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rial"/>
                      </a:rPr>
                      <m:t>)=</m:t>
                    </m:r>
                    <m:nary>
                      <m:naryPr>
                        <m:chr m:val="∑"/>
                        <m:ctrlPr>
                          <a:rPr lang="en-US" altLang="zh-CN" sz="28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𝑖</m:t>
                        </m:r>
                        <m:r>
                          <a:rPr lang="en-US" altLang="zh-CN" sz="28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=1</m:t>
                        </m:r>
                      </m:sub>
                      <m:sup>
                        <m:r>
                          <a:rPr lang="en-US" altLang="zh-CN" sz="28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sz="28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8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𝑘</m:t>
                            </m:r>
                            <m:r>
                              <a:rPr lang="en-US" altLang="zh-CN" sz="28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=1</m:t>
                            </m:r>
                          </m:sub>
                          <m:sup>
                            <m:sSup>
                              <m:sSupPr>
                                <m:ctrlPr>
                                  <a:rPr lang="en-US" altLang="zh-CN" sz="28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altLang="zh-CN" sz="28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(</m:t>
                                </m:r>
                                <m:r>
                                  <a:rPr lang="en-US" altLang="zh-CN" sz="28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𝑖</m:t>
                                </m:r>
                                <m:r>
                                  <a:rPr lang="en-US" altLang="zh-CN" sz="28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)</m:t>
                                </m:r>
                              </m:sup>
                            </m:sSup>
                          </m:sup>
                          <m:e>
                            <m:sSubSup>
                              <m:sSubSupPr>
                                <m:ctrlPr>
                                  <a:rPr lang="en-US" altLang="zh-CN" sz="28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8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8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𝑘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sz="28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zh-CN" sz="28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𝐿</m:t>
                            </m:r>
                            <m:r>
                              <a:rPr lang="en-US" altLang="zh-CN" sz="28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altLang="zh-CN" sz="28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8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sz="28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𝑘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sz="28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zh-CN" sz="28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a:rPr lang="en-US" altLang="zh-CN" sz="28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rial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8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rial"/>
                      </a:rPr>
                      <m:t>g</m:t>
                    </m:r>
                    <m:r>
                      <a:rPr lang="en-US" altLang="zh-CN" sz="28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rial"/>
                      </a:rPr>
                      <m:t>(</m:t>
                    </m:r>
                    <m:r>
                      <a:rPr lang="zh-CN" altLang="en-US" sz="2800" b="1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rial"/>
                      </a:rPr>
                      <m:t>𝝂</m:t>
                    </m:r>
                    <m:r>
                      <a:rPr lang="en-US" altLang="zh-CN" sz="28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rial"/>
                      </a:rPr>
                      <m:t>;</m:t>
                    </m:r>
                    <m:r>
                      <a:rPr lang="zh-CN" altLang="en-US" sz="28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rial"/>
                      </a:rPr>
                      <m:t>𝜆</m:t>
                    </m:r>
                    <m:r>
                      <a:rPr lang="en-US" altLang="zh-CN" sz="28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rial"/>
                      </a:rPr>
                      <m:t>)</m:t>
                    </m:r>
                  </m:oMath>
                </a14:m>
                <a:r>
                  <a:rPr lang="en-US" altLang="zh-CN" sz="2800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 </a:t>
                </a:r>
                <a:endParaRPr lang="zh-CN" altLang="en-US" sz="28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mc:Choice>
        <mc:Fallback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89DFB604-682D-BADA-DC94-56A471046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832" y="22336353"/>
                <a:ext cx="7341177" cy="74853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600F8464-29C4-0718-5E8A-C182B45BE6E2}"/>
                  </a:ext>
                </a:extLst>
              </p:cNvPr>
              <p:cNvSpPr txBox="1"/>
              <p:nvPr/>
            </p:nvSpPr>
            <p:spPr>
              <a:xfrm>
                <a:off x="322313" y="23529252"/>
                <a:ext cx="4260975" cy="13756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205740" indent="-205740" algn="ctr" defTabSz="548640" hangingPunct="0">
                  <a:spcBef>
                    <a:spcPts val="42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i="1" kern="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SupPr>
                        <m:e>
                          <m:r>
                            <a:rPr lang="zh-CN" altLang="en-US" sz="2800" i="1" kern="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𝜈</m:t>
                          </m:r>
                        </m:e>
                        <m:sub>
                          <m:r>
                            <a:rPr lang="en-US" altLang="zh-CN" sz="2800" i="1" kern="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2800" i="1" kern="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(</m:t>
                          </m:r>
                          <m:r>
                            <a:rPr lang="en-US" altLang="zh-CN" sz="2800" i="1" kern="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𝑖</m:t>
                          </m:r>
                          <m:r>
                            <a:rPr lang="en-US" altLang="zh-CN" sz="2800" i="1" kern="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)</m:t>
                          </m:r>
                        </m:sup>
                      </m:sSubSup>
                      <m:r>
                        <a:rPr lang="en-US" altLang="zh-CN" sz="2800" i="1" kern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Arial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</m:ctrlPr>
                            </m:eqArrPr>
                            <m:e>
                              <m:r>
                                <a:rPr lang="en-US" altLang="zh-CN" sz="28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1,  </m:t>
                              </m:r>
                              <m:r>
                                <a:rPr lang="en-US" altLang="zh-CN" sz="28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𝐿</m:t>
                              </m:r>
                              <m:r>
                                <a:rPr lang="en-US" altLang="zh-CN" sz="28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zh-CN" sz="28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8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CN" sz="28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𝑘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8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8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)&lt;</m:t>
                              </m:r>
                              <m:r>
                                <a:rPr lang="zh-CN" altLang="en-US" sz="28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US" altLang="zh-CN" sz="28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&amp;0,  </m:t>
                              </m:r>
                              <m:r>
                                <a:rPr lang="en-US" altLang="zh-CN" sz="28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𝐿</m:t>
                              </m:r>
                              <m:r>
                                <a:rPr lang="en-US" altLang="zh-CN" sz="28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zh-CN" sz="28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8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CN" sz="28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𝑘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8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28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)≥</m:t>
                              </m:r>
                              <m:r>
                                <a:rPr lang="zh-CN" altLang="en-US" sz="28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𝜆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mc:Choice>
        <mc:Fallback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600F8464-29C4-0718-5E8A-C182B45BE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13" y="23529252"/>
                <a:ext cx="4260975" cy="137563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15EDD5A8-2DC7-B117-3E38-E663164FFE33}"/>
                  </a:ext>
                </a:extLst>
              </p:cNvPr>
              <p:cNvSpPr txBox="1"/>
              <p:nvPr/>
            </p:nvSpPr>
            <p:spPr>
              <a:xfrm>
                <a:off x="4689078" y="23566765"/>
                <a:ext cx="3310458" cy="110985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205740" indent="-205740" algn="ctr" defTabSz="548640" hangingPunct="0">
                  <a:spcBef>
                    <a:spcPts val="42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Arial"/>
                        </a:rPr>
                        <m:t>𝑔</m:t>
                      </m:r>
                      <m:d>
                        <m:dPr>
                          <m:ctrlPr>
                            <a:rPr lang="en-US" altLang="zh-CN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dPr>
                        <m:e>
                          <m:r>
                            <a:rPr lang="zh-CN" altLang="en-US" sz="2400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𝝂</m:t>
                          </m:r>
                          <m:r>
                            <a:rPr lang="en-US" altLang="zh-CN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;</m:t>
                          </m:r>
                          <m:r>
                            <a:rPr lang="zh-CN" altLang="en-US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𝜆</m:t>
                          </m:r>
                        </m:e>
                      </m:d>
                      <m:r>
                        <a:rPr lang="en-US" altLang="zh-CN" sz="24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Arial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zh-CN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𝑖</m:t>
                          </m:r>
                          <m:r>
                            <a:rPr lang="en-US" altLang="zh-CN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sz="24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𝑘</m:t>
                              </m:r>
                              <m:r>
                                <a:rPr lang="en-US" altLang="zh-CN" sz="24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=1</m:t>
                              </m:r>
                            </m:sub>
                            <m:sup>
                              <m:sSup>
                                <m:sSupPr>
                                  <m:ctrlPr>
                                    <a:rPr lang="en-US" altLang="zh-CN" sz="24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altLang="zh-CN" sz="24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(</m:t>
                                  </m:r>
                                  <m:r>
                                    <a:rPr lang="en-US" altLang="zh-CN" sz="24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𝑖</m:t>
                                  </m:r>
                                  <m:r>
                                    <a:rPr lang="en-US" altLang="zh-CN" sz="24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)</m:t>
                                  </m:r>
                                </m:sup>
                              </m:sSup>
                            </m:sup>
                            <m:e>
                              <m:sSubSup>
                                <m:sSubSupPr>
                                  <m:ctrlPr>
                                    <a:rPr lang="en-US" altLang="zh-CN" sz="24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4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𝑘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4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4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mc:Choice>
        <mc:Fallback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15EDD5A8-2DC7-B117-3E38-E663164FF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078" y="23566765"/>
                <a:ext cx="3310458" cy="110985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5" name="箭头: 下 184">
            <a:extLst>
              <a:ext uri="{FF2B5EF4-FFF2-40B4-BE49-F238E27FC236}">
                <a16:creationId xmlns:a16="http://schemas.microsoft.com/office/drawing/2014/main" id="{13E56992-97E7-467B-800F-673908ADCD7F}"/>
              </a:ext>
            </a:extLst>
          </p:cNvPr>
          <p:cNvSpPr/>
          <p:nvPr/>
        </p:nvSpPr>
        <p:spPr>
          <a:xfrm rot="16200000" flipH="1">
            <a:off x="8163080" y="24096168"/>
            <a:ext cx="106678" cy="241802"/>
          </a:xfrm>
          <a:prstGeom prst="downArrow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1000">
              <a:solidFill>
                <a:prstClr val="white"/>
              </a:solidFill>
              <a:cs typeface="Arial"/>
              <a:sym typeface="Arial"/>
            </a:endParaRPr>
          </a:p>
        </p:txBody>
      </p:sp>
      <p:sp>
        <p:nvSpPr>
          <p:cNvPr id="186" name="矩形: 圆角 185">
            <a:extLst>
              <a:ext uri="{FF2B5EF4-FFF2-40B4-BE49-F238E27FC236}">
                <a16:creationId xmlns:a16="http://schemas.microsoft.com/office/drawing/2014/main" id="{B1E63233-E731-5CAA-2E40-7180DFEA7108}"/>
              </a:ext>
            </a:extLst>
          </p:cNvPr>
          <p:cNvSpPr/>
          <p:nvPr/>
        </p:nvSpPr>
        <p:spPr>
          <a:xfrm>
            <a:off x="8968853" y="23605411"/>
            <a:ext cx="6537354" cy="1136945"/>
          </a:xfrm>
          <a:prstGeom prst="roundRect">
            <a:avLst/>
          </a:prstGeom>
          <a:solidFill>
            <a:srgbClr val="F2F6F3"/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1" vertOverflow="overflow" horzOverflow="overflow" vert="horz" wrap="square" lIns="27431" tIns="27431" rIns="27431" bIns="27431" numCol="1" spcCol="38100" rtlCol="0" anchor="ctr">
            <a:normAutofit/>
          </a:bodyPr>
          <a:lstStyle/>
          <a:p>
            <a:pPr algn="ctr" defTabSz="548640" hangingPunct="0">
              <a:lnSpc>
                <a:spcPct val="80000"/>
              </a:lnSpc>
              <a:defRPr/>
            </a:pPr>
            <a:endParaRPr lang="zh-CN" altLang="en-US" sz="168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00739B00-FE52-7A92-8A9D-32D4E20A580A}"/>
              </a:ext>
            </a:extLst>
          </p:cNvPr>
          <p:cNvSpPr txBox="1"/>
          <p:nvPr/>
        </p:nvSpPr>
        <p:spPr>
          <a:xfrm>
            <a:off x="8398422" y="23608361"/>
            <a:ext cx="7589226" cy="1077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wrap="square">
            <a:spAutoFit/>
          </a:bodyPr>
          <a:lstStyle/>
          <a:p>
            <a:pPr marL="205740" algn="ctr" defTabSz="548640" hangingPunct="0">
              <a:spcBef>
                <a:spcPts val="420"/>
              </a:spcBef>
              <a:defRPr/>
            </a:pPr>
            <a:r>
              <a:rPr lang="en-US" altLang="zh-CN" sz="3200" i="1" kern="0" dirty="0">
                <a:solidFill>
                  <a:srgbClr val="000000"/>
                </a:solidFill>
                <a:cs typeface="Arial"/>
                <a:sym typeface="Arial"/>
              </a:rPr>
              <a:t>More samples </a:t>
            </a:r>
            <a:r>
              <a:rPr lang="en-US" altLang="zh-CN" sz="3200" i="1" kern="0" dirty="0">
                <a:solidFill>
                  <a:srgbClr val="C00000"/>
                </a:solidFill>
                <a:cs typeface="Arial"/>
                <a:sym typeface="Arial"/>
              </a:rPr>
              <a:t>with larger losses </a:t>
            </a:r>
            <a:r>
              <a:rPr lang="en-US" altLang="zh-CN" sz="3200" i="1" kern="0" dirty="0">
                <a:solidFill>
                  <a:srgbClr val="000000"/>
                </a:solidFill>
                <a:cs typeface="Arial"/>
                <a:sym typeface="Arial"/>
              </a:rPr>
              <a:t>are gradually incorporated</a:t>
            </a:r>
            <a:endParaRPr lang="zh-CN" altLang="en-US" sz="3200" i="1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8" name="文本框 187">
                <a:extLst>
                  <a:ext uri="{FF2B5EF4-FFF2-40B4-BE49-F238E27FC236}">
                    <a16:creationId xmlns:a16="http://schemas.microsoft.com/office/drawing/2014/main" id="{3E82B892-15FD-84C3-29F7-28C98583EC89}"/>
                  </a:ext>
                </a:extLst>
              </p:cNvPr>
              <p:cNvSpPr txBox="1"/>
              <p:nvPr/>
            </p:nvSpPr>
            <p:spPr>
              <a:xfrm>
                <a:off x="6386853" y="23106755"/>
                <a:ext cx="2672784" cy="4924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205740" indent="-205740" algn="ctr" defTabSz="548640" hangingPunct="0">
                  <a:spcBef>
                    <a:spcPts val="42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Arial"/>
                        </a:rPr>
                        <m:t>𝜆</m:t>
                      </m:r>
                      <m:r>
                        <a:rPr lang="en-US" altLang="zh-CN" sz="32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Arial"/>
                        </a:rPr>
                        <m:t>=</m:t>
                      </m:r>
                      <m:r>
                        <a:rPr lang="zh-CN" altLang="en-US" sz="32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Arial"/>
                        </a:rPr>
                        <m:t>𝜇𝜆</m:t>
                      </m:r>
                      <m:r>
                        <a:rPr lang="en-US" altLang="zh-CN" sz="32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Arial"/>
                        </a:rPr>
                        <m:t>, </m:t>
                      </m:r>
                      <m:r>
                        <a:rPr lang="zh-CN" altLang="en-US" sz="32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Arial"/>
                        </a:rPr>
                        <m:t>𝜇</m:t>
                      </m:r>
                      <m:r>
                        <a:rPr lang="en-US" altLang="zh-CN" sz="32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Arial"/>
                        </a:rPr>
                        <m:t>&gt;1</m:t>
                      </m:r>
                    </m:oMath>
                  </m:oMathPara>
                </a14:m>
                <a:endParaRPr lang="zh-CN" altLang="en-US" sz="32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mc:Choice>
        <mc:Fallback>
          <p:sp>
            <p:nvSpPr>
              <p:cNvPr id="188" name="文本框 187">
                <a:extLst>
                  <a:ext uri="{FF2B5EF4-FFF2-40B4-BE49-F238E27FC236}">
                    <a16:creationId xmlns:a16="http://schemas.microsoft.com/office/drawing/2014/main" id="{3E82B892-15FD-84C3-29F7-28C98583E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853" y="23106755"/>
                <a:ext cx="2672784" cy="49244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0" name="组合 199">
            <a:extLst>
              <a:ext uri="{FF2B5EF4-FFF2-40B4-BE49-F238E27FC236}">
                <a16:creationId xmlns:a16="http://schemas.microsoft.com/office/drawing/2014/main" id="{41DD1BCE-D7C4-15CB-8BB8-1BE1915D40FD}"/>
              </a:ext>
            </a:extLst>
          </p:cNvPr>
          <p:cNvGrpSpPr/>
          <p:nvPr/>
        </p:nvGrpSpPr>
        <p:grpSpPr>
          <a:xfrm>
            <a:off x="6642414" y="25395261"/>
            <a:ext cx="7209153" cy="1527303"/>
            <a:chOff x="26802231" y="31435427"/>
            <a:chExt cx="6880632" cy="149216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D3EE3E10-F13D-9EA2-B692-2066610AB4F0}"/>
                    </a:ext>
                  </a:extLst>
                </p:cNvPr>
                <p:cNvSpPr txBox="1"/>
                <p:nvPr/>
              </p:nvSpPr>
              <p:spPr>
                <a:xfrm>
                  <a:off x="27977138" y="31435427"/>
                  <a:ext cx="5126816" cy="52734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txBody>
                <a:bodyPr rot="0" spcFirstLastPara="1" vertOverflow="overflow" horzOverflow="overflow" vert="horz" wrap="none" lIns="0" tIns="0" rIns="0" bIns="0" numCol="1" spcCol="38100" rtlCol="0" anchor="t">
                  <a:spAutoFit/>
                </a:bodyPr>
                <a:lstStyle/>
                <a:p>
                  <a:pPr marL="205740" indent="-205740" algn="ctr" defTabSz="548640" hangingPunct="0">
                    <a:spcBef>
                      <a:spcPts val="420"/>
                    </a:spcBef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𝑤</m:t>
                        </m:r>
                        <m:r>
                          <a:rPr lang="en-US" altLang="zh-CN" sz="28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sz="28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SupPr>
                          <m:e>
                            <m:r>
                              <a:rPr lang="en-US" altLang="zh-CN" sz="28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8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𝑘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28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  <m:r>
                          <a:rPr lang="en-US" altLang="zh-CN" sz="28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)=</m:t>
                        </m:r>
                        <m:r>
                          <a:rPr lang="en-US" altLang="zh-CN" sz="28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𝑙𝑒𝑛𝑔𝑡h</m:t>
                        </m:r>
                        <m:r>
                          <a:rPr lang="en-US" altLang="zh-CN" sz="28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sz="28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SupPr>
                          <m:e>
                            <m:r>
                              <a:rPr lang="en-US" altLang="zh-CN" sz="28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8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𝑘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28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  <m:r>
                          <a:rPr lang="en-US" altLang="zh-CN" sz="28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)</m:t>
                        </m:r>
                        <m:r>
                          <a:rPr lang="en-US" altLang="zh-CN" sz="28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  <m:t>×</m:t>
                        </m:r>
                        <m:r>
                          <a:rPr lang="zh-CN" altLang="en-US" sz="28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𝛾</m:t>
                        </m:r>
                        <m:r>
                          <a:rPr lang="en-US" altLang="zh-CN" sz="28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sz="28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SupPr>
                          <m:e>
                            <m:r>
                              <a:rPr lang="en-US" altLang="zh-CN" sz="28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8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𝑘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28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  <m:r>
                          <a:rPr lang="en-US" altLang="zh-CN" sz="28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)</m:t>
                        </m:r>
                      </m:oMath>
                    </m:oMathPara>
                  </a14:m>
                  <a:endParaRPr lang="zh-CN" altLang="en-US" sz="2800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mc:Choice>
          <mc:Fallback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D3EE3E10-F13D-9EA2-B692-2066610AB4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77138" y="31435427"/>
                  <a:ext cx="5126816" cy="527345"/>
                </a:xfrm>
                <a:prstGeom prst="rect">
                  <a:avLst/>
                </a:prstGeom>
                <a:blipFill>
                  <a:blip r:embed="rId24"/>
                  <a:stretch>
                    <a:fillRect b="-113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2" name="箭头: 下 201">
              <a:extLst>
                <a:ext uri="{FF2B5EF4-FFF2-40B4-BE49-F238E27FC236}">
                  <a16:creationId xmlns:a16="http://schemas.microsoft.com/office/drawing/2014/main" id="{D5BB5752-2531-A081-0BD9-2A9AC7710435}"/>
                </a:ext>
              </a:extLst>
            </p:cNvPr>
            <p:cNvSpPr/>
            <p:nvPr/>
          </p:nvSpPr>
          <p:spPr>
            <a:xfrm>
              <a:off x="30242546" y="32044830"/>
              <a:ext cx="210459" cy="286273"/>
            </a:xfrm>
            <a:prstGeom prst="downArrow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2400">
                <a:solidFill>
                  <a:prstClr val="white"/>
                </a:solidFill>
                <a:cs typeface="Arial"/>
                <a:sym typeface="Arial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3" name="文本框 202">
                  <a:extLst>
                    <a:ext uri="{FF2B5EF4-FFF2-40B4-BE49-F238E27FC236}">
                      <a16:creationId xmlns:a16="http://schemas.microsoft.com/office/drawing/2014/main" id="{C05BA534-90EF-9684-8234-4AF2436680EC}"/>
                    </a:ext>
                  </a:extLst>
                </p:cNvPr>
                <p:cNvSpPr txBox="1"/>
                <p:nvPr/>
              </p:nvSpPr>
              <p:spPr>
                <a:xfrm>
                  <a:off x="26802231" y="32400248"/>
                  <a:ext cx="6880632" cy="52734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txBody>
                <a:bodyPr rot="0" spcFirstLastPara="1" vertOverflow="overflow" horzOverflow="overflow" vert="horz" wrap="none" lIns="0" tIns="0" rIns="0" bIns="0" numCol="1" spcCol="38100" rtlCol="0" anchor="t">
                  <a:spAutoFit/>
                </a:bodyPr>
                <a:lstStyle/>
                <a:p>
                  <a:pPr marL="205740" indent="-205740" algn="ctr" defTabSz="548640" hangingPunct="0">
                    <a:spcBef>
                      <a:spcPts val="420"/>
                    </a:spcBef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𝐿</m:t>
                        </m:r>
                        <m:r>
                          <a:rPr lang="en-US" altLang="zh-CN" sz="28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sz="28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SupPr>
                          <m:e>
                            <m:r>
                              <a:rPr lang="en-US" altLang="zh-CN" sz="28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8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𝑘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28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  <m:r>
                          <a:rPr lang="en-US" altLang="zh-CN" sz="28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)=</m:t>
                        </m:r>
                        <m:sSub>
                          <m:sSubPr>
                            <m:ctrlPr>
                              <a:rPr lang="en-US" altLang="zh-CN" sz="28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lang="en-US" altLang="zh-CN" sz="28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28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𝐶𝐸</m:t>
                            </m:r>
                          </m:sub>
                        </m:sSub>
                        <m:r>
                          <a:rPr lang="en-US" altLang="zh-CN" sz="28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sz="28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SupPr>
                          <m:e>
                            <m:r>
                              <a:rPr lang="en-US" altLang="zh-CN" sz="28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8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𝑘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28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  <m:r>
                          <a:rPr lang="en-US" altLang="zh-CN" sz="28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,</m:t>
                        </m:r>
                        <m:r>
                          <a:rPr lang="en-US" altLang="zh-CN" sz="28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𝑓</m:t>
                        </m:r>
                        <m:r>
                          <a:rPr lang="en-US" altLang="zh-CN" sz="28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8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pPr>
                          <m:e>
                            <m:r>
                              <a:rPr lang="en-US" altLang="zh-CN" sz="28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𝑋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8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28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,</m:t>
                        </m:r>
                        <m:r>
                          <a:rPr lang="zh-CN" altLang="en-US" sz="2800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𝜽</m:t>
                        </m:r>
                        <m:r>
                          <a:rPr lang="en-US" altLang="zh-CN" sz="28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8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pPr>
                          <m:e>
                            <m:r>
                              <a:rPr lang="en-US" altLang="zh-CN" sz="28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𝑀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8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28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))</m:t>
                        </m:r>
                        <m:r>
                          <a:rPr lang="en-US" altLang="zh-CN" sz="28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  <m:t>×</m:t>
                        </m:r>
                        <m:r>
                          <a:rPr lang="en-US" altLang="zh-CN" sz="28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𝑤</m:t>
                        </m:r>
                        <m:r>
                          <a:rPr lang="en-US" altLang="zh-CN" sz="28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sz="28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SupPr>
                          <m:e>
                            <m:r>
                              <a:rPr lang="en-US" altLang="zh-CN" sz="28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8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𝑘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28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  <m:r>
                          <a:rPr lang="en-US" altLang="zh-CN" sz="28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)</m:t>
                        </m:r>
                      </m:oMath>
                    </m:oMathPara>
                  </a14:m>
                  <a:endParaRPr lang="zh-CN" altLang="en-US" sz="2800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mc:Choice>
          <mc:Fallback>
            <p:sp>
              <p:nvSpPr>
                <p:cNvPr id="203" name="文本框 202">
                  <a:extLst>
                    <a:ext uri="{FF2B5EF4-FFF2-40B4-BE49-F238E27FC236}">
                      <a16:creationId xmlns:a16="http://schemas.microsoft.com/office/drawing/2014/main" id="{C05BA534-90EF-9684-8234-4AF2436680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02231" y="32400248"/>
                  <a:ext cx="6880632" cy="527345"/>
                </a:xfrm>
                <a:prstGeom prst="rect">
                  <a:avLst/>
                </a:prstGeom>
                <a:blipFill>
                  <a:blip r:embed="rId25"/>
                  <a:stretch>
                    <a:fillRect b="-113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4" name="文本框 203">
            <a:extLst>
              <a:ext uri="{FF2B5EF4-FFF2-40B4-BE49-F238E27FC236}">
                <a16:creationId xmlns:a16="http://schemas.microsoft.com/office/drawing/2014/main" id="{D6F83550-F5C0-278F-7DDA-774554CCCDF6}"/>
              </a:ext>
            </a:extLst>
          </p:cNvPr>
          <p:cNvSpPr txBox="1"/>
          <p:nvPr/>
        </p:nvSpPr>
        <p:spPr>
          <a:xfrm>
            <a:off x="9795187" y="22051974"/>
            <a:ext cx="67" cy="4206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205740" indent="-205740" algn="ctr" defTabSz="548640" hangingPunct="0">
              <a:spcBef>
                <a:spcPts val="420"/>
              </a:spcBef>
              <a:defRPr/>
            </a:pPr>
            <a:endParaRPr lang="zh-CN" altLang="en-US" sz="2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205" name="组合 204">
            <a:extLst>
              <a:ext uri="{FF2B5EF4-FFF2-40B4-BE49-F238E27FC236}">
                <a16:creationId xmlns:a16="http://schemas.microsoft.com/office/drawing/2014/main" id="{869A176B-54E5-FCEB-4DAC-009C2809EB18}"/>
              </a:ext>
            </a:extLst>
          </p:cNvPr>
          <p:cNvGrpSpPr/>
          <p:nvPr/>
        </p:nvGrpSpPr>
        <p:grpSpPr>
          <a:xfrm>
            <a:off x="406803" y="25169423"/>
            <a:ext cx="8291628" cy="1942455"/>
            <a:chOff x="696380" y="2500198"/>
            <a:chExt cx="7824939" cy="187646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6" name="文本框 205">
                  <a:extLst>
                    <a:ext uri="{FF2B5EF4-FFF2-40B4-BE49-F238E27FC236}">
                      <a16:creationId xmlns:a16="http://schemas.microsoft.com/office/drawing/2014/main" id="{05440ED7-3B18-02B7-EA4E-3A91FF024C41}"/>
                    </a:ext>
                  </a:extLst>
                </p:cNvPr>
                <p:cNvSpPr txBox="1"/>
                <p:nvPr/>
              </p:nvSpPr>
              <p:spPr>
                <a:xfrm>
                  <a:off x="3949319" y="3077350"/>
                  <a:ext cx="4572000" cy="61062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txBody>
                <a:bodyPr wrap="square">
                  <a:spAutoFit/>
                </a:bodyPr>
                <a:lstStyle/>
                <a:p>
                  <a:pPr marL="205740" indent="-205740" algn="ctr" defTabSz="548640" hangingPunct="0">
                    <a:spcBef>
                      <a:spcPts val="420"/>
                    </a:spcBef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𝑙𝑒𝑛𝑔𝑡h</m:t>
                        </m:r>
                        <m:r>
                          <a:rPr lang="en-US" altLang="zh-CN" sz="28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sz="28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SupPr>
                          <m:e>
                            <m:r>
                              <a:rPr lang="en-US" altLang="zh-CN" sz="28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8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𝑘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28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  <m:r>
                          <a:rPr lang="en-US" altLang="zh-CN" sz="28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)</m:t>
                        </m:r>
                      </m:oMath>
                    </m:oMathPara>
                  </a14:m>
                  <a:endParaRPr lang="zh-CN" altLang="en-US" sz="2800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mc:Choice>
          <mc:Fallback>
            <p:sp>
              <p:nvSpPr>
                <p:cNvPr id="206" name="文本框 205">
                  <a:extLst>
                    <a:ext uri="{FF2B5EF4-FFF2-40B4-BE49-F238E27FC236}">
                      <a16:creationId xmlns:a16="http://schemas.microsoft.com/office/drawing/2014/main" id="{05440ED7-3B18-02B7-EA4E-3A91FF024C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9319" y="3077350"/>
                  <a:ext cx="4572000" cy="61062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7" name="文本框 206">
                  <a:extLst>
                    <a:ext uri="{FF2B5EF4-FFF2-40B4-BE49-F238E27FC236}">
                      <a16:creationId xmlns:a16="http://schemas.microsoft.com/office/drawing/2014/main" id="{73A75E38-5BD6-4FE5-957C-A82431D0A3B1}"/>
                    </a:ext>
                  </a:extLst>
                </p:cNvPr>
                <p:cNvSpPr txBox="1"/>
                <p:nvPr/>
              </p:nvSpPr>
              <p:spPr>
                <a:xfrm>
                  <a:off x="696380" y="2500198"/>
                  <a:ext cx="4076334" cy="187646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txBody>
                <a:bodyPr rot="0" spcFirstLastPara="1" vertOverflow="overflow" horzOverflow="overflow" vert="horz" wrap="none" lIns="0" tIns="0" rIns="0" bIns="0" numCol="1" spcCol="38100" rtlCol="0" anchor="t">
                  <a:spAutoFit/>
                </a:bodyPr>
                <a:lstStyle/>
                <a:p>
                  <a:pPr marL="205740" indent="-205740" algn="ctr" defTabSz="548640" hangingPunct="0">
                    <a:spcBef>
                      <a:spcPts val="420"/>
                    </a:spcBef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8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𝛾</m:t>
                        </m:r>
                        <m:d>
                          <m:dPr>
                            <m:ctrlPr>
                              <a:rPr lang="en-US" altLang="zh-CN" sz="28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28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8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sz="28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𝑘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sz="28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  <m:r>
                          <a:rPr lang="en-US" altLang="zh-CN" sz="28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altLang="zh-CN" sz="28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28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8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1, </m:t>
                                </m:r>
                                <m:r>
                                  <a:rPr lang="en-US" altLang="zh-CN" sz="28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𝑖𝑓</m:t>
                                </m:r>
                                <m:sSubSup>
                                  <m:sSubSupPr>
                                    <m:ctrlPr>
                                      <a:rPr lang="en-US" altLang="zh-CN" sz="28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8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28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𝑘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zh-CN" sz="28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8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altLang="zh-CN" sz="28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Arial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CN" sz="28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Arial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28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Arial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2, </m:t>
                                </m:r>
                                <m:r>
                                  <a:rPr lang="en-US" altLang="zh-CN" sz="28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𝑖𝑓</m:t>
                                </m:r>
                                <m:sSubSup>
                                  <m:sSubSupPr>
                                    <m:ctrlPr>
                                      <a:rPr lang="en-US" altLang="zh-CN" sz="28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8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28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𝑘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zh-CN" sz="28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8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altLang="zh-CN" sz="28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Arial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CN" sz="28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Arial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28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Arial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3, </m:t>
                                </m:r>
                                <m:r>
                                  <a:rPr lang="en-US" altLang="zh-CN" sz="28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𝑖𝑓</m:t>
                                </m:r>
                                <m:sSubSup>
                                  <m:sSubSupPr>
                                    <m:ctrlPr>
                                      <a:rPr lang="en-US" altLang="zh-CN" sz="28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8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28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𝑘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zh-CN" sz="28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8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altLang="zh-CN" sz="28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Arial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CN" sz="28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Arial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28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Arial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oMath>
                    </m:oMathPara>
                  </a14:m>
                  <a:endParaRPr lang="zh-CN" altLang="en-US" sz="2800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mc:Choice>
          <mc:Fallback>
            <p:sp>
              <p:nvSpPr>
                <p:cNvPr id="207" name="文本框 206">
                  <a:extLst>
                    <a:ext uri="{FF2B5EF4-FFF2-40B4-BE49-F238E27FC236}">
                      <a16:creationId xmlns:a16="http://schemas.microsoft.com/office/drawing/2014/main" id="{73A75E38-5BD6-4FE5-957C-A82431D0A3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380" y="2500198"/>
                  <a:ext cx="4076334" cy="1876464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8" name="加号 207">
              <a:extLst>
                <a:ext uri="{FF2B5EF4-FFF2-40B4-BE49-F238E27FC236}">
                  <a16:creationId xmlns:a16="http://schemas.microsoft.com/office/drawing/2014/main" id="{82BAE856-4B77-6743-6182-B2AD1F48D87E}"/>
                </a:ext>
              </a:extLst>
            </p:cNvPr>
            <p:cNvSpPr/>
            <p:nvPr/>
          </p:nvSpPr>
          <p:spPr>
            <a:xfrm>
              <a:off x="4874654" y="3245614"/>
              <a:ext cx="353079" cy="353079"/>
            </a:xfrm>
            <a:prstGeom prst="mathPlus">
              <a:avLst>
                <a:gd name="adj1" fmla="val 11647"/>
              </a:avLst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ot="0" spcFirstLastPara="1" vertOverflow="overflow" horzOverflow="overflow" vert="horz" wrap="square" lIns="27431" tIns="27431" rIns="27431" bIns="27431" numCol="1" spcCol="38100" rtlCol="0" anchor="ctr">
              <a:noAutofit/>
            </a:bodyPr>
            <a:lstStyle/>
            <a:p>
              <a:pPr algn="ctr" defTabSz="548640" hangingPunct="0">
                <a:lnSpc>
                  <a:spcPct val="80000"/>
                </a:lnSpc>
                <a:defRPr/>
              </a:pPr>
              <a:endParaRPr lang="zh-CN" altLang="en-US" sz="32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09" name="箭头: 下 208">
            <a:extLst>
              <a:ext uri="{FF2B5EF4-FFF2-40B4-BE49-F238E27FC236}">
                <a16:creationId xmlns:a16="http://schemas.microsoft.com/office/drawing/2014/main" id="{758DA694-E851-E27D-C558-7D1D41A12B1D}"/>
              </a:ext>
            </a:extLst>
          </p:cNvPr>
          <p:cNvSpPr/>
          <p:nvPr/>
        </p:nvSpPr>
        <p:spPr>
          <a:xfrm rot="15497730" flipH="1">
            <a:off x="7493115" y="25738018"/>
            <a:ext cx="215415" cy="299941"/>
          </a:xfrm>
          <a:prstGeom prst="downArrow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>
              <a:solidFill>
                <a:prstClr val="white"/>
              </a:solidFill>
              <a:cs typeface="Arial"/>
              <a:sym typeface="Arial"/>
            </a:endParaRPr>
          </a:p>
        </p:txBody>
      </p:sp>
      <p:sp>
        <p:nvSpPr>
          <p:cNvPr id="210" name="文本框 41">
            <a:extLst>
              <a:ext uri="{FF2B5EF4-FFF2-40B4-BE49-F238E27FC236}">
                <a16:creationId xmlns:a16="http://schemas.microsoft.com/office/drawing/2014/main" id="{4FE8D7B1-F58B-D8C1-8D60-FE483073D13C}"/>
              </a:ext>
            </a:extLst>
          </p:cNvPr>
          <p:cNvSpPr txBox="1"/>
          <p:nvPr/>
        </p:nvSpPr>
        <p:spPr>
          <a:xfrm>
            <a:off x="1905405" y="27138455"/>
            <a:ext cx="2690131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2640" b="1" u="sng" dirty="0">
                <a:solidFill>
                  <a:sysClr val="windowText" lastClr="000000"/>
                </a:solidFill>
                <a:cs typeface="Arial"/>
                <a:sym typeface="Arial"/>
              </a:rPr>
              <a:t>Order of subsets</a:t>
            </a:r>
            <a:endParaRPr lang="zh-CN" altLang="en-US" sz="2640" b="1" u="sng" dirty="0">
              <a:solidFill>
                <a:sysClr val="windowText" lastClr="000000"/>
              </a:solidFill>
              <a:cs typeface="Arial"/>
              <a:sym typeface="Arial"/>
            </a:endParaRPr>
          </a:p>
        </p:txBody>
      </p:sp>
      <p:sp>
        <p:nvSpPr>
          <p:cNvPr id="211" name="文本框 43">
            <a:extLst>
              <a:ext uri="{FF2B5EF4-FFF2-40B4-BE49-F238E27FC236}">
                <a16:creationId xmlns:a16="http://schemas.microsoft.com/office/drawing/2014/main" id="{98DD8AC8-FF4C-C183-4A36-1E5CDFA59AA5}"/>
              </a:ext>
            </a:extLst>
          </p:cNvPr>
          <p:cNvSpPr txBox="1"/>
          <p:nvPr/>
        </p:nvSpPr>
        <p:spPr>
          <a:xfrm>
            <a:off x="4432775" y="27129298"/>
            <a:ext cx="2857366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2640" b="1" u="sng" dirty="0">
                <a:cs typeface="Arial"/>
                <a:sym typeface="Arial"/>
              </a:rPr>
              <a:t>Length of types</a:t>
            </a:r>
            <a:endParaRPr lang="zh-CN" altLang="en-US" sz="2640" b="1" u="sng" dirty="0">
              <a:cs typeface="Arial"/>
              <a:sym typeface="Arial"/>
            </a:endParaRPr>
          </a:p>
        </p:txBody>
      </p:sp>
      <p:sp>
        <p:nvSpPr>
          <p:cNvPr id="212" name="矩形: 圆角 211">
            <a:extLst>
              <a:ext uri="{FF2B5EF4-FFF2-40B4-BE49-F238E27FC236}">
                <a16:creationId xmlns:a16="http://schemas.microsoft.com/office/drawing/2014/main" id="{5DDA31F1-A9C7-4D6F-8AFD-EAE8CBC3D98A}"/>
              </a:ext>
            </a:extLst>
          </p:cNvPr>
          <p:cNvSpPr/>
          <p:nvPr/>
        </p:nvSpPr>
        <p:spPr>
          <a:xfrm flipV="1">
            <a:off x="14314456" y="25676150"/>
            <a:ext cx="6537354" cy="1376615"/>
          </a:xfrm>
          <a:prstGeom prst="roundRect">
            <a:avLst/>
          </a:prstGeom>
          <a:solidFill>
            <a:srgbClr val="F2F6F3"/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1" vertOverflow="overflow" horzOverflow="overflow" vert="horz" wrap="square" lIns="27431" tIns="27431" rIns="27431" bIns="27431" numCol="1" spcCol="38100" rtlCol="0" anchor="ctr">
            <a:normAutofit/>
          </a:bodyPr>
          <a:lstStyle/>
          <a:p>
            <a:pPr algn="ctr" defTabSz="548640" hangingPunct="0">
              <a:lnSpc>
                <a:spcPct val="80000"/>
              </a:lnSpc>
              <a:defRPr/>
            </a:pPr>
            <a:endParaRPr lang="zh-CN" altLang="en-US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6CFC7B0B-C928-88B7-2454-B1E8D056FFBB}"/>
              </a:ext>
            </a:extLst>
          </p:cNvPr>
          <p:cNvSpPr txBox="1"/>
          <p:nvPr/>
        </p:nvSpPr>
        <p:spPr>
          <a:xfrm>
            <a:off x="14616372" y="25853923"/>
            <a:ext cx="6173560" cy="1077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wrap="square">
            <a:spAutoFit/>
          </a:bodyPr>
          <a:lstStyle/>
          <a:p>
            <a:pPr marL="205740" indent="-205740" algn="ctr" defTabSz="548640" hangingPunct="0">
              <a:spcBef>
                <a:spcPts val="420"/>
              </a:spcBef>
              <a:defRPr/>
            </a:pPr>
            <a:r>
              <a:rPr lang="en-US" altLang="zh-CN" sz="3200" i="1" kern="0" dirty="0">
                <a:solidFill>
                  <a:srgbClr val="000000"/>
                </a:solidFill>
                <a:cs typeface="Arial"/>
                <a:sym typeface="Arial"/>
              </a:rPr>
              <a:t>A</a:t>
            </a:r>
            <a:r>
              <a:rPr lang="zh-CN" altLang="en-US" sz="3200" i="1" kern="0" dirty="0">
                <a:solidFill>
                  <a:srgbClr val="000000"/>
                </a:solidFill>
                <a:cs typeface="Arial"/>
                <a:sym typeface="Arial"/>
              </a:rPr>
              <a:t> sample with </a:t>
            </a:r>
            <a:r>
              <a:rPr lang="zh-CN" altLang="en-US" sz="3200" i="1" kern="0" dirty="0">
                <a:solidFill>
                  <a:srgbClr val="C00000"/>
                </a:solidFill>
                <a:cs typeface="Arial"/>
                <a:sym typeface="Arial"/>
              </a:rPr>
              <a:t>a large weight </a:t>
            </a:r>
            <a:r>
              <a:rPr lang="zh-CN" altLang="en-US" sz="3200" i="1" kern="0" dirty="0">
                <a:solidFill>
                  <a:srgbClr val="000000"/>
                </a:solidFill>
                <a:cs typeface="Arial"/>
                <a:sym typeface="Arial"/>
              </a:rPr>
              <a:t>would be incorporated later</a:t>
            </a:r>
          </a:p>
        </p:txBody>
      </p:sp>
      <p:sp>
        <p:nvSpPr>
          <p:cNvPr id="214" name="矩形: 圆角 213">
            <a:extLst>
              <a:ext uri="{FF2B5EF4-FFF2-40B4-BE49-F238E27FC236}">
                <a16:creationId xmlns:a16="http://schemas.microsoft.com/office/drawing/2014/main" id="{AC864F82-3430-F140-10D0-4C38C4141994}"/>
              </a:ext>
            </a:extLst>
          </p:cNvPr>
          <p:cNvSpPr/>
          <p:nvPr/>
        </p:nvSpPr>
        <p:spPr>
          <a:xfrm>
            <a:off x="11379567" y="19552100"/>
            <a:ext cx="3657709" cy="969123"/>
          </a:xfrm>
          <a:prstGeom prst="roundRect">
            <a:avLst/>
          </a:prstGeom>
          <a:solidFill>
            <a:srgbClr val="F2F6F3"/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1" vertOverflow="overflow" horzOverflow="overflow" vert="horz" wrap="square" lIns="27431" tIns="27431" rIns="27431" bIns="27431" numCol="1" spcCol="38100" rtlCol="0" anchor="ctr">
            <a:normAutofit/>
          </a:bodyPr>
          <a:lstStyle/>
          <a:p>
            <a:pPr algn="ctr" defTabSz="548640" hangingPunct="0">
              <a:lnSpc>
                <a:spcPct val="80000"/>
              </a:lnSpc>
              <a:defRPr/>
            </a:pPr>
            <a:endParaRPr lang="zh-CN" altLang="en-US" sz="168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A2F1DEFF-1920-AD14-84D8-F8D26C54AB2E}"/>
                  </a:ext>
                </a:extLst>
              </p:cNvPr>
              <p:cNvSpPr txBox="1"/>
              <p:nvPr/>
            </p:nvSpPr>
            <p:spPr>
              <a:xfrm>
                <a:off x="11107354" y="19561423"/>
                <a:ext cx="3880933" cy="8617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square" lIns="0" tIns="0" rIns="0" bIns="0" numCol="1" spcCol="38100" rtlCol="0" anchor="t">
                <a:spAutoFit/>
              </a:bodyPr>
              <a:lstStyle/>
              <a:p>
                <a:pPr marL="0" marR="0" lvl="0" indent="0" algn="ctr" defTabSz="9144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rPr>
                  <a:t>Whole training data</a:t>
                </a:r>
              </a:p>
              <a:p>
                <a:pPr marL="0" marR="0" lvl="0" indent="0" algn="ctr" defTabSz="9144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𝐷</m:t>
                    </m:r>
                    <m:r>
                      <a:rPr kumimoji="0" lang="en-US" altLang="zh-CN" sz="2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=</m:t>
                    </m:r>
                    <m:sSub>
                      <m:sSubPr>
                        <m:ctrlPr>
                          <a:rPr kumimoji="0" lang="en-US" altLang="zh-CN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𝐷</m:t>
                        </m:r>
                      </m:e>
                      <m:sub>
                        <m:r>
                          <a:rPr kumimoji="0" lang="en-US" altLang="zh-CN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𝐴</m:t>
                        </m:r>
                      </m:sub>
                    </m:sSub>
                    <m:r>
                      <a:rPr kumimoji="0" lang="en-US" altLang="zh-CN" sz="2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⋃</m:t>
                    </m:r>
                  </m:oMath>
                </a14:m>
                <a:r>
                  <a:rPr kumimoji="0" lang="en-US" altLang="zh-CN" sz="28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𝐷</m:t>
                        </m:r>
                      </m:e>
                      <m:sub>
                        <m:r>
                          <a:rPr kumimoji="0" lang="en-US" altLang="zh-CN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𝐵</m:t>
                        </m:r>
                      </m:sub>
                    </m:sSub>
                    <m:r>
                      <a:rPr kumimoji="0" lang="en-US" altLang="zh-CN" sz="2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⋃</m:t>
                    </m:r>
                    <m:sSub>
                      <m:sSubPr>
                        <m:ctrlPr>
                          <a:rPr kumimoji="0" lang="en-US" altLang="zh-CN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  <m:t>𝐷</m:t>
                        </m:r>
                      </m:e>
                      <m:sub>
                        <m:r>
                          <a:rPr kumimoji="0" lang="en-US" altLang="zh-CN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  <m:t>𝐶</m:t>
                        </m:r>
                      </m:sub>
                    </m:sSub>
                  </m:oMath>
                </a14:m>
                <a:endParaRPr kumimoji="0" lang="zh-CN" altLang="en-US" sz="28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  <a:sym typeface="Arial"/>
                </a:endParaRPr>
              </a:p>
            </p:txBody>
          </p:sp>
        </mc:Choice>
        <mc:Fallback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A2F1DEFF-1920-AD14-84D8-F8D26C54A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7354" y="19561423"/>
                <a:ext cx="3880933" cy="861774"/>
              </a:xfrm>
              <a:prstGeom prst="rect">
                <a:avLst/>
              </a:prstGeom>
              <a:blipFill>
                <a:blip r:embed="rId28"/>
                <a:stretch>
                  <a:fillRect t="-1205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右大括号 215">
            <a:extLst>
              <a:ext uri="{FF2B5EF4-FFF2-40B4-BE49-F238E27FC236}">
                <a16:creationId xmlns:a16="http://schemas.microsoft.com/office/drawing/2014/main" id="{E7462E70-5575-F4B3-3B4A-57D4DEBD713A}"/>
              </a:ext>
            </a:extLst>
          </p:cNvPr>
          <p:cNvSpPr/>
          <p:nvPr/>
        </p:nvSpPr>
        <p:spPr>
          <a:xfrm>
            <a:off x="10634352" y="19225948"/>
            <a:ext cx="634430" cy="1491121"/>
          </a:xfrm>
          <a:prstGeom prst="rightBrace">
            <a:avLst>
              <a:gd name="adj1" fmla="val 32922"/>
              <a:gd name="adj2" fmla="val 50000"/>
            </a:avLst>
          </a:prstGeom>
          <a:noFill/>
          <a:ln w="28575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文档 20">
            <a:extLst>
              <a:ext uri="{FF2B5EF4-FFF2-40B4-BE49-F238E27FC236}">
                <a16:creationId xmlns:a16="http://schemas.microsoft.com/office/drawing/2014/main" id="{C48686C1-5239-B6FA-29D2-AF7F3FDADCFB}"/>
              </a:ext>
            </a:extLst>
          </p:cNvPr>
          <p:cNvSpPr/>
          <p:nvPr/>
        </p:nvSpPr>
        <p:spPr>
          <a:xfrm rot="10800000">
            <a:off x="12303508" y="3908554"/>
            <a:ext cx="7388005" cy="862882"/>
          </a:xfrm>
          <a:prstGeom prst="rect">
            <a:avLst/>
          </a:prstGeom>
          <a:solidFill>
            <a:srgbClr val="4472C4"/>
          </a:solidFill>
          <a:ln>
            <a:solidFill>
              <a:schemeClr val="bg1"/>
            </a:solidFill>
          </a:ln>
          <a:effectLst>
            <a:outerShdw blurRad="40000" dist="76200" dir="246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32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2AFEB4BC-B7A6-D1A2-7C2F-66FBDECBAAA6}"/>
              </a:ext>
            </a:extLst>
          </p:cNvPr>
          <p:cNvSpPr txBox="1"/>
          <p:nvPr/>
        </p:nvSpPr>
        <p:spPr>
          <a:xfrm>
            <a:off x="11028471" y="4752204"/>
            <a:ext cx="10175384" cy="63063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5" indent="-342905">
              <a:spcBef>
                <a:spcPts val="343"/>
              </a:spcBef>
              <a:buSzPct val="90000"/>
              <a:buFont typeface="Wingdings" panose="05000000000000000000" pitchFamily="2" charset="2"/>
              <a:buChar char="Ø"/>
            </a:pPr>
            <a:r>
              <a:rPr kumimoji="1" lang="en-US" altLang="zh-CN" sz="3240" b="1" dirty="0">
                <a:ea typeface="Times New Roman" charset="0"/>
                <a:cs typeface="Times New Roman" charset="0"/>
              </a:rPr>
              <a:t>Challenge 1: Fine-grained Types Generation</a:t>
            </a:r>
          </a:p>
          <a:p>
            <a:pPr marL="617228" lvl="1" indent="-342905">
              <a:spcBef>
                <a:spcPts val="343"/>
              </a:spcBef>
              <a:buSzPct val="90000"/>
              <a:buFont typeface="Wingdings" panose="05000000000000000000" pitchFamily="2" charset="2"/>
              <a:buChar char="Ø"/>
            </a:pPr>
            <a:r>
              <a:rPr kumimoji="1" lang="en-US" altLang="zh-CN" sz="3240" dirty="0">
                <a:ea typeface="Times New Roman" charset="0"/>
                <a:cs typeface="Times New Roman" charset="0"/>
              </a:rPr>
              <a:t>How to guide the PLMs to generate </a:t>
            </a:r>
            <a:r>
              <a:rPr kumimoji="1" lang="en-US" altLang="zh-CN" sz="3240" dirty="0">
                <a:solidFill>
                  <a:srgbClr val="C00000"/>
                </a:solidFill>
                <a:ea typeface="Times New Roman" charset="0"/>
                <a:cs typeface="Times New Roman" charset="0"/>
              </a:rPr>
              <a:t>high-quality and fine-grained types</a:t>
            </a:r>
            <a:r>
              <a:rPr kumimoji="1" lang="en-US" altLang="zh-CN" sz="3240" dirty="0">
                <a:ea typeface="Times New Roman" charset="0"/>
                <a:cs typeface="Times New Roman" charset="0"/>
              </a:rPr>
              <a:t> for entities is crucial.</a:t>
            </a:r>
            <a:endParaRPr kumimoji="1" lang="en-US" altLang="zh-CN" sz="3240" b="1" dirty="0">
              <a:ea typeface="Times New Roman" charset="0"/>
              <a:cs typeface="Times New Roman" charset="0"/>
            </a:endParaRPr>
          </a:p>
          <a:p>
            <a:pPr marL="342905" indent="-342905">
              <a:spcBef>
                <a:spcPts val="343"/>
              </a:spcBef>
              <a:buSzPct val="90000"/>
              <a:buFont typeface="Wingdings" panose="05000000000000000000" pitchFamily="2" charset="2"/>
              <a:buChar char="Ø"/>
            </a:pPr>
            <a:r>
              <a:rPr kumimoji="1" lang="en-US" altLang="zh-CN" sz="3240" b="1" dirty="0">
                <a:ea typeface="Times New Roman" charset="0"/>
                <a:cs typeface="Times New Roman" charset="0"/>
              </a:rPr>
              <a:t>Challenge 2: Heterogeneous data</a:t>
            </a:r>
          </a:p>
          <a:p>
            <a:pPr marL="617228" lvl="1" indent="-342905">
              <a:spcBef>
                <a:spcPts val="343"/>
              </a:spcBef>
              <a:buSzPct val="90000"/>
              <a:buFont typeface="Wingdings" panose="05000000000000000000" pitchFamily="2" charset="2"/>
              <a:buChar char="Ø"/>
            </a:pPr>
            <a:r>
              <a:rPr kumimoji="1" lang="en-US" altLang="zh-CN" sz="3240" dirty="0">
                <a:ea typeface="Times New Roman" charset="0"/>
                <a:cs typeface="Times New Roman" charset="0"/>
              </a:rPr>
              <a:t>How to train the PLMs to generate desirable types on these </a:t>
            </a:r>
            <a:r>
              <a:rPr kumimoji="1" lang="en-US" altLang="zh-CN" sz="3240" dirty="0">
                <a:solidFill>
                  <a:srgbClr val="C00000"/>
                </a:solidFill>
                <a:ea typeface="Times New Roman" charset="0"/>
                <a:cs typeface="Times New Roman" charset="0"/>
              </a:rPr>
              <a:t>low-quality heterogeneous</a:t>
            </a:r>
            <a:r>
              <a:rPr kumimoji="1" lang="en-US" altLang="zh-CN" sz="3240" dirty="0">
                <a:ea typeface="Times New Roman" charset="0"/>
                <a:cs typeface="Times New Roman" charset="0"/>
              </a:rPr>
              <a:t>.</a:t>
            </a:r>
          </a:p>
          <a:p>
            <a:pPr marL="342908" indent="-342905">
              <a:spcBef>
                <a:spcPts val="343"/>
              </a:spcBef>
              <a:buSzPct val="90000"/>
              <a:buFont typeface="Wingdings" panose="05000000000000000000" pitchFamily="2" charset="2"/>
              <a:buChar char="Ø"/>
            </a:pPr>
            <a:r>
              <a:rPr kumimoji="1" lang="en-US" altLang="zh-CN" sz="3240" b="1" dirty="0">
                <a:ea typeface="Times New Roman" charset="0"/>
                <a:cs typeface="Times New Roman" charset="0"/>
              </a:rPr>
              <a:t>Solution: Curriculum Learning </a:t>
            </a:r>
          </a:p>
          <a:p>
            <a:pPr marL="617228" lvl="1" indent="-342905">
              <a:spcBef>
                <a:spcPts val="343"/>
              </a:spcBef>
              <a:buSzPct val="90000"/>
              <a:buFont typeface="Wingdings" panose="05000000000000000000" pitchFamily="2" charset="2"/>
              <a:buChar char="Ø"/>
            </a:pPr>
            <a:r>
              <a:rPr kumimoji="1" lang="en-US" altLang="zh-CN" sz="3240" dirty="0">
                <a:ea typeface="Times New Roman" charset="0"/>
                <a:cs typeface="Times New Roman" charset="0"/>
              </a:rPr>
              <a:t>Better learn heterogeneous data by ordering the training samples based on </a:t>
            </a:r>
            <a:r>
              <a:rPr kumimoji="1" lang="en-US" altLang="zh-CN" sz="3240" dirty="0">
                <a:solidFill>
                  <a:srgbClr val="C00000"/>
                </a:solidFill>
                <a:ea typeface="Times New Roman" charset="0"/>
                <a:cs typeface="Times New Roman" charset="0"/>
              </a:rPr>
              <a:t>their quality and difficulty</a:t>
            </a:r>
            <a:r>
              <a:rPr kumimoji="1" lang="en-US" altLang="zh-CN" sz="3240" dirty="0">
                <a:ea typeface="Times New Roman" charset="0"/>
                <a:cs typeface="Times New Roman" charset="0"/>
              </a:rPr>
              <a:t>.</a:t>
            </a:r>
          </a:p>
          <a:p>
            <a:pPr marL="617228" lvl="1" indent="-342905">
              <a:spcBef>
                <a:spcPts val="343"/>
              </a:spcBef>
              <a:buSzPct val="90000"/>
              <a:buFont typeface="Wingdings" panose="05000000000000000000" pitchFamily="2" charset="2"/>
              <a:buChar char="Ø"/>
            </a:pPr>
            <a:r>
              <a:rPr kumimoji="1" lang="en-US" altLang="zh-CN" sz="3240" dirty="0">
                <a:ea typeface="Times New Roman" charset="0"/>
                <a:cs typeface="Times New Roman" charset="0"/>
              </a:rPr>
              <a:t>CL can control the order of using training subsets from </a:t>
            </a:r>
            <a:r>
              <a:rPr kumimoji="1" lang="en-US" altLang="zh-CN" sz="3240" dirty="0">
                <a:solidFill>
                  <a:srgbClr val="C00000"/>
                </a:solidFill>
                <a:ea typeface="Times New Roman" charset="0"/>
                <a:cs typeface="Times New Roman" charset="0"/>
              </a:rPr>
              <a:t>coarse-grained and lower-quality </a:t>
            </a:r>
            <a:r>
              <a:rPr kumimoji="1" lang="en-US" altLang="zh-CN" sz="3240" dirty="0">
                <a:ea typeface="Times New Roman" charset="0"/>
                <a:cs typeface="Times New Roman" charset="0"/>
              </a:rPr>
              <a:t>ones to </a:t>
            </a:r>
            <a:r>
              <a:rPr kumimoji="1" lang="en-US" altLang="zh-CN" sz="3240" dirty="0">
                <a:solidFill>
                  <a:srgbClr val="C00000"/>
                </a:solidFill>
                <a:ea typeface="Times New Roman" charset="0"/>
                <a:cs typeface="Times New Roman" charset="0"/>
              </a:rPr>
              <a:t>fine-grained and higher-quality ones.</a:t>
            </a:r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7FA3860C-725F-616D-CF43-9D1B33709E34}"/>
              </a:ext>
            </a:extLst>
          </p:cNvPr>
          <p:cNvSpPr txBox="1"/>
          <p:nvPr/>
        </p:nvSpPr>
        <p:spPr>
          <a:xfrm>
            <a:off x="12553842" y="3971932"/>
            <a:ext cx="68873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rgbClr val="FFFFFF"/>
                </a:solidFill>
                <a:ea typeface="Times New Roman" charset="0"/>
                <a:cs typeface="Times New Roman" charset="0"/>
              </a:rPr>
              <a:t>Challenges &amp; Contribution</a:t>
            </a:r>
          </a:p>
        </p:txBody>
      </p:sp>
      <p:sp>
        <p:nvSpPr>
          <p:cNvPr id="287" name="同侧圆角矩形 15">
            <a:extLst>
              <a:ext uri="{FF2B5EF4-FFF2-40B4-BE49-F238E27FC236}">
                <a16:creationId xmlns:a16="http://schemas.microsoft.com/office/drawing/2014/main" id="{A750D6EA-9EA7-08E0-3D47-3D0B25150F11}"/>
              </a:ext>
            </a:extLst>
          </p:cNvPr>
          <p:cNvSpPr/>
          <p:nvPr/>
        </p:nvSpPr>
        <p:spPr>
          <a:xfrm>
            <a:off x="249347" y="28388860"/>
            <a:ext cx="21107977" cy="14127260"/>
          </a:xfrm>
          <a:prstGeom prst="round2SameRect">
            <a:avLst>
              <a:gd name="adj1" fmla="val 2732"/>
              <a:gd name="adj2" fmla="val 3417"/>
            </a:avLst>
          </a:prstGeom>
          <a:solidFill>
            <a:schemeClr val="bg1"/>
          </a:solidFill>
          <a:ln w="57150" cmpd="sng">
            <a:solidFill>
              <a:schemeClr val="accent1">
                <a:lumMod val="75000"/>
              </a:schemeClr>
            </a:solidFill>
          </a:ln>
          <a:effectLst>
            <a:outerShdw blurRad="127000" dist="76200" dir="408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37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88" name="文档 20">
            <a:extLst>
              <a:ext uri="{FF2B5EF4-FFF2-40B4-BE49-F238E27FC236}">
                <a16:creationId xmlns:a16="http://schemas.microsoft.com/office/drawing/2014/main" id="{CB8C016B-6B1E-D592-DBDB-314D53B3C659}"/>
              </a:ext>
            </a:extLst>
          </p:cNvPr>
          <p:cNvSpPr/>
          <p:nvPr/>
        </p:nvSpPr>
        <p:spPr>
          <a:xfrm rot="10800000">
            <a:off x="8742740" y="27989572"/>
            <a:ext cx="4231878" cy="862882"/>
          </a:xfrm>
          <a:prstGeom prst="rect">
            <a:avLst/>
          </a:prstGeom>
          <a:solidFill>
            <a:srgbClr val="4472C4"/>
          </a:solidFill>
          <a:ln>
            <a:solidFill>
              <a:schemeClr val="bg1"/>
            </a:solidFill>
          </a:ln>
          <a:effectLst>
            <a:outerShdw blurRad="40000" dist="76200" dir="246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32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89" name="文本框 288">
            <a:extLst>
              <a:ext uri="{FF2B5EF4-FFF2-40B4-BE49-F238E27FC236}">
                <a16:creationId xmlns:a16="http://schemas.microsoft.com/office/drawing/2014/main" id="{13CEF0F6-3762-DD34-9FF9-5E254E0098F9}"/>
              </a:ext>
            </a:extLst>
          </p:cNvPr>
          <p:cNvSpPr txBox="1"/>
          <p:nvPr/>
        </p:nvSpPr>
        <p:spPr>
          <a:xfrm>
            <a:off x="9389729" y="27989572"/>
            <a:ext cx="31236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FFFFFF"/>
                </a:solidFill>
                <a:ea typeface="Times New Roman" charset="0"/>
                <a:cs typeface="Times New Roman" charset="0"/>
              </a:rPr>
              <a:t>Experiment</a:t>
            </a:r>
          </a:p>
        </p:txBody>
      </p:sp>
      <p:sp>
        <p:nvSpPr>
          <p:cNvPr id="290" name="文本框 289">
            <a:extLst>
              <a:ext uri="{FF2B5EF4-FFF2-40B4-BE49-F238E27FC236}">
                <a16:creationId xmlns:a16="http://schemas.microsoft.com/office/drawing/2014/main" id="{3286AC20-6888-29F4-56AE-D9F434F11B7C}"/>
              </a:ext>
            </a:extLst>
          </p:cNvPr>
          <p:cNvSpPr txBox="1"/>
          <p:nvPr/>
        </p:nvSpPr>
        <p:spPr>
          <a:xfrm>
            <a:off x="495015" y="28800739"/>
            <a:ext cx="15592744" cy="14499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5" indent="-342905">
              <a:spcBef>
                <a:spcPts val="343"/>
              </a:spcBef>
              <a:buSzPct val="90000"/>
              <a:buFont typeface="Wingdings" panose="05000000000000000000" pitchFamily="2" charset="2"/>
              <a:buChar char="Ø"/>
            </a:pPr>
            <a:r>
              <a:rPr kumimoji="1" lang="en-US" altLang="zh-CN" sz="3240" b="1" dirty="0">
                <a:ea typeface="Times New Roman" charset="0"/>
                <a:cs typeface="Times New Roman" charset="0"/>
              </a:rPr>
              <a:t>Datasets: 4 dataset</a:t>
            </a:r>
          </a:p>
          <a:p>
            <a:pPr marL="342905" indent="-342905">
              <a:spcBef>
                <a:spcPts val="343"/>
              </a:spcBef>
              <a:buSzPct val="90000"/>
              <a:buFont typeface="Wingdings" panose="05000000000000000000" pitchFamily="2" charset="2"/>
              <a:buChar char="Ø"/>
            </a:pPr>
            <a:r>
              <a:rPr kumimoji="1" lang="en-US" altLang="zh-CN" sz="3240" b="1" dirty="0">
                <a:ea typeface="Times New Roman" charset="0"/>
                <a:cs typeface="Times New Roman" charset="0"/>
              </a:rPr>
              <a:t>Metrics: </a:t>
            </a:r>
          </a:p>
          <a:p>
            <a:pPr marL="617225" lvl="1" indent="-342905">
              <a:spcBef>
                <a:spcPts val="343"/>
              </a:spcBef>
              <a:buSzPct val="90000"/>
              <a:buFont typeface="Wingdings" panose="05000000000000000000" pitchFamily="2" charset="2"/>
              <a:buChar char="Ø"/>
            </a:pPr>
            <a:r>
              <a:rPr kumimoji="1" lang="en-US" altLang="zh-CN" sz="3240" dirty="0">
                <a:ea typeface="Times New Roman" charset="0"/>
                <a:cs typeface="Times New Roman" charset="0"/>
              </a:rPr>
              <a:t>CT #       The number of correct types</a:t>
            </a:r>
          </a:p>
          <a:p>
            <a:pPr marL="617225" lvl="1" indent="-342905">
              <a:spcBef>
                <a:spcPts val="343"/>
              </a:spcBef>
              <a:buSzPct val="90000"/>
              <a:buFont typeface="Wingdings" panose="05000000000000000000" pitchFamily="2" charset="2"/>
              <a:buChar char="Ø"/>
            </a:pPr>
            <a:r>
              <a:rPr kumimoji="1" lang="en-US" altLang="zh-CN" sz="3240" dirty="0">
                <a:ea typeface="Times New Roman" charset="0"/>
                <a:cs typeface="Times New Roman" charset="0"/>
              </a:rPr>
              <a:t>Len.       The average length of types</a:t>
            </a:r>
          </a:p>
          <a:p>
            <a:pPr marL="617225" lvl="1" indent="-342905">
              <a:spcBef>
                <a:spcPts val="343"/>
              </a:spcBef>
              <a:buSzPct val="90000"/>
              <a:buFont typeface="Wingdings" panose="05000000000000000000" pitchFamily="2" charset="2"/>
              <a:buChar char="Ø"/>
            </a:pPr>
            <a:r>
              <a:rPr kumimoji="1" lang="en-US" altLang="zh-CN" sz="3240" dirty="0">
                <a:ea typeface="Times New Roman" charset="0"/>
                <a:cs typeface="Times New Roman" charset="0"/>
              </a:rPr>
              <a:t>Precision, Relative Recall, Relative F1</a:t>
            </a:r>
          </a:p>
          <a:p>
            <a:pPr marL="342905" indent="-342905">
              <a:spcBef>
                <a:spcPts val="343"/>
              </a:spcBef>
              <a:buSzPct val="90000"/>
              <a:buFont typeface="Wingdings" panose="05000000000000000000" pitchFamily="2" charset="2"/>
              <a:buChar char="Ø"/>
            </a:pPr>
            <a:r>
              <a:rPr kumimoji="1" lang="en-US" altLang="zh-CN" sz="3240" b="1" dirty="0">
                <a:ea typeface="Times New Roman" charset="0"/>
                <a:cs typeface="Times New Roman" charset="0"/>
              </a:rPr>
              <a:t>RQ1: Can GET improve the task performance? A1: Yes</a:t>
            </a:r>
          </a:p>
          <a:p>
            <a:pPr marL="617225" lvl="1" indent="-342905">
              <a:spcBef>
                <a:spcPts val="343"/>
              </a:spcBef>
              <a:buSzPct val="90000"/>
              <a:buFont typeface="Wingdings" panose="05000000000000000000" pitchFamily="2" charset="2"/>
              <a:buChar char="Ø"/>
            </a:pPr>
            <a:endParaRPr kumimoji="1" lang="en-US" altLang="zh-CN" sz="3240" b="1" dirty="0">
              <a:ea typeface="Times New Roman" charset="0"/>
              <a:cs typeface="Times New Roman" charset="0"/>
            </a:endParaRPr>
          </a:p>
          <a:p>
            <a:pPr marL="617225" lvl="1" indent="-342905">
              <a:spcBef>
                <a:spcPts val="343"/>
              </a:spcBef>
              <a:buSzPct val="90000"/>
              <a:buFont typeface="Wingdings" panose="05000000000000000000" pitchFamily="2" charset="2"/>
              <a:buChar char="Ø"/>
            </a:pPr>
            <a:endParaRPr kumimoji="1" lang="en-US" altLang="zh-CN" sz="3240" b="1" dirty="0">
              <a:ea typeface="Times New Roman" charset="0"/>
              <a:cs typeface="Times New Roman" charset="0"/>
            </a:endParaRPr>
          </a:p>
          <a:p>
            <a:pPr marL="617225" lvl="1" indent="-342905">
              <a:spcBef>
                <a:spcPts val="343"/>
              </a:spcBef>
              <a:buSzPct val="90000"/>
              <a:buFont typeface="Wingdings" panose="05000000000000000000" pitchFamily="2" charset="2"/>
              <a:buChar char="Ø"/>
            </a:pPr>
            <a:endParaRPr kumimoji="1" lang="en-US" altLang="zh-CN" sz="3240" b="1" dirty="0">
              <a:ea typeface="Times New Roman" charset="0"/>
              <a:cs typeface="Times New Roman" charset="0"/>
            </a:endParaRPr>
          </a:p>
          <a:p>
            <a:pPr marL="617225" lvl="1" indent="-342905">
              <a:spcBef>
                <a:spcPts val="343"/>
              </a:spcBef>
              <a:buSzPct val="90000"/>
              <a:buFont typeface="Wingdings" panose="05000000000000000000" pitchFamily="2" charset="2"/>
              <a:buChar char="Ø"/>
            </a:pPr>
            <a:endParaRPr kumimoji="1" lang="en-US" altLang="zh-CN" sz="3240" b="1" dirty="0">
              <a:ea typeface="Times New Roman" charset="0"/>
              <a:cs typeface="Times New Roman" charset="0"/>
            </a:endParaRPr>
          </a:p>
          <a:p>
            <a:pPr marL="617225" lvl="1" indent="-342905">
              <a:spcBef>
                <a:spcPts val="343"/>
              </a:spcBef>
              <a:buSzPct val="90000"/>
              <a:buFont typeface="Wingdings" panose="05000000000000000000" pitchFamily="2" charset="2"/>
              <a:buChar char="Ø"/>
            </a:pPr>
            <a:endParaRPr kumimoji="1" lang="en-US" altLang="zh-CN" sz="3240" b="1" dirty="0">
              <a:ea typeface="Times New Roman" charset="0"/>
              <a:cs typeface="Times New Roman" charset="0"/>
            </a:endParaRPr>
          </a:p>
          <a:p>
            <a:pPr marL="274320" lvl="1">
              <a:spcBef>
                <a:spcPts val="343"/>
              </a:spcBef>
              <a:buSzPct val="90000"/>
            </a:pPr>
            <a:endParaRPr kumimoji="1" lang="en-US" altLang="zh-CN" sz="3240" b="1" dirty="0">
              <a:ea typeface="Times New Roman" charset="0"/>
              <a:cs typeface="Times New Roman" charset="0"/>
            </a:endParaRPr>
          </a:p>
          <a:p>
            <a:pPr>
              <a:spcBef>
                <a:spcPts val="343"/>
              </a:spcBef>
              <a:buSzPct val="90000"/>
            </a:pPr>
            <a:endParaRPr kumimoji="1" lang="en-US" altLang="zh-CN" sz="3240" b="1" dirty="0">
              <a:ea typeface="Times New Roman" charset="0"/>
              <a:cs typeface="Times New Roman" charset="0"/>
            </a:endParaRPr>
          </a:p>
          <a:p>
            <a:pPr>
              <a:spcBef>
                <a:spcPts val="343"/>
              </a:spcBef>
              <a:buSzPct val="90000"/>
            </a:pPr>
            <a:endParaRPr kumimoji="1" lang="en-US" altLang="zh-CN" sz="3240" b="1" dirty="0">
              <a:ea typeface="Times New Roman" charset="0"/>
              <a:cs typeface="Times New Roman" charset="0"/>
            </a:endParaRPr>
          </a:p>
          <a:p>
            <a:pPr>
              <a:spcBef>
                <a:spcPts val="343"/>
              </a:spcBef>
              <a:buSzPct val="90000"/>
            </a:pPr>
            <a:endParaRPr kumimoji="1" lang="en-US" altLang="zh-CN" sz="3240" b="1" dirty="0">
              <a:ea typeface="Times New Roman" charset="0"/>
              <a:cs typeface="Times New Roman" charset="0"/>
            </a:endParaRPr>
          </a:p>
          <a:p>
            <a:pPr>
              <a:spcBef>
                <a:spcPts val="343"/>
              </a:spcBef>
              <a:buSzPct val="90000"/>
            </a:pPr>
            <a:endParaRPr kumimoji="1" lang="en-US" altLang="zh-CN" sz="3240" b="1" dirty="0">
              <a:ea typeface="Times New Roman" charset="0"/>
              <a:cs typeface="Times New Roman" charset="0"/>
            </a:endParaRPr>
          </a:p>
          <a:p>
            <a:pPr marL="342905" indent="-342905">
              <a:spcBef>
                <a:spcPts val="343"/>
              </a:spcBef>
              <a:buSzPct val="90000"/>
              <a:buFont typeface="Wingdings" panose="05000000000000000000" pitchFamily="2" charset="2"/>
              <a:buChar char="Ø"/>
            </a:pPr>
            <a:endParaRPr kumimoji="1" lang="en-US" altLang="zh-CN" sz="3240" b="1" dirty="0">
              <a:ea typeface="Times New Roman" charset="0"/>
              <a:cs typeface="Times New Roman" charset="0"/>
            </a:endParaRPr>
          </a:p>
          <a:p>
            <a:pPr>
              <a:spcBef>
                <a:spcPts val="343"/>
              </a:spcBef>
              <a:buSzPct val="90000"/>
            </a:pPr>
            <a:endParaRPr kumimoji="1" lang="en-US" altLang="zh-CN" sz="3240" b="1" dirty="0">
              <a:ea typeface="Times New Roman" charset="0"/>
              <a:cs typeface="Times New Roman" charset="0"/>
            </a:endParaRPr>
          </a:p>
          <a:p>
            <a:pPr marL="342905" indent="-342905">
              <a:spcBef>
                <a:spcPts val="343"/>
              </a:spcBef>
              <a:buSzPct val="90000"/>
              <a:buFont typeface="Wingdings" panose="05000000000000000000" pitchFamily="2" charset="2"/>
              <a:buChar char="Ø"/>
            </a:pPr>
            <a:endParaRPr kumimoji="1" lang="en-US" altLang="zh-CN" sz="3240" b="1" dirty="0">
              <a:ea typeface="Times New Roman" charset="0"/>
              <a:cs typeface="Times New Roman" charset="0"/>
            </a:endParaRPr>
          </a:p>
          <a:p>
            <a:pPr marL="342905" indent="-342905">
              <a:spcBef>
                <a:spcPts val="343"/>
              </a:spcBef>
              <a:buSzPct val="90000"/>
              <a:buFont typeface="Wingdings" panose="05000000000000000000" pitchFamily="2" charset="2"/>
              <a:buChar char="Ø"/>
            </a:pPr>
            <a:endParaRPr kumimoji="1" lang="en-US" altLang="zh-CN" sz="3240" b="1" dirty="0">
              <a:ea typeface="Times New Roman" charset="0"/>
              <a:cs typeface="Times New Roman" charset="0"/>
            </a:endParaRPr>
          </a:p>
          <a:p>
            <a:pPr marL="342905" indent="-342905">
              <a:spcBef>
                <a:spcPts val="343"/>
              </a:spcBef>
              <a:buSzPct val="90000"/>
              <a:buFont typeface="Wingdings" panose="05000000000000000000" pitchFamily="2" charset="2"/>
              <a:buChar char="Ø"/>
            </a:pPr>
            <a:endParaRPr kumimoji="1" lang="en-US" altLang="zh-CN" sz="3240" b="1" dirty="0">
              <a:ea typeface="Times New Roman" charset="0"/>
              <a:cs typeface="Times New Roman" charset="0"/>
            </a:endParaRPr>
          </a:p>
          <a:p>
            <a:pPr>
              <a:spcBef>
                <a:spcPts val="343"/>
              </a:spcBef>
              <a:buSzPct val="90000"/>
            </a:pPr>
            <a:endParaRPr kumimoji="1" lang="en-US" altLang="zh-CN" sz="3240" b="1" dirty="0">
              <a:ea typeface="Times New Roman" charset="0"/>
              <a:cs typeface="Times New Roman" charset="0"/>
            </a:endParaRPr>
          </a:p>
          <a:p>
            <a:pPr>
              <a:spcBef>
                <a:spcPts val="343"/>
              </a:spcBef>
              <a:buSzPct val="90000"/>
            </a:pPr>
            <a:endParaRPr kumimoji="1" lang="en-US" altLang="zh-CN" sz="3240" dirty="0">
              <a:ea typeface="Times New Roman" charset="0"/>
              <a:cs typeface="Times New Roman" charset="0"/>
            </a:endParaRPr>
          </a:p>
          <a:p>
            <a:pPr marL="891548" lvl="2" indent="-342905">
              <a:spcBef>
                <a:spcPts val="343"/>
              </a:spcBef>
              <a:buSzPct val="90000"/>
              <a:buFont typeface="Wingdings" panose="05000000000000000000" pitchFamily="2" charset="2"/>
              <a:buChar char="Ø"/>
            </a:pPr>
            <a:endParaRPr kumimoji="1" lang="en-US" altLang="zh-CN" sz="3240" dirty="0">
              <a:ea typeface="Times New Roman" charset="0"/>
              <a:cs typeface="Times New Roman" charset="0"/>
            </a:endParaRPr>
          </a:p>
          <a:p>
            <a:pPr marL="617228" lvl="1" indent="-342905">
              <a:spcBef>
                <a:spcPts val="343"/>
              </a:spcBef>
              <a:buSzPct val="90000"/>
              <a:buFont typeface="Wingdings" panose="05000000000000000000" pitchFamily="2" charset="2"/>
              <a:buChar char="Ø"/>
            </a:pPr>
            <a:endParaRPr kumimoji="1" lang="en-US" altLang="zh-CN" sz="3240" dirty="0">
              <a:ea typeface="Times New Roman" charset="0"/>
              <a:cs typeface="Times New Roman" charset="0"/>
            </a:endParaRPr>
          </a:p>
          <a:p>
            <a:pPr marL="342905" indent="-342905">
              <a:spcBef>
                <a:spcPts val="343"/>
              </a:spcBef>
              <a:buSzPct val="90000"/>
              <a:buFont typeface="Wingdings" panose="05000000000000000000" pitchFamily="2" charset="2"/>
              <a:buChar char="Ø"/>
            </a:pPr>
            <a:endParaRPr kumimoji="1" lang="en-US" altLang="zh-CN" sz="3240" dirty="0">
              <a:ea typeface="Times New Roman" charset="0"/>
              <a:cs typeface="Times New Roman" charset="0"/>
            </a:endParaRPr>
          </a:p>
          <a:p>
            <a:pPr>
              <a:spcBef>
                <a:spcPts val="343"/>
              </a:spcBef>
              <a:buSzPct val="90000"/>
            </a:pPr>
            <a:endParaRPr kumimoji="1" lang="en-US" altLang="zh-CN" sz="2880" dirty="0">
              <a:cs typeface="Times New Roman" charset="0"/>
            </a:endParaRPr>
          </a:p>
        </p:txBody>
      </p:sp>
      <p:grpSp>
        <p:nvGrpSpPr>
          <p:cNvPr id="291" name="组合 290">
            <a:extLst>
              <a:ext uri="{FF2B5EF4-FFF2-40B4-BE49-F238E27FC236}">
                <a16:creationId xmlns:a16="http://schemas.microsoft.com/office/drawing/2014/main" id="{9285DD73-FCF0-2763-6CA0-C218CEA2CF28}"/>
              </a:ext>
            </a:extLst>
          </p:cNvPr>
          <p:cNvGrpSpPr/>
          <p:nvPr/>
        </p:nvGrpSpPr>
        <p:grpSpPr>
          <a:xfrm>
            <a:off x="2119207" y="30062068"/>
            <a:ext cx="241353" cy="681912"/>
            <a:chOff x="40874723" y="11488303"/>
            <a:chExt cx="402261" cy="1136536"/>
          </a:xfrm>
        </p:grpSpPr>
        <p:sp>
          <p:nvSpPr>
            <p:cNvPr id="292" name="箭头: 下 291">
              <a:extLst>
                <a:ext uri="{FF2B5EF4-FFF2-40B4-BE49-F238E27FC236}">
                  <a16:creationId xmlns:a16="http://schemas.microsoft.com/office/drawing/2014/main" id="{B6BF2E0E-50D2-2DBF-A8E1-44F270DE127B}"/>
                </a:ext>
              </a:extLst>
            </p:cNvPr>
            <p:cNvSpPr/>
            <p:nvPr/>
          </p:nvSpPr>
          <p:spPr>
            <a:xfrm rot="16200000">
              <a:off x="40982673" y="11380353"/>
              <a:ext cx="177800" cy="393700"/>
            </a:xfrm>
            <a:prstGeom prst="downArrow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274320">
                <a:defRPr/>
              </a:pPr>
              <a:endParaRPr lang="zh-CN" altLang="en-US" sz="108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93" name="箭头: 下 292">
              <a:extLst>
                <a:ext uri="{FF2B5EF4-FFF2-40B4-BE49-F238E27FC236}">
                  <a16:creationId xmlns:a16="http://schemas.microsoft.com/office/drawing/2014/main" id="{36359A86-1283-FB5D-6D7B-58B0815414DB}"/>
                </a:ext>
              </a:extLst>
            </p:cNvPr>
            <p:cNvSpPr/>
            <p:nvPr/>
          </p:nvSpPr>
          <p:spPr>
            <a:xfrm rot="16200000">
              <a:off x="40991234" y="12339089"/>
              <a:ext cx="177800" cy="393700"/>
            </a:xfrm>
            <a:prstGeom prst="downArrow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274320">
                <a:defRPr/>
              </a:pPr>
              <a:endParaRPr lang="zh-CN" altLang="en-US" sz="108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</p:grpSp>
      <p:pic>
        <p:nvPicPr>
          <p:cNvPr id="294" name="图片 293">
            <a:extLst>
              <a:ext uri="{FF2B5EF4-FFF2-40B4-BE49-F238E27FC236}">
                <a16:creationId xmlns:a16="http://schemas.microsoft.com/office/drawing/2014/main" id="{8AE6C2F8-6695-92F6-8B39-9D202EC82CFF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982375" y="32086357"/>
            <a:ext cx="7089494" cy="3000886"/>
          </a:xfrm>
          <a:prstGeom prst="rect">
            <a:avLst/>
          </a:prstGeom>
        </p:spPr>
      </p:pic>
      <p:pic>
        <p:nvPicPr>
          <p:cNvPr id="295" name="图片 294">
            <a:extLst>
              <a:ext uri="{FF2B5EF4-FFF2-40B4-BE49-F238E27FC236}">
                <a16:creationId xmlns:a16="http://schemas.microsoft.com/office/drawing/2014/main" id="{15CB32D0-7EA6-6133-3D06-B39982955B94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5338405" y="37697729"/>
            <a:ext cx="5665020" cy="2862453"/>
          </a:xfrm>
          <a:prstGeom prst="rect">
            <a:avLst/>
          </a:prstGeom>
        </p:spPr>
      </p:pic>
      <p:pic>
        <p:nvPicPr>
          <p:cNvPr id="296" name="图片 295">
            <a:extLst>
              <a:ext uri="{FF2B5EF4-FFF2-40B4-BE49-F238E27FC236}">
                <a16:creationId xmlns:a16="http://schemas.microsoft.com/office/drawing/2014/main" id="{C84559D0-7298-3CA9-0182-055D002730F5}"/>
              </a:ext>
            </a:extLst>
          </p:cNvPr>
          <p:cNvPicPr>
            <a:picLocks noChangeAspect="1"/>
          </p:cNvPicPr>
          <p:nvPr/>
        </p:nvPicPr>
        <p:blipFill rotWithShape="1">
          <a:blip r:embed="rId31"/>
          <a:srcRect b="10939"/>
          <a:stretch/>
        </p:blipFill>
        <p:spPr>
          <a:xfrm>
            <a:off x="450599" y="37306346"/>
            <a:ext cx="10021618" cy="3224636"/>
          </a:xfrm>
          <a:prstGeom prst="rect">
            <a:avLst/>
          </a:prstGeom>
        </p:spPr>
      </p:pic>
      <p:pic>
        <p:nvPicPr>
          <p:cNvPr id="297" name="图片 296">
            <a:extLst>
              <a:ext uri="{FF2B5EF4-FFF2-40B4-BE49-F238E27FC236}">
                <a16:creationId xmlns:a16="http://schemas.microsoft.com/office/drawing/2014/main" id="{07F94403-7DEC-3DFE-70AE-B2D9D0D74EE7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0414959" y="37565367"/>
            <a:ext cx="4664461" cy="2965615"/>
          </a:xfrm>
          <a:prstGeom prst="rect">
            <a:avLst/>
          </a:prstGeom>
        </p:spPr>
      </p:pic>
      <p:pic>
        <p:nvPicPr>
          <p:cNvPr id="298" name="图片 297">
            <a:extLst>
              <a:ext uri="{FF2B5EF4-FFF2-40B4-BE49-F238E27FC236}">
                <a16:creationId xmlns:a16="http://schemas.microsoft.com/office/drawing/2014/main" id="{F5584203-B714-EF7D-96B1-6FAC1665AE99}"/>
              </a:ext>
            </a:extLst>
          </p:cNvPr>
          <p:cNvPicPr>
            <a:picLocks noChangeAspect="1"/>
          </p:cNvPicPr>
          <p:nvPr/>
        </p:nvPicPr>
        <p:blipFill rotWithShape="1">
          <a:blip r:embed="rId33"/>
          <a:srcRect t="1" b="35953"/>
          <a:stretch/>
        </p:blipFill>
        <p:spPr>
          <a:xfrm>
            <a:off x="11246024" y="40724597"/>
            <a:ext cx="5198449" cy="1584383"/>
          </a:xfrm>
          <a:prstGeom prst="rect">
            <a:avLst/>
          </a:prstGeom>
        </p:spPr>
      </p:pic>
      <p:pic>
        <p:nvPicPr>
          <p:cNvPr id="299" name="图片 298">
            <a:extLst>
              <a:ext uri="{FF2B5EF4-FFF2-40B4-BE49-F238E27FC236}">
                <a16:creationId xmlns:a16="http://schemas.microsoft.com/office/drawing/2014/main" id="{D9FA9A67-421A-EF2A-A1D1-3A7D3391C3B5}"/>
              </a:ext>
            </a:extLst>
          </p:cNvPr>
          <p:cNvPicPr>
            <a:picLocks noChangeAspect="1"/>
          </p:cNvPicPr>
          <p:nvPr/>
        </p:nvPicPr>
        <p:blipFill rotWithShape="1">
          <a:blip r:embed="rId34"/>
          <a:srcRect b="25846"/>
          <a:stretch/>
        </p:blipFill>
        <p:spPr>
          <a:xfrm>
            <a:off x="16423540" y="40702102"/>
            <a:ext cx="4438104" cy="1584383"/>
          </a:xfrm>
          <a:prstGeom prst="rect">
            <a:avLst/>
          </a:prstGeom>
        </p:spPr>
      </p:pic>
      <p:pic>
        <p:nvPicPr>
          <p:cNvPr id="306" name="图片 305">
            <a:extLst>
              <a:ext uri="{FF2B5EF4-FFF2-40B4-BE49-F238E27FC236}">
                <a16:creationId xmlns:a16="http://schemas.microsoft.com/office/drawing/2014/main" id="{B6265224-0C9E-1FAD-0BEB-CBAE3F24D170}"/>
              </a:ext>
            </a:extLst>
          </p:cNvPr>
          <p:cNvPicPr>
            <a:picLocks noChangeAspect="1"/>
          </p:cNvPicPr>
          <p:nvPr/>
        </p:nvPicPr>
        <p:blipFill rotWithShape="1">
          <a:blip r:embed="rId35"/>
          <a:srcRect b="15116"/>
          <a:stretch/>
        </p:blipFill>
        <p:spPr>
          <a:xfrm>
            <a:off x="1362111" y="32057665"/>
            <a:ext cx="9932979" cy="3189556"/>
          </a:xfrm>
          <a:prstGeom prst="rect">
            <a:avLst/>
          </a:prstGeom>
        </p:spPr>
      </p:pic>
      <p:sp>
        <p:nvSpPr>
          <p:cNvPr id="307" name="文本框 306">
            <a:extLst>
              <a:ext uri="{FF2B5EF4-FFF2-40B4-BE49-F238E27FC236}">
                <a16:creationId xmlns:a16="http://schemas.microsoft.com/office/drawing/2014/main" id="{DE40127C-03BA-9827-E8DA-A7CB16B0C53C}"/>
              </a:ext>
            </a:extLst>
          </p:cNvPr>
          <p:cNvSpPr txBox="1"/>
          <p:nvPr/>
        </p:nvSpPr>
        <p:spPr>
          <a:xfrm>
            <a:off x="422428" y="35134773"/>
            <a:ext cx="15199234" cy="2163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5" indent="-342905">
              <a:spcBef>
                <a:spcPts val="343"/>
              </a:spcBef>
              <a:buSzPct val="90000"/>
              <a:buFont typeface="Wingdings" panose="05000000000000000000" pitchFamily="2" charset="2"/>
              <a:buChar char="Ø"/>
            </a:pPr>
            <a:r>
              <a:rPr kumimoji="1" lang="en-US" altLang="zh-CN" sz="3240" b="1" dirty="0">
                <a:ea typeface="Times New Roman" charset="0"/>
                <a:cs typeface="Times New Roman" charset="0"/>
              </a:rPr>
              <a:t>RQ2: How do CL improve GET performance?</a:t>
            </a:r>
          </a:p>
          <a:p>
            <a:pPr marL="800105" lvl="1" indent="-342905">
              <a:spcBef>
                <a:spcPts val="343"/>
              </a:spcBef>
              <a:buSzPct val="90000"/>
              <a:buFont typeface="Wingdings" panose="05000000000000000000" pitchFamily="2" charset="2"/>
              <a:buChar char="Ø"/>
            </a:pPr>
            <a:r>
              <a:rPr kumimoji="1" lang="en-US" altLang="zh-CN" sz="3240" dirty="0">
                <a:ea typeface="Times New Roman" charset="0"/>
                <a:cs typeface="Times New Roman" charset="0"/>
              </a:rPr>
              <a:t>Let the model </a:t>
            </a:r>
            <a:r>
              <a:rPr kumimoji="1" lang="en-US" altLang="zh-CN" sz="3240" dirty="0">
                <a:solidFill>
                  <a:srgbClr val="C00000"/>
                </a:solidFill>
                <a:ea typeface="Times New Roman" charset="0"/>
                <a:cs typeface="Times New Roman" charset="0"/>
              </a:rPr>
              <a:t>pay more attention </a:t>
            </a:r>
            <a:r>
              <a:rPr kumimoji="1" lang="en-US" altLang="zh-CN" sz="3240" dirty="0">
                <a:ea typeface="Times New Roman" charset="0"/>
                <a:cs typeface="Times New Roman" charset="0"/>
              </a:rPr>
              <a:t>to fine-grained types.</a:t>
            </a:r>
          </a:p>
          <a:p>
            <a:pPr marL="800105" lvl="1" indent="-342905">
              <a:spcBef>
                <a:spcPts val="343"/>
              </a:spcBef>
              <a:buSzPct val="90000"/>
              <a:buFont typeface="Wingdings" panose="05000000000000000000" pitchFamily="2" charset="2"/>
              <a:buChar char="Ø"/>
            </a:pPr>
            <a:r>
              <a:rPr kumimoji="1" lang="en-US" altLang="zh-CN" sz="3240" dirty="0">
                <a:ea typeface="Times New Roman" charset="0"/>
                <a:cs typeface="Times New Roman" charset="0"/>
              </a:rPr>
              <a:t>the former subsets can be regarded as a </a:t>
            </a:r>
            <a:r>
              <a:rPr kumimoji="1" lang="en-US" altLang="zh-CN" sz="3240" dirty="0">
                <a:solidFill>
                  <a:srgbClr val="C00000"/>
                </a:solidFill>
                <a:ea typeface="Times New Roman" charset="0"/>
                <a:cs typeface="Times New Roman" charset="0"/>
              </a:rPr>
              <a:t>pre-training process</a:t>
            </a:r>
            <a:r>
              <a:rPr kumimoji="1" lang="en-US" altLang="zh-CN" sz="3240" dirty="0">
                <a:ea typeface="Times New Roman" charset="0"/>
                <a:cs typeface="Times New Roman" charset="0"/>
              </a:rPr>
              <a:t> that helps model optimization and </a:t>
            </a:r>
            <a:r>
              <a:rPr kumimoji="1" lang="en-US" altLang="zh-CN" sz="3240" dirty="0">
                <a:solidFill>
                  <a:srgbClr val="C00000"/>
                </a:solidFill>
                <a:ea typeface="Times New Roman" charset="0"/>
                <a:cs typeface="Times New Roman" charset="0"/>
              </a:rPr>
              <a:t>regularizes the training on the later subsets</a:t>
            </a:r>
            <a:r>
              <a:rPr kumimoji="1" lang="en-US" altLang="zh-CN" sz="3240" dirty="0">
                <a:ea typeface="Times New Roman" charset="0"/>
                <a:cs typeface="Times New Roman" charset="0"/>
              </a:rPr>
              <a:t>.</a:t>
            </a:r>
          </a:p>
        </p:txBody>
      </p:sp>
      <p:pic>
        <p:nvPicPr>
          <p:cNvPr id="308" name="图片 307">
            <a:extLst>
              <a:ext uri="{FF2B5EF4-FFF2-40B4-BE49-F238E27FC236}">
                <a16:creationId xmlns:a16="http://schemas.microsoft.com/office/drawing/2014/main" id="{56CCCA96-42EE-CD93-700A-13B83F183362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597554" y="29458400"/>
            <a:ext cx="11101660" cy="2071896"/>
          </a:xfrm>
          <a:prstGeom prst="rect">
            <a:avLst/>
          </a:prstGeom>
        </p:spPr>
      </p:pic>
      <p:grpSp>
        <p:nvGrpSpPr>
          <p:cNvPr id="311" name="组合 310">
            <a:extLst>
              <a:ext uri="{FF2B5EF4-FFF2-40B4-BE49-F238E27FC236}">
                <a16:creationId xmlns:a16="http://schemas.microsoft.com/office/drawing/2014/main" id="{4420C392-A878-4D14-F0C9-1C5882AF45FF}"/>
              </a:ext>
            </a:extLst>
          </p:cNvPr>
          <p:cNvGrpSpPr/>
          <p:nvPr/>
        </p:nvGrpSpPr>
        <p:grpSpPr>
          <a:xfrm>
            <a:off x="0" y="42664180"/>
            <a:ext cx="21527649" cy="910158"/>
            <a:chOff x="29997400" y="20869547"/>
            <a:chExt cx="13203238" cy="910158"/>
          </a:xfrm>
        </p:grpSpPr>
        <p:sp>
          <p:nvSpPr>
            <p:cNvPr id="309" name="文档 20">
              <a:extLst>
                <a:ext uri="{FF2B5EF4-FFF2-40B4-BE49-F238E27FC236}">
                  <a16:creationId xmlns:a16="http://schemas.microsoft.com/office/drawing/2014/main" id="{FC982289-6407-9AFE-2494-60FE541C9FFF}"/>
                </a:ext>
              </a:extLst>
            </p:cNvPr>
            <p:cNvSpPr/>
            <p:nvPr/>
          </p:nvSpPr>
          <p:spPr>
            <a:xfrm rot="10800000">
              <a:off x="29997400" y="20869547"/>
              <a:ext cx="13203238" cy="91015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  <a:effectLst>
              <a:outerShdw blurRad="40000" dist="76200" dir="246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432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10" name="文本框 309">
              <a:extLst>
                <a:ext uri="{FF2B5EF4-FFF2-40B4-BE49-F238E27FC236}">
                  <a16:creationId xmlns:a16="http://schemas.microsoft.com/office/drawing/2014/main" id="{A74CAAD6-CBE7-2F8E-5D11-4D5F87F1487C}"/>
                </a:ext>
              </a:extLst>
            </p:cNvPr>
            <p:cNvSpPr txBox="1"/>
            <p:nvPr/>
          </p:nvSpPr>
          <p:spPr>
            <a:xfrm>
              <a:off x="35348813" y="20921245"/>
              <a:ext cx="783021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</a:rPr>
                <a:t>If you have any questions, please email: syyuan21@m.fudan.edu.cn</a:t>
              </a:r>
              <a:endParaRPr lang="zh-CN" altLang="en-US" sz="3600" dirty="0">
                <a:solidFill>
                  <a:schemeClr val="bg1"/>
                </a:solidFill>
              </a:endParaRPr>
            </a:p>
          </p:txBody>
        </p:sp>
      </p:grpSp>
      <p:sp>
        <p:nvSpPr>
          <p:cNvPr id="315" name="文本框 314">
            <a:extLst>
              <a:ext uri="{FF2B5EF4-FFF2-40B4-BE49-F238E27FC236}">
                <a16:creationId xmlns:a16="http://schemas.microsoft.com/office/drawing/2014/main" id="{426A0352-BCC6-5AEA-60E1-11C69CA2C8E2}"/>
              </a:ext>
            </a:extLst>
          </p:cNvPr>
          <p:cNvSpPr txBox="1"/>
          <p:nvPr/>
        </p:nvSpPr>
        <p:spPr>
          <a:xfrm>
            <a:off x="285924" y="40627043"/>
            <a:ext cx="10924867" cy="2700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5" marR="0" lvl="0" indent="-342905" algn="l" defTabSz="457200" rtl="0" eaLnBrk="1" fontAlgn="auto" latinLnBrk="0" hangingPunct="1">
              <a:lnSpc>
                <a:spcPct val="100000"/>
              </a:lnSpc>
              <a:spcBef>
                <a:spcPts val="343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Ø"/>
              <a:tabLst/>
              <a:defRPr/>
            </a:pPr>
            <a:r>
              <a:rPr kumimoji="1" lang="en-US" altLang="zh-CN" sz="324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Times New Roman" charset="0"/>
                <a:cs typeface="Times New Roman" charset="0"/>
              </a:rPr>
              <a:t>RQ3: How do we adopt the typing generated from our GET model?</a:t>
            </a:r>
          </a:p>
          <a:p>
            <a:pPr marL="800105" lvl="1" indent="-342905">
              <a:spcBef>
                <a:spcPts val="343"/>
              </a:spcBef>
              <a:buSzPct val="90000"/>
              <a:buFont typeface="Wingdings" panose="05000000000000000000" pitchFamily="2" charset="2"/>
              <a:buChar char="Ø"/>
              <a:defRPr/>
            </a:pPr>
            <a:r>
              <a:rPr kumimoji="1" lang="en-US" altLang="zh-CN" sz="324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Times New Roman" charset="0"/>
                <a:cs typeface="Times New Roman" charset="0"/>
              </a:rPr>
              <a:t>Short Text Classification and Entity linking</a:t>
            </a:r>
          </a:p>
          <a:p>
            <a:pPr marL="800105" lvl="1" indent="-342905">
              <a:spcBef>
                <a:spcPts val="343"/>
              </a:spcBef>
              <a:buSzPct val="90000"/>
              <a:buFont typeface="Wingdings" panose="05000000000000000000" pitchFamily="2" charset="2"/>
              <a:buChar char="Ø"/>
              <a:defRPr/>
            </a:pPr>
            <a:endParaRPr kumimoji="1" lang="en-US" altLang="zh-CN" sz="324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Times New Roman" charset="0"/>
              <a:cs typeface="Times New Roman" charset="0"/>
            </a:endParaRPr>
          </a:p>
          <a:p>
            <a:pPr marL="800105" lvl="1" indent="-342905">
              <a:spcBef>
                <a:spcPts val="343"/>
              </a:spcBef>
              <a:buSzPct val="90000"/>
              <a:buFont typeface="Wingdings" panose="05000000000000000000" pitchFamily="2" charset="2"/>
              <a:buChar char="Ø"/>
              <a:defRPr/>
            </a:pPr>
            <a:endParaRPr kumimoji="1" lang="en-US" altLang="zh-CN" sz="324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525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794</TotalTime>
  <Words>683</Words>
  <Application>Microsoft Office PowerPoint</Application>
  <PresentationFormat>自定义</PresentationFormat>
  <Paragraphs>144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等线</vt:lpstr>
      <vt:lpstr>Arial</vt:lpstr>
      <vt:lpstr>Calibri</vt:lpstr>
      <vt:lpstr>Calibri Light</vt:lpstr>
      <vt:lpstr>Cambria Math</vt:lpstr>
      <vt:lpstr>Times New Roman</vt:lpstr>
      <vt:lpstr>Wingdings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Michael Chen</dc:creator>
  <cp:lastModifiedBy>员 司雨</cp:lastModifiedBy>
  <cp:revision>270</cp:revision>
  <cp:lastPrinted>2019-07-26T05:14:29Z</cp:lastPrinted>
  <dcterms:created xsi:type="dcterms:W3CDTF">2018-12-05T05:16:24Z</dcterms:created>
  <dcterms:modified xsi:type="dcterms:W3CDTF">2022-10-31T07:21:31Z</dcterms:modified>
</cp:coreProperties>
</file>