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57" r:id="rId4"/>
    <p:sldId id="268" r:id="rId5"/>
    <p:sldId id="269" r:id="rId6"/>
    <p:sldId id="292" r:id="rId7"/>
    <p:sldId id="310" r:id="rId8"/>
    <p:sldId id="303" r:id="rId9"/>
    <p:sldId id="302" r:id="rId10"/>
    <p:sldId id="270" r:id="rId11"/>
    <p:sldId id="304" r:id="rId12"/>
    <p:sldId id="293" r:id="rId13"/>
    <p:sldId id="273" r:id="rId14"/>
    <p:sldId id="311" r:id="rId15"/>
    <p:sldId id="308" r:id="rId16"/>
    <p:sldId id="309" r:id="rId17"/>
    <p:sldId id="294" r:id="rId18"/>
    <p:sldId id="265" r:id="rId19"/>
    <p:sldId id="278" r:id="rId20"/>
    <p:sldId id="296" r:id="rId21"/>
    <p:sldId id="279" r:id="rId22"/>
    <p:sldId id="297" r:id="rId23"/>
    <p:sldId id="298" r:id="rId24"/>
    <p:sldId id="301" r:id="rId25"/>
    <p:sldId id="299" r:id="rId26"/>
    <p:sldId id="28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91362" autoAdjust="0"/>
  </p:normalViewPr>
  <p:slideViewPr>
    <p:cSldViewPr snapToGrid="0" showGuides="1">
      <p:cViewPr varScale="1">
        <p:scale>
          <a:sx n="78" d="100"/>
          <a:sy n="78" d="100"/>
        </p:scale>
        <p:origin x="87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4811F-CAB1-4812-B4AF-79ED042F4B54}"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1F463-F21C-4814-9DA1-D48C43CF3C4C}" type="slidenum">
              <a:rPr lang="zh-CN" altLang="en-US" smtClean="0"/>
              <a:t>‹#›</a:t>
            </a:fld>
            <a:endParaRPr lang="zh-CN" altLang="en-US"/>
          </a:p>
        </p:txBody>
      </p:sp>
    </p:spTree>
    <p:extLst>
      <p:ext uri="{BB962C8B-B14F-4D97-AF65-F5344CB8AC3E}">
        <p14:creationId xmlns:p14="http://schemas.microsoft.com/office/powerpoint/2010/main" val="68193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11F463-F21C-4814-9DA1-D48C43CF3C4C}" type="slidenum">
              <a:rPr lang="zh-CN" altLang="en-US" smtClean="0"/>
              <a:t>1</a:t>
            </a:fld>
            <a:endParaRPr lang="zh-CN" altLang="en-US"/>
          </a:p>
        </p:txBody>
      </p:sp>
    </p:spTree>
    <p:extLst>
      <p:ext uri="{BB962C8B-B14F-4D97-AF65-F5344CB8AC3E}">
        <p14:creationId xmlns:p14="http://schemas.microsoft.com/office/powerpoint/2010/main" val="298674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10</a:t>
            </a:fld>
            <a:endParaRPr lang="zh-CN" altLang="en-US"/>
          </a:p>
        </p:txBody>
      </p:sp>
    </p:spTree>
    <p:extLst>
      <p:ext uri="{BB962C8B-B14F-4D97-AF65-F5344CB8AC3E}">
        <p14:creationId xmlns:p14="http://schemas.microsoft.com/office/powerpoint/2010/main" val="41841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11</a:t>
            </a:fld>
            <a:endParaRPr lang="zh-CN" altLang="en-US"/>
          </a:p>
        </p:txBody>
      </p:sp>
    </p:spTree>
    <p:extLst>
      <p:ext uri="{BB962C8B-B14F-4D97-AF65-F5344CB8AC3E}">
        <p14:creationId xmlns:p14="http://schemas.microsoft.com/office/powerpoint/2010/main" val="275598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12</a:t>
            </a:fld>
            <a:endParaRPr lang="zh-CN" altLang="en-US"/>
          </a:p>
        </p:txBody>
      </p:sp>
    </p:spTree>
    <p:extLst>
      <p:ext uri="{BB962C8B-B14F-4D97-AF65-F5344CB8AC3E}">
        <p14:creationId xmlns:p14="http://schemas.microsoft.com/office/powerpoint/2010/main" val="854362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11F463-F21C-4814-9DA1-D48C43CF3C4C}" type="slidenum">
              <a:rPr lang="zh-CN" altLang="en-US" smtClean="0"/>
              <a:t>13</a:t>
            </a:fld>
            <a:endParaRPr lang="zh-CN" altLang="en-US"/>
          </a:p>
        </p:txBody>
      </p:sp>
    </p:spTree>
    <p:extLst>
      <p:ext uri="{BB962C8B-B14F-4D97-AF65-F5344CB8AC3E}">
        <p14:creationId xmlns:p14="http://schemas.microsoft.com/office/powerpoint/2010/main" val="379069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17</a:t>
            </a:fld>
            <a:endParaRPr lang="zh-CN" altLang="en-US"/>
          </a:p>
        </p:txBody>
      </p:sp>
    </p:spTree>
    <p:extLst>
      <p:ext uri="{BB962C8B-B14F-4D97-AF65-F5344CB8AC3E}">
        <p14:creationId xmlns:p14="http://schemas.microsoft.com/office/powerpoint/2010/main" val="3247595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18</a:t>
            </a:fld>
            <a:endParaRPr lang="zh-CN" altLang="en-US"/>
          </a:p>
        </p:txBody>
      </p:sp>
    </p:spTree>
    <p:extLst>
      <p:ext uri="{BB962C8B-B14F-4D97-AF65-F5344CB8AC3E}">
        <p14:creationId xmlns:p14="http://schemas.microsoft.com/office/powerpoint/2010/main" val="2396104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19</a:t>
            </a:fld>
            <a:endParaRPr lang="zh-CN" altLang="en-US"/>
          </a:p>
        </p:txBody>
      </p:sp>
    </p:spTree>
    <p:extLst>
      <p:ext uri="{BB962C8B-B14F-4D97-AF65-F5344CB8AC3E}">
        <p14:creationId xmlns:p14="http://schemas.microsoft.com/office/powerpoint/2010/main" val="2976437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20</a:t>
            </a:fld>
            <a:endParaRPr lang="zh-CN" altLang="en-US"/>
          </a:p>
        </p:txBody>
      </p:sp>
    </p:spTree>
    <p:extLst>
      <p:ext uri="{BB962C8B-B14F-4D97-AF65-F5344CB8AC3E}">
        <p14:creationId xmlns:p14="http://schemas.microsoft.com/office/powerpoint/2010/main" val="3846931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21</a:t>
            </a:fld>
            <a:endParaRPr lang="zh-CN" altLang="en-US"/>
          </a:p>
        </p:txBody>
      </p:sp>
    </p:spTree>
    <p:extLst>
      <p:ext uri="{BB962C8B-B14F-4D97-AF65-F5344CB8AC3E}">
        <p14:creationId xmlns:p14="http://schemas.microsoft.com/office/powerpoint/2010/main" val="492430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22</a:t>
            </a:fld>
            <a:endParaRPr lang="zh-CN" altLang="en-US"/>
          </a:p>
        </p:txBody>
      </p:sp>
    </p:spTree>
    <p:extLst>
      <p:ext uri="{BB962C8B-B14F-4D97-AF65-F5344CB8AC3E}">
        <p14:creationId xmlns:p14="http://schemas.microsoft.com/office/powerpoint/2010/main" val="321424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a:t>
            </a:fld>
            <a:endParaRPr lang="zh-CN" altLang="en-US"/>
          </a:p>
        </p:txBody>
      </p:sp>
    </p:spTree>
    <p:extLst>
      <p:ext uri="{BB962C8B-B14F-4D97-AF65-F5344CB8AC3E}">
        <p14:creationId xmlns:p14="http://schemas.microsoft.com/office/powerpoint/2010/main" val="6629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23</a:t>
            </a:fld>
            <a:endParaRPr lang="zh-CN" altLang="en-US"/>
          </a:p>
        </p:txBody>
      </p:sp>
    </p:spTree>
    <p:extLst>
      <p:ext uri="{BB962C8B-B14F-4D97-AF65-F5344CB8AC3E}">
        <p14:creationId xmlns:p14="http://schemas.microsoft.com/office/powerpoint/2010/main" val="857651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24</a:t>
            </a:fld>
            <a:endParaRPr lang="zh-CN" altLang="en-US"/>
          </a:p>
        </p:txBody>
      </p:sp>
    </p:spTree>
    <p:extLst>
      <p:ext uri="{BB962C8B-B14F-4D97-AF65-F5344CB8AC3E}">
        <p14:creationId xmlns:p14="http://schemas.microsoft.com/office/powerpoint/2010/main" val="3225469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25</a:t>
            </a:fld>
            <a:endParaRPr lang="zh-CN" altLang="en-US"/>
          </a:p>
        </p:txBody>
      </p:sp>
    </p:spTree>
    <p:extLst>
      <p:ext uri="{BB962C8B-B14F-4D97-AF65-F5344CB8AC3E}">
        <p14:creationId xmlns:p14="http://schemas.microsoft.com/office/powerpoint/2010/main" val="2366646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26</a:t>
            </a:fld>
            <a:endParaRPr lang="zh-CN" altLang="en-US"/>
          </a:p>
        </p:txBody>
      </p:sp>
    </p:spTree>
    <p:extLst>
      <p:ext uri="{BB962C8B-B14F-4D97-AF65-F5344CB8AC3E}">
        <p14:creationId xmlns:p14="http://schemas.microsoft.com/office/powerpoint/2010/main" val="31443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3</a:t>
            </a:fld>
            <a:endParaRPr lang="zh-CN" altLang="en-US"/>
          </a:p>
        </p:txBody>
      </p:sp>
    </p:spTree>
    <p:extLst>
      <p:ext uri="{BB962C8B-B14F-4D97-AF65-F5344CB8AC3E}">
        <p14:creationId xmlns:p14="http://schemas.microsoft.com/office/powerpoint/2010/main" val="422538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4</a:t>
            </a:fld>
            <a:endParaRPr lang="zh-CN" altLang="en-US"/>
          </a:p>
        </p:txBody>
      </p:sp>
    </p:spTree>
    <p:extLst>
      <p:ext uri="{BB962C8B-B14F-4D97-AF65-F5344CB8AC3E}">
        <p14:creationId xmlns:p14="http://schemas.microsoft.com/office/powerpoint/2010/main" val="232597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5</a:t>
            </a:fld>
            <a:endParaRPr lang="zh-CN" altLang="en-US"/>
          </a:p>
        </p:txBody>
      </p:sp>
    </p:spTree>
    <p:extLst>
      <p:ext uri="{BB962C8B-B14F-4D97-AF65-F5344CB8AC3E}">
        <p14:creationId xmlns:p14="http://schemas.microsoft.com/office/powerpoint/2010/main" val="353769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6</a:t>
            </a:fld>
            <a:endParaRPr lang="zh-CN" altLang="en-US"/>
          </a:p>
        </p:txBody>
      </p:sp>
    </p:spTree>
    <p:extLst>
      <p:ext uri="{BB962C8B-B14F-4D97-AF65-F5344CB8AC3E}">
        <p14:creationId xmlns:p14="http://schemas.microsoft.com/office/powerpoint/2010/main" val="256538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7</a:t>
            </a:fld>
            <a:endParaRPr lang="zh-CN" altLang="en-US"/>
          </a:p>
        </p:txBody>
      </p:sp>
    </p:spTree>
    <p:extLst>
      <p:ext uri="{BB962C8B-B14F-4D97-AF65-F5344CB8AC3E}">
        <p14:creationId xmlns:p14="http://schemas.microsoft.com/office/powerpoint/2010/main" val="358815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8</a:t>
            </a:fld>
            <a:endParaRPr lang="zh-CN" altLang="en-US"/>
          </a:p>
        </p:txBody>
      </p:sp>
    </p:spTree>
    <p:extLst>
      <p:ext uri="{BB962C8B-B14F-4D97-AF65-F5344CB8AC3E}">
        <p14:creationId xmlns:p14="http://schemas.microsoft.com/office/powerpoint/2010/main" val="255389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1F463-F21C-4814-9DA1-D48C43CF3C4C}" type="slidenum">
              <a:rPr lang="zh-CN" altLang="en-US" smtClean="0"/>
              <a:t>9</a:t>
            </a:fld>
            <a:endParaRPr lang="zh-CN" altLang="en-US"/>
          </a:p>
        </p:txBody>
      </p:sp>
    </p:spTree>
    <p:extLst>
      <p:ext uri="{BB962C8B-B14F-4D97-AF65-F5344CB8AC3E}">
        <p14:creationId xmlns:p14="http://schemas.microsoft.com/office/powerpoint/2010/main" val="212918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104370316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3500600793"/>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2562918163"/>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24002069"/>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12391603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05376740"/>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58296498"/>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cxnSp>
        <p:nvCxnSpPr>
          <p:cNvPr id="5" name="直接连接符 4"/>
          <p:cNvCxnSpPr>
            <a:cxnSpLocks/>
          </p:cNvCxnSpPr>
          <p:nvPr userDrawn="1"/>
        </p:nvCxnSpPr>
        <p:spPr>
          <a:xfrm>
            <a:off x="590959" y="1132153"/>
            <a:ext cx="11010083"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5244" y="384324"/>
            <a:ext cx="891043" cy="1014799"/>
          </a:xfrm>
          <a:prstGeom prst="rect">
            <a:avLst/>
          </a:prstGeom>
        </p:spPr>
      </p:pic>
    </p:spTree>
    <p:extLst>
      <p:ext uri="{BB962C8B-B14F-4D97-AF65-F5344CB8AC3E}">
        <p14:creationId xmlns:p14="http://schemas.microsoft.com/office/powerpoint/2010/main" val="427291600"/>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64411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1391753220"/>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2919208447"/>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2096912830"/>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65E5742-384E-4BF6-8204-B5078C002E53}" type="datetimeFigureOut">
              <a:rPr lang="zh-CN" altLang="en-US" smtClean="0"/>
              <a:t>2020/6/29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547737D-260F-4A36-952A-5FA327F54DC0}" type="slidenum">
              <a:rPr lang="zh-CN" altLang="en-US" smtClean="0"/>
              <a:t>‹#›</a:t>
            </a:fld>
            <a:endParaRPr lang="zh-CN" altLang="en-US"/>
          </a:p>
        </p:txBody>
      </p:sp>
    </p:spTree>
    <p:extLst>
      <p:ext uri="{BB962C8B-B14F-4D97-AF65-F5344CB8AC3E}">
        <p14:creationId xmlns:p14="http://schemas.microsoft.com/office/powerpoint/2010/main" val="113656735"/>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15" cstate="email">
            <a:extLst>
              <a:ext uri="{28A0092B-C50C-407E-A947-70E740481C1C}">
                <a14:useLocalDpi xmlns:a14="http://schemas.microsoft.com/office/drawing/2010/main"/>
              </a:ext>
            </a:extLst>
          </a:blip>
          <a:srcRect/>
          <a:stretch/>
        </p:blipFill>
        <p:spPr>
          <a:xfrm>
            <a:off x="0" y="609"/>
            <a:ext cx="12192000" cy="6856781"/>
          </a:xfrm>
          <a:prstGeom prst="rect">
            <a:avLst/>
          </a:prstGeom>
        </p:spPr>
      </p:pic>
    </p:spTree>
    <p:extLst>
      <p:ext uri="{BB962C8B-B14F-4D97-AF65-F5344CB8AC3E}">
        <p14:creationId xmlns:p14="http://schemas.microsoft.com/office/powerpoint/2010/main" val="101093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54715" y="2601553"/>
            <a:ext cx="7564039" cy="1323439"/>
          </a:xfrm>
          <a:prstGeom prst="rect">
            <a:avLst/>
          </a:prstGeom>
        </p:spPr>
        <p:txBody>
          <a:bodyPr wrap="square">
            <a:spAutoFit/>
          </a:bodyPr>
          <a:lstStyle/>
          <a:p>
            <a:pPr algn="r"/>
            <a:r>
              <a:rPr lang="zh-CN" altLang="en-US" sz="8000" dirty="0">
                <a:solidFill>
                  <a:schemeClr val="bg1"/>
                </a:solidFill>
                <a:latin typeface="+mj-ea"/>
                <a:ea typeface="+mj-ea"/>
              </a:rPr>
              <a:t>豆瓣电影推荐</a:t>
            </a:r>
          </a:p>
        </p:txBody>
      </p:sp>
      <p:sp>
        <p:nvSpPr>
          <p:cNvPr id="8" name="矩形 7"/>
          <p:cNvSpPr/>
          <p:nvPr/>
        </p:nvSpPr>
        <p:spPr>
          <a:xfrm>
            <a:off x="6436770" y="3924992"/>
            <a:ext cx="5256584" cy="369332"/>
          </a:xfrm>
          <a:prstGeom prst="rect">
            <a:avLst/>
          </a:prstGeom>
        </p:spPr>
        <p:txBody>
          <a:bodyPr wrap="square">
            <a:spAutoFit/>
          </a:bodyPr>
          <a:lstStyle/>
          <a:p>
            <a:pPr algn="r"/>
            <a:r>
              <a:rPr lang="zh-CN" altLang="en-US" dirty="0">
                <a:solidFill>
                  <a:schemeClr val="bg1"/>
                </a:solidFill>
                <a:latin typeface="+mn-ea"/>
              </a:rPr>
              <a:t>员司雨 樊可 覃可欣</a:t>
            </a:r>
          </a:p>
        </p:txBody>
      </p:sp>
      <p:sp>
        <p:nvSpPr>
          <p:cNvPr id="16" name="矩形 15"/>
          <p:cNvSpPr/>
          <p:nvPr/>
        </p:nvSpPr>
        <p:spPr>
          <a:xfrm>
            <a:off x="4700319" y="1632056"/>
            <a:ext cx="7018435" cy="1200329"/>
          </a:xfrm>
          <a:prstGeom prst="rect">
            <a:avLst/>
          </a:prstGeom>
        </p:spPr>
        <p:txBody>
          <a:bodyPr wrap="square">
            <a:spAutoFit/>
          </a:bodyPr>
          <a:lstStyle/>
          <a:p>
            <a:pPr algn="r"/>
            <a:r>
              <a:rPr lang="zh-CN" altLang="en-US" sz="7200" dirty="0">
                <a:solidFill>
                  <a:schemeClr val="bg1"/>
                </a:solidFill>
                <a:latin typeface="+mj-lt"/>
              </a:rPr>
              <a:t>个性化推荐</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550" y="844817"/>
            <a:ext cx="5295283" cy="5168365"/>
          </a:xfrm>
          <a:prstGeom prst="rect">
            <a:avLst/>
          </a:prstGeom>
        </p:spPr>
      </p:pic>
      <p:graphicFrame>
        <p:nvGraphicFramePr>
          <p:cNvPr id="6" name="对象 5">
            <a:extLst>
              <a:ext uri="{FF2B5EF4-FFF2-40B4-BE49-F238E27FC236}">
                <a16:creationId xmlns:a16="http://schemas.microsoft.com/office/drawing/2014/main" id="{8AA9D842-35CC-4511-B00E-A200D0CEEB84}"/>
              </a:ext>
            </a:extLst>
          </p:cNvPr>
          <p:cNvGraphicFramePr>
            <a:graphicFrameLocks noChangeAspect="1"/>
          </p:cNvGraphicFramePr>
          <p:nvPr>
            <p:extLst>
              <p:ext uri="{D42A27DB-BD31-4B8C-83A1-F6EECF244321}">
                <p14:modId xmlns:p14="http://schemas.microsoft.com/office/powerpoint/2010/main" val="193417533"/>
              </p:ext>
            </p:extLst>
          </p:nvPr>
        </p:nvGraphicFramePr>
        <p:xfrm>
          <a:off x="9642304" y="6013182"/>
          <a:ext cx="2051050" cy="450850"/>
        </p:xfrm>
        <a:graphic>
          <a:graphicData uri="http://schemas.openxmlformats.org/presentationml/2006/ole">
            <mc:AlternateContent xmlns:mc="http://schemas.openxmlformats.org/markup-compatibility/2006">
              <mc:Choice xmlns:v="urn:schemas-microsoft-com:vml" Requires="v">
                <p:oleObj spid="_x0000_s3090" name="包装程序外壳对象" showAsIcon="1" r:id="rId5" imgW="2050560" imgH="451080" progId="Package">
                  <p:embed/>
                </p:oleObj>
              </mc:Choice>
              <mc:Fallback>
                <p:oleObj name="包装程序外壳对象" showAsIcon="1" r:id="rId5" imgW="2050560" imgH="451080" progId="Package">
                  <p:embed/>
                  <p:pic>
                    <p:nvPicPr>
                      <p:cNvPr id="3" name="对象 2">
                        <a:extLst>
                          <a:ext uri="{FF2B5EF4-FFF2-40B4-BE49-F238E27FC236}">
                            <a16:creationId xmlns:a16="http://schemas.microsoft.com/office/drawing/2014/main" id="{C63993BF-AF99-45AF-B8F1-0B60ADC67C19}"/>
                          </a:ext>
                        </a:extLst>
                      </p:cNvPr>
                      <p:cNvPicPr/>
                      <p:nvPr/>
                    </p:nvPicPr>
                    <p:blipFill>
                      <a:blip r:embed="rId6"/>
                      <a:stretch>
                        <a:fillRect/>
                      </a:stretch>
                    </p:blipFill>
                    <p:spPr>
                      <a:xfrm>
                        <a:off x="9642304" y="6013182"/>
                        <a:ext cx="2051050" cy="450850"/>
                      </a:xfrm>
                      <a:prstGeom prst="rect">
                        <a:avLst/>
                      </a:prstGeom>
                    </p:spPr>
                  </p:pic>
                </p:oleObj>
              </mc:Fallback>
            </mc:AlternateContent>
          </a:graphicData>
        </a:graphic>
      </p:graphicFrame>
    </p:spTree>
    <p:extLst>
      <p:ext uri="{BB962C8B-B14F-4D97-AF65-F5344CB8AC3E}">
        <p14:creationId xmlns:p14="http://schemas.microsoft.com/office/powerpoint/2010/main" val="1103963888"/>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5601409"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en-US" altLang="zh-CN" dirty="0"/>
              <a:t>1000</a:t>
            </a:r>
            <a:r>
              <a:rPr lang="zh-CN" altLang="zh-CN" dirty="0"/>
              <a:t>个用户整体网络图</a:t>
            </a:r>
            <a:endParaRPr lang="zh-CN" altLang="en-US" dirty="0"/>
          </a:p>
        </p:txBody>
      </p:sp>
      <p:pic>
        <p:nvPicPr>
          <p:cNvPr id="21" name="图片 20">
            <a:extLst>
              <a:ext uri="{FF2B5EF4-FFF2-40B4-BE49-F238E27FC236}">
                <a16:creationId xmlns:a16="http://schemas.microsoft.com/office/drawing/2014/main" id="{FEFF3A0D-9729-465B-B17C-BBF9B42ABF9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626" y="1587638"/>
            <a:ext cx="3670897" cy="2755762"/>
          </a:xfrm>
          <a:prstGeom prst="rect">
            <a:avLst/>
          </a:prstGeom>
          <a:noFill/>
          <a:ln>
            <a:noFill/>
          </a:ln>
        </p:spPr>
      </p:pic>
      <p:pic>
        <p:nvPicPr>
          <p:cNvPr id="22" name="图片 21">
            <a:extLst>
              <a:ext uri="{FF2B5EF4-FFF2-40B4-BE49-F238E27FC236}">
                <a16:creationId xmlns:a16="http://schemas.microsoft.com/office/drawing/2014/main" id="{47B4BFA7-A1F7-4F7B-9273-131EB83B353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87598" y="1587637"/>
            <a:ext cx="3473237" cy="2606675"/>
          </a:xfrm>
          <a:prstGeom prst="rect">
            <a:avLst/>
          </a:prstGeom>
          <a:noFill/>
          <a:ln>
            <a:noFill/>
          </a:ln>
        </p:spPr>
      </p:pic>
      <p:pic>
        <p:nvPicPr>
          <p:cNvPr id="23" name="图片 22">
            <a:extLst>
              <a:ext uri="{FF2B5EF4-FFF2-40B4-BE49-F238E27FC236}">
                <a16:creationId xmlns:a16="http://schemas.microsoft.com/office/drawing/2014/main" id="{42380840-8C2B-4710-9ABB-82488A82BAE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224906" y="1658158"/>
            <a:ext cx="3366468" cy="2526214"/>
          </a:xfrm>
          <a:prstGeom prst="rect">
            <a:avLst/>
          </a:prstGeom>
          <a:noFill/>
          <a:ln>
            <a:noFill/>
          </a:ln>
        </p:spPr>
      </p:pic>
      <p:sp>
        <p:nvSpPr>
          <p:cNvPr id="24" name="文本框 23">
            <a:extLst>
              <a:ext uri="{FF2B5EF4-FFF2-40B4-BE49-F238E27FC236}">
                <a16:creationId xmlns:a16="http://schemas.microsoft.com/office/drawing/2014/main" id="{F85BCA7D-2D01-458E-BA37-17704712A0EC}"/>
              </a:ext>
            </a:extLst>
          </p:cNvPr>
          <p:cNvSpPr txBox="1"/>
          <p:nvPr/>
        </p:nvSpPr>
        <p:spPr>
          <a:xfrm>
            <a:off x="1479078" y="4441393"/>
            <a:ext cx="1913991" cy="369332"/>
          </a:xfrm>
          <a:prstGeom prst="rect">
            <a:avLst/>
          </a:prstGeom>
          <a:noFill/>
        </p:spPr>
        <p:txBody>
          <a:bodyPr wrap="square" rtlCol="0">
            <a:spAutoFit/>
          </a:bodyPr>
          <a:lstStyle/>
          <a:p>
            <a:r>
              <a:rPr lang="zh-CN" altLang="en-US" dirty="0"/>
              <a:t>电影流行度统计</a:t>
            </a:r>
          </a:p>
        </p:txBody>
      </p:sp>
      <p:sp>
        <p:nvSpPr>
          <p:cNvPr id="25" name="文本框 24">
            <a:extLst>
              <a:ext uri="{FF2B5EF4-FFF2-40B4-BE49-F238E27FC236}">
                <a16:creationId xmlns:a16="http://schemas.microsoft.com/office/drawing/2014/main" id="{30FBF3F2-1C6C-4442-B432-FE0097B43EC2}"/>
              </a:ext>
            </a:extLst>
          </p:cNvPr>
          <p:cNvSpPr txBox="1"/>
          <p:nvPr/>
        </p:nvSpPr>
        <p:spPr>
          <a:xfrm>
            <a:off x="8475712" y="4441393"/>
            <a:ext cx="3222644" cy="369332"/>
          </a:xfrm>
          <a:prstGeom prst="rect">
            <a:avLst/>
          </a:prstGeom>
          <a:noFill/>
        </p:spPr>
        <p:txBody>
          <a:bodyPr wrap="square" rtlCol="0">
            <a:spAutoFit/>
          </a:bodyPr>
          <a:lstStyle/>
          <a:p>
            <a:r>
              <a:rPr lang="zh-CN" altLang="en-US" dirty="0"/>
              <a:t>聚类系数分布（由</a:t>
            </a:r>
            <a:r>
              <a:rPr lang="en-US" altLang="zh-CN" dirty="0"/>
              <a:t>Gephi</a:t>
            </a:r>
            <a:r>
              <a:rPr lang="zh-CN" altLang="en-US" dirty="0"/>
              <a:t>输出）</a:t>
            </a:r>
          </a:p>
        </p:txBody>
      </p:sp>
      <p:sp>
        <p:nvSpPr>
          <p:cNvPr id="26" name="文本框 25">
            <a:extLst>
              <a:ext uri="{FF2B5EF4-FFF2-40B4-BE49-F238E27FC236}">
                <a16:creationId xmlns:a16="http://schemas.microsoft.com/office/drawing/2014/main" id="{35BCB3EF-811F-437F-874D-52638B535835}"/>
              </a:ext>
            </a:extLst>
          </p:cNvPr>
          <p:cNvSpPr txBox="1"/>
          <p:nvPr/>
        </p:nvSpPr>
        <p:spPr>
          <a:xfrm>
            <a:off x="5950700" y="4441393"/>
            <a:ext cx="1913991" cy="369332"/>
          </a:xfrm>
          <a:prstGeom prst="rect">
            <a:avLst/>
          </a:prstGeom>
          <a:noFill/>
        </p:spPr>
        <p:txBody>
          <a:bodyPr wrap="square" rtlCol="0">
            <a:spAutoFit/>
          </a:bodyPr>
          <a:lstStyle/>
          <a:p>
            <a:r>
              <a:rPr lang="zh-CN" altLang="en-US" dirty="0"/>
              <a:t>度分布</a:t>
            </a:r>
          </a:p>
        </p:txBody>
      </p:sp>
      <p:sp>
        <p:nvSpPr>
          <p:cNvPr id="27" name="文本框 26">
            <a:extLst>
              <a:ext uri="{FF2B5EF4-FFF2-40B4-BE49-F238E27FC236}">
                <a16:creationId xmlns:a16="http://schemas.microsoft.com/office/drawing/2014/main" id="{64F4454B-17C5-4C3B-8C90-BBEDA33EE8D9}"/>
              </a:ext>
            </a:extLst>
          </p:cNvPr>
          <p:cNvSpPr txBox="1"/>
          <p:nvPr/>
        </p:nvSpPr>
        <p:spPr>
          <a:xfrm>
            <a:off x="786778" y="5057806"/>
            <a:ext cx="11074875" cy="1246495"/>
          </a:xfrm>
          <a:prstGeom prst="rect">
            <a:avLst/>
          </a:prstGeom>
          <a:noFill/>
        </p:spPr>
        <p:txBody>
          <a:bodyPr wrap="square" rtlCol="0">
            <a:spAutoFit/>
          </a:bodyPr>
          <a:lstStyle/>
          <a:p>
            <a:r>
              <a:rPr lang="zh-CN" altLang="en-US" sz="1900" dirty="0"/>
              <a:t>上图为</a:t>
            </a:r>
            <a:r>
              <a:rPr lang="en-US" altLang="zh-CN" sz="1900" dirty="0"/>
              <a:t>1000</a:t>
            </a:r>
            <a:r>
              <a:rPr lang="zh-CN" altLang="zh-CN" sz="1900" dirty="0"/>
              <a:t>个用户豆瓣关系网络中的电影流行度分布</a:t>
            </a:r>
            <a:r>
              <a:rPr lang="zh-CN" altLang="en-US" sz="1900" dirty="0"/>
              <a:t>，</a:t>
            </a:r>
            <a:r>
              <a:rPr lang="zh-CN" altLang="zh-CN" sz="1900" dirty="0"/>
              <a:t>用户度分布和节点的聚类系数分布。三个图都大致符合幂律分布，并都呈现出“重尾”的特征。其中，度分布和聚类系数分布的重尾由网络中的大型中心节点、超级节点形成；而电影流行度的“重尾”从某种程度上体现了</a:t>
            </a:r>
            <a:r>
              <a:rPr lang="zh-CN" altLang="zh-CN" sz="1900" b="1" dirty="0">
                <a:solidFill>
                  <a:srgbClr val="FF0000"/>
                </a:solidFill>
              </a:rPr>
              <a:t>马太效应</a:t>
            </a:r>
            <a:r>
              <a:rPr lang="zh-CN" altLang="zh-CN" sz="1900" dirty="0"/>
              <a:t>和社区的</a:t>
            </a:r>
            <a:r>
              <a:rPr lang="zh-CN" altLang="zh-CN" sz="1900" b="1" dirty="0">
                <a:solidFill>
                  <a:srgbClr val="FF0000"/>
                </a:solidFill>
              </a:rPr>
              <a:t>羊群效应</a:t>
            </a:r>
            <a:r>
              <a:rPr lang="zh-CN" altLang="zh-CN" sz="1900" dirty="0"/>
              <a:t>。</a:t>
            </a:r>
          </a:p>
          <a:p>
            <a:endParaRPr lang="zh-CN" altLang="en-US" b="1" dirty="0"/>
          </a:p>
        </p:txBody>
      </p:sp>
    </p:spTree>
    <p:extLst>
      <p:ext uri="{BB962C8B-B14F-4D97-AF65-F5344CB8AC3E}">
        <p14:creationId xmlns:p14="http://schemas.microsoft.com/office/powerpoint/2010/main" val="1103053616"/>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Vertic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5601409"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zh-CN" dirty="0"/>
              <a:t>小社区</a:t>
            </a:r>
            <a:endParaRPr lang="zh-CN" altLang="en-US" dirty="0"/>
          </a:p>
        </p:txBody>
      </p:sp>
      <p:sp>
        <p:nvSpPr>
          <p:cNvPr id="24" name="文本框 23">
            <a:extLst>
              <a:ext uri="{FF2B5EF4-FFF2-40B4-BE49-F238E27FC236}">
                <a16:creationId xmlns:a16="http://schemas.microsoft.com/office/drawing/2014/main" id="{F85BCA7D-2D01-458E-BA37-17704712A0EC}"/>
              </a:ext>
            </a:extLst>
          </p:cNvPr>
          <p:cNvSpPr txBox="1"/>
          <p:nvPr/>
        </p:nvSpPr>
        <p:spPr>
          <a:xfrm>
            <a:off x="1871180" y="4472452"/>
            <a:ext cx="4471622" cy="369332"/>
          </a:xfrm>
          <a:prstGeom prst="rect">
            <a:avLst/>
          </a:prstGeom>
          <a:noFill/>
        </p:spPr>
        <p:txBody>
          <a:bodyPr wrap="square" rtlCol="0">
            <a:spAutoFit/>
          </a:bodyPr>
          <a:lstStyle/>
          <a:p>
            <a:pPr lvl="0"/>
            <a:r>
              <a:rPr lang="en-US" altLang="zh-CN" dirty="0" err="1"/>
              <a:t>Fruchterman</a:t>
            </a:r>
            <a:r>
              <a:rPr lang="en-US" altLang="zh-CN" dirty="0"/>
              <a:t> </a:t>
            </a:r>
            <a:r>
              <a:rPr lang="en-US" altLang="zh-CN" dirty="0" err="1"/>
              <a:t>Reingold</a:t>
            </a:r>
            <a:r>
              <a:rPr lang="en-US" altLang="zh-CN" dirty="0"/>
              <a:t> </a:t>
            </a:r>
            <a:r>
              <a:rPr lang="zh-CN" altLang="zh-CN" dirty="0"/>
              <a:t>力引导布局</a:t>
            </a:r>
          </a:p>
        </p:txBody>
      </p:sp>
      <p:sp>
        <p:nvSpPr>
          <p:cNvPr id="25" name="文本框 24">
            <a:extLst>
              <a:ext uri="{FF2B5EF4-FFF2-40B4-BE49-F238E27FC236}">
                <a16:creationId xmlns:a16="http://schemas.microsoft.com/office/drawing/2014/main" id="{30FBF3F2-1C6C-4442-B432-FE0097B43EC2}"/>
              </a:ext>
            </a:extLst>
          </p:cNvPr>
          <p:cNvSpPr txBox="1"/>
          <p:nvPr/>
        </p:nvSpPr>
        <p:spPr>
          <a:xfrm>
            <a:off x="6650821" y="4471207"/>
            <a:ext cx="3222644" cy="369332"/>
          </a:xfrm>
          <a:prstGeom prst="rect">
            <a:avLst/>
          </a:prstGeom>
          <a:noFill/>
        </p:spPr>
        <p:txBody>
          <a:bodyPr wrap="square" rtlCol="0">
            <a:spAutoFit/>
          </a:bodyPr>
          <a:lstStyle/>
          <a:p>
            <a:r>
              <a:rPr lang="en-US" altLang="zh-CN" dirty="0"/>
              <a:t>Force Atlas </a:t>
            </a:r>
            <a:r>
              <a:rPr lang="zh-CN" altLang="zh-CN" dirty="0"/>
              <a:t>力引导布局</a:t>
            </a:r>
            <a:endParaRPr lang="zh-CN" altLang="en-US" dirty="0"/>
          </a:p>
        </p:txBody>
      </p:sp>
      <p:sp>
        <p:nvSpPr>
          <p:cNvPr id="27" name="文本框 26">
            <a:extLst>
              <a:ext uri="{FF2B5EF4-FFF2-40B4-BE49-F238E27FC236}">
                <a16:creationId xmlns:a16="http://schemas.microsoft.com/office/drawing/2014/main" id="{64F4454B-17C5-4C3B-8C90-BBEDA33EE8D9}"/>
              </a:ext>
            </a:extLst>
          </p:cNvPr>
          <p:cNvSpPr txBox="1"/>
          <p:nvPr/>
        </p:nvSpPr>
        <p:spPr>
          <a:xfrm>
            <a:off x="1354485" y="5035868"/>
            <a:ext cx="9565222" cy="1754326"/>
          </a:xfrm>
          <a:prstGeom prst="rect">
            <a:avLst/>
          </a:prstGeom>
          <a:noFill/>
        </p:spPr>
        <p:txBody>
          <a:bodyPr wrap="square" rtlCol="0">
            <a:spAutoFit/>
          </a:bodyPr>
          <a:lstStyle/>
          <a:p>
            <a:r>
              <a:rPr lang="zh-CN" altLang="zh-CN" dirty="0"/>
              <a:t>为了更清晰地展示网络关系结构，我们选择了网络中的一个社区进行具象化，主要对比了两种力导向算法。</a:t>
            </a:r>
            <a:r>
              <a:rPr lang="zh-CN" altLang="en-US" dirty="0"/>
              <a:t>上</a:t>
            </a:r>
            <a:r>
              <a:rPr lang="zh-CN" altLang="zh-CN" dirty="0"/>
              <a:t>图中颜色代表不同的社区，点的大小展示节点的度。</a:t>
            </a:r>
            <a:r>
              <a:rPr lang="en-US" altLang="zh-CN" b="1" dirty="0" err="1">
                <a:solidFill>
                  <a:srgbClr val="FF0000"/>
                </a:solidFill>
              </a:rPr>
              <a:t>Fruchterman</a:t>
            </a:r>
            <a:r>
              <a:rPr lang="en-US" altLang="zh-CN" b="1" dirty="0">
                <a:solidFill>
                  <a:srgbClr val="FF0000"/>
                </a:solidFill>
              </a:rPr>
              <a:t> </a:t>
            </a:r>
            <a:r>
              <a:rPr lang="en-US" altLang="zh-CN" b="1" dirty="0" err="1">
                <a:solidFill>
                  <a:srgbClr val="FF0000"/>
                </a:solidFill>
              </a:rPr>
              <a:t>Reingold</a:t>
            </a:r>
            <a:r>
              <a:rPr lang="en-US" altLang="zh-CN" b="1" dirty="0">
                <a:solidFill>
                  <a:srgbClr val="FF0000"/>
                </a:solidFill>
              </a:rPr>
              <a:t> </a:t>
            </a:r>
            <a:r>
              <a:rPr lang="zh-CN" altLang="zh-CN" b="1" dirty="0">
                <a:solidFill>
                  <a:srgbClr val="FF0000"/>
                </a:solidFill>
              </a:rPr>
              <a:t>布局</a:t>
            </a:r>
            <a:r>
              <a:rPr lang="zh-CN" altLang="zh-CN" dirty="0"/>
              <a:t>由于</a:t>
            </a:r>
            <a:r>
              <a:rPr lang="en-US" altLang="zh-CN" dirty="0"/>
              <a:t>FR</a:t>
            </a:r>
            <a:r>
              <a:rPr lang="zh-CN" altLang="zh-CN" dirty="0"/>
              <a:t>算法中的弹力模型影响，各向趋同，社区关系和节点的中枢作用</a:t>
            </a:r>
            <a:r>
              <a:rPr lang="zh-CN" altLang="zh-CN" b="1" dirty="0">
                <a:solidFill>
                  <a:srgbClr val="FF0000"/>
                </a:solidFill>
              </a:rPr>
              <a:t>不明显</a:t>
            </a:r>
            <a:r>
              <a:rPr lang="zh-CN" altLang="zh-CN" dirty="0"/>
              <a:t>；相对而言，</a:t>
            </a:r>
            <a:r>
              <a:rPr lang="en-US" altLang="zh-CN" b="1" dirty="0">
                <a:solidFill>
                  <a:srgbClr val="FF0000"/>
                </a:solidFill>
              </a:rPr>
              <a:t>Force Atlas</a:t>
            </a:r>
            <a:r>
              <a:rPr lang="zh-CN" altLang="zh-CN" b="1" dirty="0">
                <a:solidFill>
                  <a:srgbClr val="FF0000"/>
                </a:solidFill>
              </a:rPr>
              <a:t>布局效果更优</a:t>
            </a:r>
            <a:r>
              <a:rPr lang="zh-CN" altLang="zh-CN" dirty="0"/>
              <a:t>，充分展现网络的整体结构及其自同构特征，同一社区分布更集中，并清晰地展示出网络的</a:t>
            </a:r>
            <a:r>
              <a:rPr lang="zh-CN" altLang="zh-CN" b="1" dirty="0">
                <a:solidFill>
                  <a:srgbClr val="FF0000"/>
                </a:solidFill>
              </a:rPr>
              <a:t>超级节点</a:t>
            </a:r>
            <a:r>
              <a:rPr lang="zh-CN" altLang="zh-CN" dirty="0"/>
              <a:t>、</a:t>
            </a:r>
            <a:r>
              <a:rPr lang="zh-CN" altLang="zh-CN" b="1" dirty="0">
                <a:solidFill>
                  <a:srgbClr val="FF0000"/>
                </a:solidFill>
              </a:rPr>
              <a:t>中枢节点</a:t>
            </a:r>
            <a:r>
              <a:rPr lang="zh-CN" altLang="zh-CN" dirty="0"/>
              <a:t>和</a:t>
            </a:r>
            <a:r>
              <a:rPr lang="zh-CN" altLang="zh-CN" b="1" dirty="0">
                <a:solidFill>
                  <a:srgbClr val="FF0000"/>
                </a:solidFill>
              </a:rPr>
              <a:t>边缘节点</a:t>
            </a:r>
            <a:r>
              <a:rPr lang="zh-CN" altLang="zh-CN" dirty="0"/>
              <a:t>。</a:t>
            </a:r>
          </a:p>
          <a:p>
            <a:endParaRPr lang="zh-CN" altLang="en-US" b="1" dirty="0"/>
          </a:p>
        </p:txBody>
      </p:sp>
      <p:pic>
        <p:nvPicPr>
          <p:cNvPr id="10" name="图片 9">
            <a:extLst>
              <a:ext uri="{FF2B5EF4-FFF2-40B4-BE49-F238E27FC236}">
                <a16:creationId xmlns:a16="http://schemas.microsoft.com/office/drawing/2014/main" id="{37CFC9CA-35C0-4EEC-90D4-357BEBC6BDF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680" y="1417834"/>
            <a:ext cx="3046866" cy="2849062"/>
          </a:xfrm>
          <a:prstGeom prst="rect">
            <a:avLst/>
          </a:prstGeom>
          <a:noFill/>
          <a:ln>
            <a:noFill/>
          </a:ln>
        </p:spPr>
      </p:pic>
      <p:pic>
        <p:nvPicPr>
          <p:cNvPr id="12" name="图片 11">
            <a:extLst>
              <a:ext uri="{FF2B5EF4-FFF2-40B4-BE49-F238E27FC236}">
                <a16:creationId xmlns:a16="http://schemas.microsoft.com/office/drawing/2014/main" id="{8771D607-4FC7-4F17-982B-749E0FAAD8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5369" y="1224078"/>
            <a:ext cx="3504257" cy="3337649"/>
          </a:xfrm>
          <a:prstGeom prst="rect">
            <a:avLst/>
          </a:prstGeom>
          <a:noFill/>
          <a:ln>
            <a:noFill/>
          </a:ln>
        </p:spPr>
      </p:pic>
    </p:spTree>
    <p:extLst>
      <p:ext uri="{BB962C8B-B14F-4D97-AF65-F5344CB8AC3E}">
        <p14:creationId xmlns:p14="http://schemas.microsoft.com/office/powerpoint/2010/main" val="423902304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rot="1596102">
            <a:off x="1760240" y="3316225"/>
            <a:ext cx="1842820" cy="2463850"/>
            <a:chOff x="5821363" y="1744452"/>
            <a:chExt cx="2565400" cy="2981325"/>
          </a:xfrm>
          <a:effectLst>
            <a:outerShdw dist="190500" dir="18900000" algn="bl" rotWithShape="0">
              <a:prstClr val="black">
                <a:alpha val="30000"/>
              </a:prstClr>
            </a:outerShdw>
          </a:effectLst>
        </p:grpSpPr>
        <p:sp>
          <p:nvSpPr>
            <p:cNvPr id="32"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16"/>
            <p:cNvSpPr>
              <a:spLocks noChangeArrowheads="1"/>
            </p:cNvSpPr>
            <p:nvPr/>
          </p:nvSpPr>
          <p:spPr bwMode="auto">
            <a:xfrm>
              <a:off x="5980113" y="1896852"/>
              <a:ext cx="2247900" cy="2222500"/>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p:cNvGrpSpPr/>
          <p:nvPr/>
        </p:nvGrpSpPr>
        <p:grpSpPr>
          <a:xfrm rot="535147">
            <a:off x="1011371" y="1963198"/>
            <a:ext cx="2048968" cy="2381164"/>
            <a:chOff x="5821363" y="1744452"/>
            <a:chExt cx="2565400" cy="2981325"/>
          </a:xfrm>
          <a:effectLst>
            <a:outerShdw dist="190500" dir="18900000" algn="bl" rotWithShape="0">
              <a:prstClr val="black">
                <a:alpha val="30000"/>
              </a:prstClr>
            </a:outerShdw>
          </a:effectLst>
        </p:grpSpPr>
        <p:sp>
          <p:nvSpPr>
            <p:cNvPr id="29"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16"/>
            <p:cNvSpPr>
              <a:spLocks noChangeArrowheads="1"/>
            </p:cNvSpPr>
            <p:nvPr/>
          </p:nvSpPr>
          <p:spPr bwMode="auto">
            <a:xfrm>
              <a:off x="5980113" y="1896852"/>
              <a:ext cx="2247900" cy="2222500"/>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 name="文本框 20"/>
          <p:cNvSpPr txBox="1"/>
          <p:nvPr/>
        </p:nvSpPr>
        <p:spPr>
          <a:xfrm>
            <a:off x="4577415" y="2599782"/>
            <a:ext cx="6340197" cy="1323439"/>
          </a:xfrm>
          <a:prstGeom prst="rect">
            <a:avLst/>
          </a:prstGeom>
          <a:noFill/>
        </p:spPr>
        <p:txBody>
          <a:bodyPr wrap="none" rtlCol="0">
            <a:spAutoFit/>
          </a:bodyPr>
          <a:lstStyle/>
          <a:p>
            <a:r>
              <a:rPr lang="zh-CN" altLang="en-US" sz="8000" dirty="0">
                <a:solidFill>
                  <a:schemeClr val="bg1"/>
                </a:solidFill>
                <a:latin typeface="+mj-ea"/>
                <a:ea typeface="+mj-ea"/>
              </a:rPr>
              <a:t>传统推荐算法</a:t>
            </a:r>
          </a:p>
        </p:txBody>
      </p:sp>
      <p:sp>
        <p:nvSpPr>
          <p:cNvPr id="22" name="矩形 21"/>
          <p:cNvSpPr/>
          <p:nvPr/>
        </p:nvSpPr>
        <p:spPr>
          <a:xfrm>
            <a:off x="4577415" y="4064069"/>
            <a:ext cx="6772729" cy="247440"/>
          </a:xfrm>
          <a:prstGeom prst="rect">
            <a:avLst/>
          </a:prstGeom>
        </p:spPr>
        <p:txBody>
          <a:bodyPr wrap="square">
            <a:spAutoFit/>
          </a:bodyPr>
          <a:lstStyle/>
          <a:p>
            <a:pPr algn="r">
              <a:lnSpc>
                <a:spcPct val="120000"/>
              </a:lnSpc>
            </a:pPr>
            <a:r>
              <a:rPr lang="zh-CN" altLang="en-US" sz="900" dirty="0">
                <a:solidFill>
                  <a:schemeClr val="bg1"/>
                </a:solidFill>
              </a:rPr>
              <a:t>主要负责人：樊可</a:t>
            </a:r>
            <a:endParaRPr lang="en-US" altLang="zh-CN" sz="900" dirty="0">
              <a:solidFill>
                <a:schemeClr val="bg1"/>
              </a:solidFill>
            </a:endParaRPr>
          </a:p>
        </p:txBody>
      </p:sp>
      <p:grpSp>
        <p:nvGrpSpPr>
          <p:cNvPr id="24" name="组合 23"/>
          <p:cNvGrpSpPr/>
          <p:nvPr/>
        </p:nvGrpSpPr>
        <p:grpSpPr>
          <a:xfrm rot="21401213">
            <a:off x="493643" y="2384512"/>
            <a:ext cx="2191340" cy="2546619"/>
            <a:chOff x="5821363" y="1744452"/>
            <a:chExt cx="2565400" cy="2981325"/>
          </a:xfrm>
          <a:effectLst>
            <a:outerShdw dist="190500" dir="18900000" algn="bl" rotWithShape="0">
              <a:prstClr val="black">
                <a:alpha val="30000"/>
              </a:prstClr>
            </a:outerShdw>
          </a:effectLst>
        </p:grpSpPr>
        <p:sp>
          <p:nvSpPr>
            <p:cNvPr id="20"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6"/>
            <p:cNvSpPr>
              <a:spLocks noChangeArrowheads="1"/>
            </p:cNvSpPr>
            <p:nvPr/>
          </p:nvSpPr>
          <p:spPr bwMode="auto">
            <a:xfrm>
              <a:off x="5980113" y="1896852"/>
              <a:ext cx="2247900" cy="2222500"/>
            </a:xfrm>
            <a:prstGeom prst="rect">
              <a:avLst/>
            </a:prstGeom>
            <a:blipFill>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725777"/>
            <a:ext cx="5260812" cy="2132223"/>
          </a:xfrm>
          <a:prstGeom prst="rect">
            <a:avLst/>
          </a:prstGeom>
        </p:spPr>
      </p:pic>
    </p:spTree>
    <p:extLst>
      <p:ext uri="{BB962C8B-B14F-4D97-AF65-F5344CB8AC3E}">
        <p14:creationId xmlns:p14="http://schemas.microsoft.com/office/powerpoint/2010/main" val="3257475747"/>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0-#ppt_w/2"/>
                                          </p:val>
                                        </p:tav>
                                        <p:tav tm="100000">
                                          <p:val>
                                            <p:strVal val="#ppt_x"/>
                                          </p:val>
                                        </p:tav>
                                      </p:tavLst>
                                    </p:anim>
                                    <p:anim calcmode="lin" valueType="num">
                                      <p:cBhvr additive="base">
                                        <p:cTn id="21" dur="50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170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Scale>
                                      <p:cBhvr>
                                        <p:cTn id="25" dur="5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21"/>
                                        </p:tgtEl>
                                        <p:attrNameLst>
                                          <p:attrName>ppt_x</p:attrName>
                                          <p:attrName>ppt_y</p:attrName>
                                        </p:attrNameLst>
                                      </p:cBhvr>
                                    </p:animMotion>
                                    <p:animEffect transition="in" filter="fade">
                                      <p:cBhvr>
                                        <p:cTn id="27" dur="500"/>
                                        <p:tgtEl>
                                          <p:spTgt spid="21"/>
                                        </p:tgtEl>
                                      </p:cBhvr>
                                    </p:animEffect>
                                  </p:childTnLst>
                                </p:cTn>
                              </p:par>
                            </p:childTnLst>
                          </p:cTn>
                        </p:par>
                        <p:par>
                          <p:cTn id="28" fill="hold">
                            <p:stCondLst>
                              <p:cond delay="245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en-US" altLang="zh-CN" dirty="0"/>
              <a:t>Funk-SVD</a:t>
            </a:r>
            <a:r>
              <a:rPr lang="zh-CN" altLang="en-US" dirty="0"/>
              <a:t>算法</a:t>
            </a:r>
          </a:p>
        </p:txBody>
      </p:sp>
      <p:grpSp>
        <p:nvGrpSpPr>
          <p:cNvPr id="36" name="组合 35"/>
          <p:cNvGrpSpPr/>
          <p:nvPr/>
        </p:nvGrpSpPr>
        <p:grpSpPr>
          <a:xfrm>
            <a:off x="480744" y="1932973"/>
            <a:ext cx="3578292" cy="3355941"/>
            <a:chOff x="480744" y="1932973"/>
            <a:chExt cx="3578292" cy="3355941"/>
          </a:xfrm>
        </p:grpSpPr>
        <p:sp>
          <p:nvSpPr>
            <p:cNvPr id="15" name="Freeform 7"/>
            <p:cNvSpPr>
              <a:spLocks/>
            </p:cNvSpPr>
            <p:nvPr/>
          </p:nvSpPr>
          <p:spPr bwMode="auto">
            <a:xfrm>
              <a:off x="480744" y="1932973"/>
              <a:ext cx="3578292" cy="1679418"/>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1"/>
            </a:solidFill>
            <a:ln>
              <a:noFill/>
            </a:ln>
          </p:spPr>
          <p:txBody>
            <a:bodyPr vert="horz" wrap="square" lIns="91435" tIns="45718" rIns="91435" bIns="45718" numCol="1" anchor="t" anchorCtr="0" compatLnSpc="1">
              <a:prstTxWarp prst="textNoShape">
                <a:avLst/>
              </a:prstTxWarp>
            </a:bodyPr>
            <a:lstStyle/>
            <a:p>
              <a:endParaRPr lang="en-US" sz="2400" dirty="0">
                <a:solidFill>
                  <a:schemeClr val="bg1">
                    <a:lumMod val="65000"/>
                  </a:schemeClr>
                </a:solidFill>
                <a:latin typeface="Arial" panose="020B0604020202020204" pitchFamily="34" charset="0"/>
                <a:sym typeface="Arial" panose="020B0604020202020204" pitchFamily="34" charset="0"/>
              </a:endParaRPr>
            </a:p>
          </p:txBody>
        </p:sp>
        <p:sp>
          <p:nvSpPr>
            <p:cNvPr id="16" name="Freeform 7"/>
            <p:cNvSpPr>
              <a:spLocks/>
            </p:cNvSpPr>
            <p:nvPr/>
          </p:nvSpPr>
          <p:spPr bwMode="auto">
            <a:xfrm flipV="1">
              <a:off x="480745" y="3609495"/>
              <a:ext cx="3578290" cy="1679419"/>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bg1">
                <a:lumMod val="75000"/>
              </a:schemeClr>
            </a:solidFill>
            <a:ln>
              <a:noFill/>
            </a:ln>
          </p:spPr>
          <p:txBody>
            <a:bodyPr vert="horz" wrap="square" lIns="91435" tIns="45718" rIns="91435" bIns="45718" numCol="1" anchor="t" anchorCtr="0" compatLnSpc="1">
              <a:prstTxWarp prst="textNoShape">
                <a:avLst/>
              </a:prstTxWarp>
            </a:bodyPr>
            <a:lstStyle/>
            <a:p>
              <a:endParaRPr lang="en-US" sz="2400" dirty="0">
                <a:solidFill>
                  <a:schemeClr val="bg1">
                    <a:lumMod val="65000"/>
                  </a:schemeClr>
                </a:solidFill>
                <a:latin typeface="Arial" panose="020B0604020202020204" pitchFamily="34" charset="0"/>
                <a:sym typeface="Arial" panose="020B0604020202020204" pitchFamily="34" charset="0"/>
              </a:endParaRPr>
            </a:p>
          </p:txBody>
        </p:sp>
      </p:grpSp>
      <p:grpSp>
        <p:nvGrpSpPr>
          <p:cNvPr id="35" name="组合 34"/>
          <p:cNvGrpSpPr/>
          <p:nvPr/>
        </p:nvGrpSpPr>
        <p:grpSpPr>
          <a:xfrm>
            <a:off x="4258100" y="1932973"/>
            <a:ext cx="3578292" cy="3355941"/>
            <a:chOff x="4429550" y="1932973"/>
            <a:chExt cx="3578292" cy="3355941"/>
          </a:xfrm>
        </p:grpSpPr>
        <p:sp>
          <p:nvSpPr>
            <p:cNvPr id="14" name="Freeform 7"/>
            <p:cNvSpPr>
              <a:spLocks/>
            </p:cNvSpPr>
            <p:nvPr/>
          </p:nvSpPr>
          <p:spPr bwMode="auto">
            <a:xfrm>
              <a:off x="4429550" y="1932973"/>
              <a:ext cx="3578292" cy="1679418"/>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bg1">
                <a:lumMod val="75000"/>
              </a:schemeClr>
            </a:solidFill>
            <a:ln>
              <a:noFill/>
            </a:ln>
          </p:spPr>
          <p:txBody>
            <a:bodyPr vert="horz" wrap="square" lIns="91435" tIns="45718" rIns="91435" bIns="45718" numCol="1" anchor="t" anchorCtr="0" compatLnSpc="1">
              <a:prstTxWarp prst="textNoShape">
                <a:avLst/>
              </a:prstTxWarp>
            </a:bodyPr>
            <a:lstStyle/>
            <a:p>
              <a:endParaRPr lang="en-US" sz="2400" dirty="0">
                <a:solidFill>
                  <a:schemeClr val="bg1">
                    <a:lumMod val="65000"/>
                  </a:schemeClr>
                </a:solidFill>
                <a:latin typeface="Arial" panose="020B0604020202020204" pitchFamily="34" charset="0"/>
                <a:sym typeface="Arial" panose="020B0604020202020204" pitchFamily="34" charset="0"/>
              </a:endParaRPr>
            </a:p>
          </p:txBody>
        </p:sp>
        <p:sp>
          <p:nvSpPr>
            <p:cNvPr id="17" name="Freeform 7"/>
            <p:cNvSpPr>
              <a:spLocks/>
            </p:cNvSpPr>
            <p:nvPr/>
          </p:nvSpPr>
          <p:spPr bwMode="auto">
            <a:xfrm flipV="1">
              <a:off x="4429551" y="3609495"/>
              <a:ext cx="3578290" cy="1679419"/>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2"/>
            </a:solidFill>
            <a:ln>
              <a:noFill/>
            </a:ln>
          </p:spPr>
          <p:txBody>
            <a:bodyPr vert="horz" wrap="square" lIns="91435" tIns="45718" rIns="91435" bIns="45718" numCol="1" anchor="t" anchorCtr="0" compatLnSpc="1">
              <a:prstTxWarp prst="textNoShape">
                <a:avLst/>
              </a:prstTxWarp>
            </a:bodyPr>
            <a:lstStyle/>
            <a:p>
              <a:endParaRPr lang="en-US" sz="2400" dirty="0">
                <a:solidFill>
                  <a:schemeClr val="bg1">
                    <a:lumMod val="65000"/>
                  </a:schemeClr>
                </a:solidFill>
                <a:latin typeface="Arial" panose="020B0604020202020204" pitchFamily="34" charset="0"/>
                <a:sym typeface="Arial" panose="020B0604020202020204" pitchFamily="34" charset="0"/>
              </a:endParaRPr>
            </a:p>
          </p:txBody>
        </p:sp>
      </p:grpSp>
      <p:grpSp>
        <p:nvGrpSpPr>
          <p:cNvPr id="34" name="组合 33"/>
          <p:cNvGrpSpPr/>
          <p:nvPr/>
        </p:nvGrpSpPr>
        <p:grpSpPr>
          <a:xfrm>
            <a:off x="8048478" y="1932973"/>
            <a:ext cx="3578292" cy="3355941"/>
            <a:chOff x="8048478" y="1932973"/>
            <a:chExt cx="3578292" cy="3355941"/>
          </a:xfrm>
        </p:grpSpPr>
        <p:sp>
          <p:nvSpPr>
            <p:cNvPr id="13" name="Freeform 7"/>
            <p:cNvSpPr>
              <a:spLocks/>
            </p:cNvSpPr>
            <p:nvPr/>
          </p:nvSpPr>
          <p:spPr bwMode="auto">
            <a:xfrm flipV="1">
              <a:off x="8048479" y="3609495"/>
              <a:ext cx="3578290" cy="1679419"/>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bg1">
                <a:lumMod val="75000"/>
              </a:schemeClr>
            </a:solidFill>
            <a:ln>
              <a:noFill/>
            </a:ln>
          </p:spPr>
          <p:txBody>
            <a:bodyPr vert="horz" wrap="square" lIns="91435" tIns="45718" rIns="91435" bIns="45718" numCol="1" anchor="t" anchorCtr="0" compatLnSpc="1">
              <a:prstTxWarp prst="textNoShape">
                <a:avLst/>
              </a:prstTxWarp>
            </a:bodyPr>
            <a:lstStyle/>
            <a:p>
              <a:endParaRPr lang="en-US" sz="2400" dirty="0">
                <a:solidFill>
                  <a:schemeClr val="bg1">
                    <a:lumMod val="65000"/>
                  </a:schemeClr>
                </a:solidFill>
                <a:latin typeface="Arial" panose="020B0604020202020204" pitchFamily="34" charset="0"/>
                <a:sym typeface="Arial" panose="020B0604020202020204" pitchFamily="34" charset="0"/>
              </a:endParaRPr>
            </a:p>
          </p:txBody>
        </p:sp>
        <p:sp>
          <p:nvSpPr>
            <p:cNvPr id="18" name="Freeform 7"/>
            <p:cNvSpPr>
              <a:spLocks/>
            </p:cNvSpPr>
            <p:nvPr/>
          </p:nvSpPr>
          <p:spPr bwMode="auto">
            <a:xfrm>
              <a:off x="8048478" y="1932973"/>
              <a:ext cx="3578292" cy="1679418"/>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3"/>
            </a:solidFill>
            <a:ln>
              <a:noFill/>
            </a:ln>
          </p:spPr>
          <p:txBody>
            <a:bodyPr vert="horz" wrap="square" lIns="91435" tIns="45718" rIns="91435" bIns="45718" numCol="1" anchor="t" anchorCtr="0" compatLnSpc="1">
              <a:prstTxWarp prst="textNoShape">
                <a:avLst/>
              </a:prstTxWarp>
            </a:bodyPr>
            <a:lstStyle/>
            <a:p>
              <a:endParaRPr lang="en-US" sz="2400" dirty="0">
                <a:solidFill>
                  <a:schemeClr val="bg1">
                    <a:lumMod val="65000"/>
                  </a:schemeClr>
                </a:solidFill>
                <a:latin typeface="Arial" panose="020B0604020202020204" pitchFamily="34" charset="0"/>
                <a:sym typeface="Arial" panose="020B0604020202020204" pitchFamily="34" charset="0"/>
              </a:endParaRPr>
            </a:p>
          </p:txBody>
        </p:sp>
      </p:grpSp>
      <p:sp>
        <p:nvSpPr>
          <p:cNvPr id="23" name="Content Placeholder 2"/>
          <p:cNvSpPr txBox="1">
            <a:spLocks/>
          </p:cNvSpPr>
          <p:nvPr/>
        </p:nvSpPr>
        <p:spPr>
          <a:xfrm>
            <a:off x="590820" y="5497031"/>
            <a:ext cx="3358140" cy="723440"/>
          </a:xfrm>
          <a:prstGeom prst="rect">
            <a:avLst/>
          </a:prstGeom>
        </p:spPr>
        <p:txBody>
          <a:bodyPr vert="horz" lIns="91435" tIns="45718" rIns="91435" bIns="457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defTabSz="914400"/>
            <a:r>
              <a:rPr lang="zh-CN" altLang="en-US" sz="2000" dirty="0">
                <a:solidFill>
                  <a:schemeClr val="accent1"/>
                </a:solidFill>
                <a:latin typeface="+mj-ea"/>
                <a:ea typeface="+mj-ea"/>
              </a:rPr>
              <a:t>传统的</a:t>
            </a:r>
            <a:r>
              <a:rPr lang="en-US" altLang="zh-CN" sz="2000" dirty="0">
                <a:solidFill>
                  <a:schemeClr val="accent1"/>
                </a:solidFill>
                <a:latin typeface="+mj-ea"/>
                <a:ea typeface="+mj-ea"/>
              </a:rPr>
              <a:t>SVD</a:t>
            </a:r>
            <a:r>
              <a:rPr lang="zh-CN" altLang="en-US" sz="2000" dirty="0">
                <a:solidFill>
                  <a:schemeClr val="accent1"/>
                </a:solidFill>
                <a:latin typeface="+mj-ea"/>
                <a:ea typeface="+mj-ea"/>
              </a:rPr>
              <a:t>算法</a:t>
            </a:r>
            <a:endParaRPr lang="en-US" altLang="zh-CN" sz="2000" dirty="0">
              <a:solidFill>
                <a:schemeClr val="accent1"/>
              </a:solidFill>
              <a:latin typeface="+mj-ea"/>
              <a:ea typeface="+mj-ea"/>
            </a:endParaRPr>
          </a:p>
        </p:txBody>
      </p:sp>
      <p:sp>
        <p:nvSpPr>
          <p:cNvPr id="24" name="Content Placeholder 2"/>
          <p:cNvSpPr txBox="1">
            <a:spLocks/>
          </p:cNvSpPr>
          <p:nvPr/>
        </p:nvSpPr>
        <p:spPr>
          <a:xfrm>
            <a:off x="4368176" y="5497031"/>
            <a:ext cx="3358140" cy="723440"/>
          </a:xfrm>
          <a:prstGeom prst="rect">
            <a:avLst/>
          </a:prstGeom>
        </p:spPr>
        <p:txBody>
          <a:bodyPr vert="horz" lIns="91435" tIns="45718" rIns="91435" bIns="457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defTabSz="914400"/>
            <a:r>
              <a:rPr lang="en-US" altLang="zh-CN" sz="2000" b="1" dirty="0">
                <a:solidFill>
                  <a:schemeClr val="accent2"/>
                </a:solidFill>
                <a:latin typeface="+mj-ea"/>
                <a:ea typeface="+mj-ea"/>
              </a:rPr>
              <a:t>Funk-SVD</a:t>
            </a:r>
            <a:endParaRPr lang="zh-CN" altLang="en-US" sz="2000" b="1" dirty="0">
              <a:solidFill>
                <a:schemeClr val="accent2"/>
              </a:solidFill>
              <a:latin typeface="+mj-ea"/>
              <a:ea typeface="+mj-ea"/>
            </a:endParaRPr>
          </a:p>
        </p:txBody>
      </p:sp>
      <p:sp>
        <p:nvSpPr>
          <p:cNvPr id="25" name="Content Placeholder 2"/>
          <p:cNvSpPr txBox="1">
            <a:spLocks/>
          </p:cNvSpPr>
          <p:nvPr/>
        </p:nvSpPr>
        <p:spPr>
          <a:xfrm>
            <a:off x="8412567" y="5402871"/>
            <a:ext cx="3358140" cy="723440"/>
          </a:xfrm>
          <a:prstGeom prst="rect">
            <a:avLst/>
          </a:prstGeom>
        </p:spPr>
        <p:txBody>
          <a:bodyPr vert="horz" lIns="91435" tIns="45718" rIns="91435" bIns="457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defTabSz="914400"/>
            <a:r>
              <a:rPr lang="en-US" altLang="zh-CN" sz="2000" b="1" dirty="0">
                <a:solidFill>
                  <a:schemeClr val="accent3"/>
                </a:solidFill>
                <a:latin typeface="+mj-ea"/>
                <a:ea typeface="+mj-ea"/>
              </a:rPr>
              <a:t>Bias-SVD </a:t>
            </a:r>
            <a:r>
              <a:rPr lang="zh-CN" altLang="en-US" sz="2800" b="1" dirty="0">
                <a:solidFill>
                  <a:srgbClr val="FF0000"/>
                </a:solidFill>
                <a:latin typeface="+mj-ea"/>
                <a:ea typeface="+mj-ea"/>
              </a:rPr>
              <a:t>√</a:t>
            </a:r>
            <a:endParaRPr lang="zh-CN" altLang="en-US" sz="2000" b="1" dirty="0">
              <a:solidFill>
                <a:srgbClr val="FF0000"/>
              </a:solidFill>
              <a:latin typeface="+mj-ea"/>
              <a:ea typeface="+mj-ea"/>
            </a:endParaRPr>
          </a:p>
        </p:txBody>
      </p:sp>
      <p:sp>
        <p:nvSpPr>
          <p:cNvPr id="27" name="矩形 26"/>
          <p:cNvSpPr/>
          <p:nvPr/>
        </p:nvSpPr>
        <p:spPr>
          <a:xfrm>
            <a:off x="1150726" y="3046467"/>
            <a:ext cx="2238327" cy="1104533"/>
          </a:xfrm>
          <a:prstGeom prst="rect">
            <a:avLst/>
          </a:prstGeom>
        </p:spPr>
        <p:txBody>
          <a:bodyPr wrap="square">
            <a:spAutoFit/>
          </a:bodyPr>
          <a:lstStyle/>
          <a:p>
            <a:pPr algn="just">
              <a:lnSpc>
                <a:spcPct val="120000"/>
              </a:lnSpc>
              <a:defRPr/>
            </a:pPr>
            <a:r>
              <a:rPr lang="en-US" altLang="zh-CN" sz="1400" dirty="0">
                <a:solidFill>
                  <a:schemeClr val="tx2"/>
                </a:solidFill>
                <a:latin typeface="+mn-ea"/>
              </a:rPr>
              <a:t>User-Item</a:t>
            </a:r>
            <a:r>
              <a:rPr lang="zh-CN" altLang="en-US" sz="1400" dirty="0">
                <a:solidFill>
                  <a:schemeClr val="tx2"/>
                </a:solidFill>
                <a:latin typeface="+mn-ea"/>
              </a:rPr>
              <a:t>评分矩阵</a:t>
            </a:r>
            <a:r>
              <a:rPr lang="en-US" altLang="zh-CN" sz="1400" dirty="0">
                <a:solidFill>
                  <a:schemeClr val="tx2"/>
                </a:solidFill>
                <a:latin typeface="+mn-ea"/>
              </a:rPr>
              <a:t>M</a:t>
            </a:r>
            <a:r>
              <a:rPr lang="zh-CN" altLang="en-US" sz="1400" dirty="0">
                <a:solidFill>
                  <a:schemeClr val="tx2"/>
                </a:solidFill>
                <a:latin typeface="+mn-ea"/>
              </a:rPr>
              <a:t>进行</a:t>
            </a:r>
            <a:r>
              <a:rPr lang="en-US" altLang="zh-CN" sz="1400" dirty="0">
                <a:solidFill>
                  <a:schemeClr val="tx2"/>
                </a:solidFill>
                <a:latin typeface="+mn-ea"/>
              </a:rPr>
              <a:t>SVD</a:t>
            </a:r>
            <a:r>
              <a:rPr lang="zh-CN" altLang="en-US" sz="1400" dirty="0">
                <a:solidFill>
                  <a:schemeClr val="tx2"/>
                </a:solidFill>
                <a:latin typeface="+mn-ea"/>
              </a:rPr>
              <a:t>分解，并通过选择部分较大的一些奇异值来进行降维。</a:t>
            </a:r>
          </a:p>
        </p:txBody>
      </p:sp>
      <p:sp>
        <p:nvSpPr>
          <p:cNvPr id="28" name="矩形 27"/>
          <p:cNvSpPr/>
          <p:nvPr/>
        </p:nvSpPr>
        <p:spPr>
          <a:xfrm>
            <a:off x="4905888" y="2917202"/>
            <a:ext cx="2282715" cy="1363065"/>
          </a:xfrm>
          <a:prstGeom prst="rect">
            <a:avLst/>
          </a:prstGeom>
        </p:spPr>
        <p:txBody>
          <a:bodyPr wrap="square">
            <a:spAutoFit/>
          </a:bodyPr>
          <a:lstStyle/>
          <a:p>
            <a:pPr algn="just">
              <a:lnSpc>
                <a:spcPct val="120000"/>
              </a:lnSpc>
              <a:defRPr/>
            </a:pPr>
            <a:r>
              <a:rPr lang="en-US" altLang="zh-CN" sz="1400" dirty="0">
                <a:solidFill>
                  <a:schemeClr val="tx2"/>
                </a:solidFill>
                <a:latin typeface="+mn-ea"/>
              </a:rPr>
              <a:t>Funk-SVD</a:t>
            </a:r>
            <a:r>
              <a:rPr lang="zh-CN" altLang="en-US" sz="1400" dirty="0">
                <a:solidFill>
                  <a:schemeClr val="tx2"/>
                </a:solidFill>
                <a:latin typeface="+mn-ea"/>
              </a:rPr>
              <a:t>算法考虑了稀疏性问题，在传统</a:t>
            </a:r>
            <a:r>
              <a:rPr lang="en-US" altLang="zh-CN" sz="1400" dirty="0">
                <a:solidFill>
                  <a:schemeClr val="tx2"/>
                </a:solidFill>
                <a:latin typeface="+mn-ea"/>
              </a:rPr>
              <a:t>SVD</a:t>
            </a:r>
            <a:r>
              <a:rPr lang="zh-CN" altLang="en-US" sz="1400" dirty="0">
                <a:solidFill>
                  <a:schemeClr val="tx2"/>
                </a:solidFill>
                <a:latin typeface="+mn-ea"/>
              </a:rPr>
              <a:t>算法上进行优化。只把评分矩阵</a:t>
            </a:r>
            <a:r>
              <a:rPr lang="en-US" altLang="zh-CN" sz="1400" dirty="0">
                <a:solidFill>
                  <a:schemeClr val="tx2"/>
                </a:solidFill>
                <a:latin typeface="+mn-ea"/>
              </a:rPr>
              <a:t>M</a:t>
            </a:r>
            <a:r>
              <a:rPr lang="zh-CN" altLang="en-US" sz="1400" dirty="0">
                <a:solidFill>
                  <a:schemeClr val="tx2"/>
                </a:solidFill>
                <a:latin typeface="+mn-ea"/>
              </a:rPr>
              <a:t>分解为两个矩阵的乘积。</a:t>
            </a:r>
            <a:endParaRPr lang="en-US" altLang="zh-CN" sz="1400" dirty="0">
              <a:solidFill>
                <a:schemeClr val="tx2"/>
              </a:solidFill>
              <a:latin typeface="+mn-ea"/>
            </a:endParaRPr>
          </a:p>
        </p:txBody>
      </p:sp>
      <p:sp>
        <p:nvSpPr>
          <p:cNvPr id="29" name="矩形 28"/>
          <p:cNvSpPr/>
          <p:nvPr/>
        </p:nvSpPr>
        <p:spPr>
          <a:xfrm>
            <a:off x="8760321" y="2829054"/>
            <a:ext cx="2154606" cy="1621598"/>
          </a:xfrm>
          <a:prstGeom prst="rect">
            <a:avLst/>
          </a:prstGeom>
        </p:spPr>
        <p:txBody>
          <a:bodyPr wrap="square">
            <a:spAutoFit/>
          </a:bodyPr>
          <a:lstStyle/>
          <a:p>
            <a:pPr algn="just">
              <a:lnSpc>
                <a:spcPct val="120000"/>
              </a:lnSpc>
              <a:defRPr/>
            </a:pPr>
            <a:r>
              <a:rPr lang="en-US" altLang="zh-CN" sz="1400" dirty="0">
                <a:solidFill>
                  <a:schemeClr val="tx2"/>
                </a:solidFill>
                <a:latin typeface="+mn-ea"/>
              </a:rPr>
              <a:t>Bias-SVD</a:t>
            </a:r>
            <a:r>
              <a:rPr lang="zh-CN" altLang="en-US" sz="1400" dirty="0">
                <a:solidFill>
                  <a:schemeClr val="tx2"/>
                </a:solidFill>
                <a:latin typeface="+mn-ea"/>
              </a:rPr>
              <a:t>算法在</a:t>
            </a:r>
            <a:r>
              <a:rPr lang="en-US" altLang="zh-CN" sz="1400" dirty="0">
                <a:solidFill>
                  <a:schemeClr val="tx2"/>
                </a:solidFill>
                <a:latin typeface="+mn-ea"/>
              </a:rPr>
              <a:t>Funk-SVD</a:t>
            </a:r>
            <a:r>
              <a:rPr lang="zh-CN" altLang="en-US" sz="1400" dirty="0">
                <a:solidFill>
                  <a:schemeClr val="tx2"/>
                </a:solidFill>
                <a:latin typeface="+mn-ea"/>
              </a:rPr>
              <a:t>算法上进一步改进，考虑了训练数据的总体评分情况、特定用户的打分习惯和某一特定物品得到的打分情况</a:t>
            </a:r>
            <a:endParaRPr lang="en-US" altLang="zh-CN" sz="1400" dirty="0">
              <a:solidFill>
                <a:schemeClr val="tx2"/>
              </a:solidFill>
              <a:latin typeface="+mn-ea"/>
            </a:endParaRPr>
          </a:p>
        </p:txBody>
      </p:sp>
    </p:spTree>
    <p:extLst>
      <p:ext uri="{BB962C8B-B14F-4D97-AF65-F5344CB8AC3E}">
        <p14:creationId xmlns:p14="http://schemas.microsoft.com/office/powerpoint/2010/main" val="505418108"/>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19"/>
          <p:cNvSpPr/>
          <p:nvPr/>
        </p:nvSpPr>
        <p:spPr>
          <a:xfrm flipH="1">
            <a:off x="7528719" y="2457450"/>
            <a:ext cx="0" cy="698956"/>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文本框 2"/>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en-US" altLang="zh-CN" dirty="0"/>
              <a:t>Funk-SVD</a:t>
            </a:r>
            <a:r>
              <a:rPr lang="zh-CN" altLang="en-US" dirty="0"/>
              <a:t>算法</a:t>
            </a:r>
          </a:p>
        </p:txBody>
      </p:sp>
      <p:sp>
        <p:nvSpPr>
          <p:cNvPr id="6" name="Freeform 5"/>
          <p:cNvSpPr>
            <a:spLocks/>
          </p:cNvSpPr>
          <p:nvPr/>
        </p:nvSpPr>
        <p:spPr bwMode="auto">
          <a:xfrm>
            <a:off x="1730490" y="1537966"/>
            <a:ext cx="763587" cy="817045"/>
          </a:xfrm>
          <a:custGeom>
            <a:avLst/>
            <a:gdLst>
              <a:gd name="T0" fmla="*/ 0 w 108"/>
              <a:gd name="T1" fmla="*/ 108 h 108"/>
              <a:gd name="T2" fmla="*/ 108 w 108"/>
              <a:gd name="T3" fmla="*/ 0 h 108"/>
              <a:gd name="T4" fmla="*/ 108 w 108"/>
              <a:gd name="T5" fmla="*/ 0 h 108"/>
              <a:gd name="T6" fmla="*/ 0 w 108"/>
              <a:gd name="T7" fmla="*/ 0 h 108"/>
              <a:gd name="T8" fmla="*/ 0 w 108"/>
              <a:gd name="T9" fmla="*/ 108 h 108"/>
            </a:gdLst>
            <a:ahLst/>
            <a:cxnLst>
              <a:cxn ang="0">
                <a:pos x="T0" y="T1"/>
              </a:cxn>
              <a:cxn ang="0">
                <a:pos x="T2" y="T3"/>
              </a:cxn>
              <a:cxn ang="0">
                <a:pos x="T4" y="T5"/>
              </a:cxn>
              <a:cxn ang="0">
                <a:pos x="T6" y="T7"/>
              </a:cxn>
              <a:cxn ang="0">
                <a:pos x="T8" y="T9"/>
              </a:cxn>
            </a:cxnLst>
            <a:rect l="0" t="0" r="r" b="b"/>
            <a:pathLst>
              <a:path w="108" h="108">
                <a:moveTo>
                  <a:pt x="0" y="108"/>
                </a:moveTo>
                <a:cubicBezTo>
                  <a:pt x="60" y="108"/>
                  <a:pt x="108" y="60"/>
                  <a:pt x="108" y="0"/>
                </a:cubicBezTo>
                <a:cubicBezTo>
                  <a:pt x="108" y="0"/>
                  <a:pt x="108" y="0"/>
                  <a:pt x="108" y="0"/>
                </a:cubicBezTo>
                <a:cubicBezTo>
                  <a:pt x="0" y="0"/>
                  <a:pt x="0" y="0"/>
                  <a:pt x="0" y="0"/>
                </a:cubicBezTo>
                <a:lnTo>
                  <a:pt x="0" y="108"/>
                </a:lnTo>
                <a:close/>
              </a:path>
            </a:pathLst>
          </a:custGeom>
          <a:solidFill>
            <a:schemeClr val="accent1">
              <a:lumMod val="75000"/>
            </a:schemeClr>
          </a:solidFill>
          <a:ln w="25400">
            <a:noFill/>
          </a:ln>
        </p:spPr>
        <p:txBody>
          <a:bodyPr vert="horz" wrap="square" lIns="0" tIns="0" rIns="180000" bIns="180000" numCol="1" anchor="ctr" anchorCtr="0" compatLnSpc="1">
            <a:prstTxWarp prst="textNoShape">
              <a:avLst/>
            </a:prstTxWarp>
          </a:bodyPr>
          <a:lstStyle/>
          <a:p>
            <a:pPr algn="ctr"/>
            <a:r>
              <a:rPr lang="zh-CN" altLang="en-US" sz="2000" dirty="0">
                <a:solidFill>
                  <a:schemeClr val="bg1"/>
                </a:solidFill>
                <a:latin typeface="AgencyFB Condensed" pitchFamily="50" charset="0"/>
              </a:rPr>
              <a:t>普通</a:t>
            </a:r>
          </a:p>
        </p:txBody>
      </p:sp>
      <p:sp>
        <p:nvSpPr>
          <p:cNvPr id="7" name="Freeform 5"/>
          <p:cNvSpPr>
            <a:spLocks/>
          </p:cNvSpPr>
          <p:nvPr/>
        </p:nvSpPr>
        <p:spPr bwMode="auto">
          <a:xfrm>
            <a:off x="1730490" y="3377392"/>
            <a:ext cx="763587" cy="817045"/>
          </a:xfrm>
          <a:custGeom>
            <a:avLst/>
            <a:gdLst>
              <a:gd name="T0" fmla="*/ 0 w 108"/>
              <a:gd name="T1" fmla="*/ 108 h 108"/>
              <a:gd name="T2" fmla="*/ 108 w 108"/>
              <a:gd name="T3" fmla="*/ 0 h 108"/>
              <a:gd name="T4" fmla="*/ 108 w 108"/>
              <a:gd name="T5" fmla="*/ 0 h 108"/>
              <a:gd name="T6" fmla="*/ 0 w 108"/>
              <a:gd name="T7" fmla="*/ 0 h 108"/>
              <a:gd name="T8" fmla="*/ 0 w 108"/>
              <a:gd name="T9" fmla="*/ 108 h 108"/>
            </a:gdLst>
            <a:ahLst/>
            <a:cxnLst>
              <a:cxn ang="0">
                <a:pos x="T0" y="T1"/>
              </a:cxn>
              <a:cxn ang="0">
                <a:pos x="T2" y="T3"/>
              </a:cxn>
              <a:cxn ang="0">
                <a:pos x="T4" y="T5"/>
              </a:cxn>
              <a:cxn ang="0">
                <a:pos x="T6" y="T7"/>
              </a:cxn>
              <a:cxn ang="0">
                <a:pos x="T8" y="T9"/>
              </a:cxn>
            </a:cxnLst>
            <a:rect l="0" t="0" r="r" b="b"/>
            <a:pathLst>
              <a:path w="108" h="108">
                <a:moveTo>
                  <a:pt x="0" y="108"/>
                </a:moveTo>
                <a:cubicBezTo>
                  <a:pt x="60" y="108"/>
                  <a:pt x="108" y="60"/>
                  <a:pt x="108" y="0"/>
                </a:cubicBezTo>
                <a:cubicBezTo>
                  <a:pt x="108" y="0"/>
                  <a:pt x="108" y="0"/>
                  <a:pt x="108" y="0"/>
                </a:cubicBezTo>
                <a:cubicBezTo>
                  <a:pt x="0" y="0"/>
                  <a:pt x="0" y="0"/>
                  <a:pt x="0" y="0"/>
                </a:cubicBezTo>
                <a:lnTo>
                  <a:pt x="0" y="108"/>
                </a:lnTo>
                <a:close/>
              </a:path>
            </a:pathLst>
          </a:custGeom>
          <a:solidFill>
            <a:schemeClr val="accent2">
              <a:lumMod val="75000"/>
            </a:schemeClr>
          </a:solidFill>
          <a:ln w="25400">
            <a:noFill/>
          </a:ln>
        </p:spPr>
        <p:txBody>
          <a:bodyPr vert="horz" wrap="square" lIns="0" tIns="0" rIns="180000" bIns="180000" numCol="1" anchor="ctr" anchorCtr="0" compatLnSpc="1">
            <a:prstTxWarp prst="textNoShape">
              <a:avLst/>
            </a:prstTxWarp>
          </a:bodyPr>
          <a:lstStyle/>
          <a:p>
            <a:pPr algn="ctr"/>
            <a:r>
              <a:rPr lang="en-US" altLang="zh-CN" sz="2000" dirty="0">
                <a:solidFill>
                  <a:schemeClr val="bg1"/>
                </a:solidFill>
                <a:latin typeface="Agency FB" panose="020B0503020202020204" pitchFamily="34" charset="0"/>
              </a:rPr>
              <a:t>Funk</a:t>
            </a:r>
            <a:endParaRPr lang="zh-CN" altLang="en-US" sz="2000" dirty="0">
              <a:solidFill>
                <a:schemeClr val="bg1"/>
              </a:solidFill>
              <a:latin typeface="Agency FB" panose="020B0503020202020204" pitchFamily="34" charset="0"/>
            </a:endParaRPr>
          </a:p>
        </p:txBody>
      </p:sp>
      <p:sp>
        <p:nvSpPr>
          <p:cNvPr id="8" name="Freeform 5"/>
          <p:cNvSpPr>
            <a:spLocks/>
          </p:cNvSpPr>
          <p:nvPr/>
        </p:nvSpPr>
        <p:spPr bwMode="auto">
          <a:xfrm>
            <a:off x="1730489" y="5402501"/>
            <a:ext cx="763587" cy="817045"/>
          </a:xfrm>
          <a:custGeom>
            <a:avLst/>
            <a:gdLst>
              <a:gd name="T0" fmla="*/ 0 w 108"/>
              <a:gd name="T1" fmla="*/ 108 h 108"/>
              <a:gd name="T2" fmla="*/ 108 w 108"/>
              <a:gd name="T3" fmla="*/ 0 h 108"/>
              <a:gd name="T4" fmla="*/ 108 w 108"/>
              <a:gd name="T5" fmla="*/ 0 h 108"/>
              <a:gd name="T6" fmla="*/ 0 w 108"/>
              <a:gd name="T7" fmla="*/ 0 h 108"/>
              <a:gd name="T8" fmla="*/ 0 w 108"/>
              <a:gd name="T9" fmla="*/ 108 h 108"/>
            </a:gdLst>
            <a:ahLst/>
            <a:cxnLst>
              <a:cxn ang="0">
                <a:pos x="T0" y="T1"/>
              </a:cxn>
              <a:cxn ang="0">
                <a:pos x="T2" y="T3"/>
              </a:cxn>
              <a:cxn ang="0">
                <a:pos x="T4" y="T5"/>
              </a:cxn>
              <a:cxn ang="0">
                <a:pos x="T6" y="T7"/>
              </a:cxn>
              <a:cxn ang="0">
                <a:pos x="T8" y="T9"/>
              </a:cxn>
            </a:cxnLst>
            <a:rect l="0" t="0" r="r" b="b"/>
            <a:pathLst>
              <a:path w="108" h="108">
                <a:moveTo>
                  <a:pt x="0" y="108"/>
                </a:moveTo>
                <a:cubicBezTo>
                  <a:pt x="60" y="108"/>
                  <a:pt x="108" y="60"/>
                  <a:pt x="108" y="0"/>
                </a:cubicBezTo>
                <a:cubicBezTo>
                  <a:pt x="108" y="0"/>
                  <a:pt x="108" y="0"/>
                  <a:pt x="108" y="0"/>
                </a:cubicBezTo>
                <a:cubicBezTo>
                  <a:pt x="0" y="0"/>
                  <a:pt x="0" y="0"/>
                  <a:pt x="0" y="0"/>
                </a:cubicBezTo>
                <a:lnTo>
                  <a:pt x="0" y="108"/>
                </a:lnTo>
                <a:close/>
              </a:path>
            </a:pathLst>
          </a:custGeom>
          <a:solidFill>
            <a:schemeClr val="accent3">
              <a:lumMod val="75000"/>
            </a:schemeClr>
          </a:solidFill>
          <a:ln w="25400">
            <a:noFill/>
          </a:ln>
        </p:spPr>
        <p:txBody>
          <a:bodyPr vert="horz" wrap="square" lIns="0" tIns="0" rIns="180000" bIns="180000" numCol="1" anchor="ctr" anchorCtr="0" compatLnSpc="1">
            <a:prstTxWarp prst="textNoShape">
              <a:avLst/>
            </a:prstTxWarp>
          </a:bodyPr>
          <a:lstStyle/>
          <a:p>
            <a:pPr algn="ctr"/>
            <a:r>
              <a:rPr lang="en-US" altLang="zh-CN" sz="2000" dirty="0">
                <a:solidFill>
                  <a:schemeClr val="bg1"/>
                </a:solidFill>
                <a:latin typeface="Agency FB" panose="020B0503020202020204" pitchFamily="34" charset="0"/>
              </a:rPr>
              <a:t>Bias</a:t>
            </a:r>
          </a:p>
          <a:p>
            <a:pPr algn="ctr"/>
            <a:r>
              <a:rPr lang="en-US" altLang="zh-CN" sz="2000" dirty="0">
                <a:solidFill>
                  <a:schemeClr val="bg1"/>
                </a:solidFill>
                <a:latin typeface="Agency FB" panose="020B0503020202020204" pitchFamily="34" charset="0"/>
              </a:rPr>
              <a:t>funk</a:t>
            </a:r>
            <a:endParaRPr lang="zh-CN" altLang="en-US" sz="2000" dirty="0">
              <a:solidFill>
                <a:schemeClr val="bg1"/>
              </a:solidFill>
              <a:latin typeface="Agency FB" panose="020B0503020202020204" pitchFamily="34" charset="0"/>
            </a:endParaRPr>
          </a:p>
        </p:txBody>
      </p:sp>
      <p:pic>
        <p:nvPicPr>
          <p:cNvPr id="9" name="图片 8"/>
          <p:cNvPicPr>
            <a:picLocks noChangeAspect="1"/>
          </p:cNvPicPr>
          <p:nvPr/>
        </p:nvPicPr>
        <p:blipFill>
          <a:blip r:embed="rId2"/>
          <a:stretch>
            <a:fillRect/>
          </a:stretch>
        </p:blipFill>
        <p:spPr>
          <a:xfrm>
            <a:off x="3654214" y="1674650"/>
            <a:ext cx="4270942" cy="543676"/>
          </a:xfrm>
          <a:prstGeom prst="rect">
            <a:avLst/>
          </a:prstGeom>
        </p:spPr>
      </p:pic>
      <p:pic>
        <p:nvPicPr>
          <p:cNvPr id="18" name="图片 17"/>
          <p:cNvPicPr>
            <a:picLocks noChangeAspect="1"/>
          </p:cNvPicPr>
          <p:nvPr/>
        </p:nvPicPr>
        <p:blipFill>
          <a:blip r:embed="rId3"/>
          <a:stretch>
            <a:fillRect/>
          </a:stretch>
        </p:blipFill>
        <p:spPr>
          <a:xfrm>
            <a:off x="8574088" y="1758437"/>
            <a:ext cx="1894742" cy="459889"/>
          </a:xfrm>
          <a:prstGeom prst="rect">
            <a:avLst/>
          </a:prstGeom>
        </p:spPr>
      </p:pic>
      <p:pic>
        <p:nvPicPr>
          <p:cNvPr id="19" name="图片 18"/>
          <p:cNvPicPr>
            <a:picLocks noChangeAspect="1"/>
          </p:cNvPicPr>
          <p:nvPr/>
        </p:nvPicPr>
        <p:blipFill>
          <a:blip r:embed="rId4"/>
          <a:stretch>
            <a:fillRect/>
          </a:stretch>
        </p:blipFill>
        <p:spPr>
          <a:xfrm>
            <a:off x="4014756" y="3294785"/>
            <a:ext cx="4003734" cy="623374"/>
          </a:xfrm>
          <a:prstGeom prst="rect">
            <a:avLst/>
          </a:prstGeom>
        </p:spPr>
      </p:pic>
      <p:pic>
        <p:nvPicPr>
          <p:cNvPr id="20" name="图片 19"/>
          <p:cNvPicPr>
            <a:picLocks noChangeAspect="1"/>
          </p:cNvPicPr>
          <p:nvPr/>
        </p:nvPicPr>
        <p:blipFill>
          <a:blip r:embed="rId5"/>
          <a:stretch>
            <a:fillRect/>
          </a:stretch>
        </p:blipFill>
        <p:spPr>
          <a:xfrm>
            <a:off x="8741506" y="3377392"/>
            <a:ext cx="1555873" cy="465883"/>
          </a:xfrm>
          <a:prstGeom prst="rect">
            <a:avLst/>
          </a:prstGeom>
        </p:spPr>
      </p:pic>
      <p:pic>
        <p:nvPicPr>
          <p:cNvPr id="22" name="图片 21"/>
          <p:cNvPicPr>
            <a:picLocks noChangeAspect="1"/>
          </p:cNvPicPr>
          <p:nvPr/>
        </p:nvPicPr>
        <p:blipFill>
          <a:blip r:embed="rId6"/>
          <a:stretch>
            <a:fillRect/>
          </a:stretch>
        </p:blipFill>
        <p:spPr>
          <a:xfrm>
            <a:off x="5994332" y="5298648"/>
            <a:ext cx="3068772" cy="655466"/>
          </a:xfrm>
          <a:prstGeom prst="rect">
            <a:avLst/>
          </a:prstGeom>
        </p:spPr>
      </p:pic>
      <p:pic>
        <p:nvPicPr>
          <p:cNvPr id="24" name="图片 23"/>
          <p:cNvPicPr>
            <a:picLocks noChangeAspect="1"/>
          </p:cNvPicPr>
          <p:nvPr/>
        </p:nvPicPr>
        <p:blipFill>
          <a:blip r:embed="rId7"/>
          <a:stretch>
            <a:fillRect/>
          </a:stretch>
        </p:blipFill>
        <p:spPr>
          <a:xfrm>
            <a:off x="3483428" y="3926548"/>
            <a:ext cx="7377876" cy="937413"/>
          </a:xfrm>
          <a:prstGeom prst="rect">
            <a:avLst/>
          </a:prstGeom>
        </p:spPr>
      </p:pic>
      <p:sp>
        <p:nvSpPr>
          <p:cNvPr id="15" name="Shape 1319"/>
          <p:cNvSpPr/>
          <p:nvPr/>
        </p:nvSpPr>
        <p:spPr>
          <a:xfrm flipH="1">
            <a:off x="7582507" y="4506606"/>
            <a:ext cx="0" cy="759780"/>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5" name="图片 24"/>
          <p:cNvPicPr>
            <a:picLocks noChangeAspect="1"/>
          </p:cNvPicPr>
          <p:nvPr/>
        </p:nvPicPr>
        <p:blipFill rotWithShape="1">
          <a:blip r:embed="rId8"/>
          <a:srcRect t="6975" b="18582"/>
          <a:stretch/>
        </p:blipFill>
        <p:spPr>
          <a:xfrm>
            <a:off x="2469257" y="5954114"/>
            <a:ext cx="9406218" cy="811659"/>
          </a:xfrm>
          <a:prstGeom prst="rect">
            <a:avLst/>
          </a:prstGeom>
        </p:spPr>
      </p:pic>
    </p:spTree>
    <p:extLst>
      <p:ext uri="{BB962C8B-B14F-4D97-AF65-F5344CB8AC3E}">
        <p14:creationId xmlns:p14="http://schemas.microsoft.com/office/powerpoint/2010/main" val="27717397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arn(inVertic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inVertical)">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ctorization Machines | Deep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1465262"/>
            <a:ext cx="7000875" cy="313372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306287" y="485117"/>
            <a:ext cx="614226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en-US" altLang="zh-CN" dirty="0"/>
              <a:t>Factorization Machines</a:t>
            </a:r>
            <a:endParaRPr lang="zh-CN" altLang="en-US" dirty="0"/>
          </a:p>
        </p:txBody>
      </p:sp>
      <p:sp>
        <p:nvSpPr>
          <p:cNvPr id="2" name="矩形 1"/>
          <p:cNvSpPr/>
          <p:nvPr/>
        </p:nvSpPr>
        <p:spPr>
          <a:xfrm>
            <a:off x="3187700" y="4813300"/>
            <a:ext cx="6089650" cy="1200329"/>
          </a:xfrm>
          <a:prstGeom prst="rect">
            <a:avLst/>
          </a:prstGeom>
        </p:spPr>
        <p:txBody>
          <a:bodyPr wrap="square">
            <a:spAutoFit/>
          </a:bodyPr>
          <a:lstStyle/>
          <a:p>
            <a:r>
              <a:rPr lang="en-US" altLang="zh-CN" dirty="0">
                <a:latin typeface="Lato"/>
              </a:rPr>
              <a:t>FM</a:t>
            </a:r>
            <a:r>
              <a:rPr lang="zh-CN" altLang="en-US" dirty="0">
                <a:latin typeface="Lato"/>
              </a:rPr>
              <a:t>模型（因子分解机）是线性模型的一种扩展。在推荐中，一般对于各种分类特征进行独热编码 </a:t>
            </a:r>
            <a:r>
              <a:rPr lang="en-US" altLang="zh-CN" dirty="0">
                <a:latin typeface="Lato"/>
              </a:rPr>
              <a:t>one-hot </a:t>
            </a:r>
            <a:r>
              <a:rPr lang="zh-CN" altLang="en-US" dirty="0">
                <a:latin typeface="Lato"/>
              </a:rPr>
              <a:t>编码，这样会导致特征高度稀疏。各种特征的组合会影响</a:t>
            </a:r>
            <a:r>
              <a:rPr lang="en-US" altLang="zh-CN" dirty="0">
                <a:latin typeface="Lato"/>
              </a:rPr>
              <a:t>user</a:t>
            </a:r>
            <a:r>
              <a:rPr lang="zh-CN" altLang="en-US" dirty="0">
                <a:latin typeface="Lato"/>
              </a:rPr>
              <a:t>对于</a:t>
            </a:r>
            <a:r>
              <a:rPr lang="en-US" altLang="zh-CN" dirty="0">
                <a:latin typeface="Lato"/>
              </a:rPr>
              <a:t>item</a:t>
            </a:r>
            <a:r>
              <a:rPr lang="zh-CN" altLang="en-US" dirty="0">
                <a:latin typeface="Lato"/>
              </a:rPr>
              <a:t>的评分。因子分解机模型考虑所有特征的二阶组合。</a:t>
            </a:r>
            <a:endParaRPr lang="zh-CN" altLang="en-US" dirty="0"/>
          </a:p>
        </p:txBody>
      </p:sp>
    </p:spTree>
    <p:extLst>
      <p:ext uri="{BB962C8B-B14F-4D97-AF65-F5344CB8AC3E}">
        <p14:creationId xmlns:p14="http://schemas.microsoft.com/office/powerpoint/2010/main" val="1569774037"/>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06287" y="485117"/>
            <a:ext cx="614226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en-US" altLang="zh-CN" dirty="0"/>
              <a:t>Factorization Machines</a:t>
            </a:r>
            <a:endParaRPr lang="zh-CN" altLang="en-US" dirty="0"/>
          </a:p>
        </p:txBody>
      </p:sp>
      <p:sp>
        <p:nvSpPr>
          <p:cNvPr id="10" name="矩形 9">
            <a:extLst>
              <a:ext uri="{FF2B5EF4-FFF2-40B4-BE49-F238E27FC236}">
                <a16:creationId xmlns:a16="http://schemas.microsoft.com/office/drawing/2014/main" id="{317BDE55-E70D-4AB2-A1DF-5D425AD84EA3}"/>
              </a:ext>
            </a:extLst>
          </p:cNvPr>
          <p:cNvSpPr/>
          <p:nvPr/>
        </p:nvSpPr>
        <p:spPr>
          <a:xfrm>
            <a:off x="1543726" y="1474282"/>
            <a:ext cx="1826141" cy="584775"/>
          </a:xfrm>
          <a:prstGeom prst="rect">
            <a:avLst/>
          </a:prstGeom>
        </p:spPr>
        <p:txBody>
          <a:bodyPr wrap="none">
            <a:spAutoFit/>
          </a:bodyPr>
          <a:lstStyle/>
          <a:p>
            <a:r>
              <a:rPr lang="zh-CN" altLang="en-US" sz="3200" dirty="0">
                <a:solidFill>
                  <a:schemeClr val="accent1"/>
                </a:solidFill>
                <a:latin typeface="+mj-ea"/>
                <a:ea typeface="+mj-ea"/>
              </a:rPr>
              <a:t>线性模型</a:t>
            </a:r>
          </a:p>
        </p:txBody>
      </p:sp>
      <p:sp>
        <p:nvSpPr>
          <p:cNvPr id="12" name="矩形 11">
            <a:extLst>
              <a:ext uri="{FF2B5EF4-FFF2-40B4-BE49-F238E27FC236}">
                <a16:creationId xmlns:a16="http://schemas.microsoft.com/office/drawing/2014/main" id="{317BDE55-E70D-4AB2-A1DF-5D425AD84EA3}"/>
              </a:ext>
            </a:extLst>
          </p:cNvPr>
          <p:cNvSpPr/>
          <p:nvPr/>
        </p:nvSpPr>
        <p:spPr>
          <a:xfrm>
            <a:off x="1543726" y="3126853"/>
            <a:ext cx="2236510" cy="584775"/>
          </a:xfrm>
          <a:prstGeom prst="rect">
            <a:avLst/>
          </a:prstGeom>
        </p:spPr>
        <p:txBody>
          <a:bodyPr wrap="none">
            <a:spAutoFit/>
          </a:bodyPr>
          <a:lstStyle/>
          <a:p>
            <a:r>
              <a:rPr lang="zh-CN" altLang="en-US" sz="3200" dirty="0">
                <a:solidFill>
                  <a:schemeClr val="accent1"/>
                </a:solidFill>
                <a:latin typeface="+mj-ea"/>
                <a:ea typeface="+mj-ea"/>
              </a:rPr>
              <a:t>组合特征</a:t>
            </a:r>
            <a:r>
              <a:rPr lang="en-US" altLang="zh-CN" sz="3200" dirty="0">
                <a:solidFill>
                  <a:schemeClr val="accent1"/>
                </a:solidFill>
                <a:latin typeface="+mj-ea"/>
                <a:ea typeface="+mj-ea"/>
              </a:rPr>
              <a:t>  </a:t>
            </a:r>
            <a:endParaRPr lang="zh-CN" altLang="en-US" sz="3200" dirty="0">
              <a:solidFill>
                <a:schemeClr val="accent1"/>
              </a:solidFill>
              <a:latin typeface="+mj-ea"/>
              <a:ea typeface="+mj-ea"/>
            </a:endParaRPr>
          </a:p>
        </p:txBody>
      </p:sp>
      <p:sp>
        <p:nvSpPr>
          <p:cNvPr id="13" name="矩形 12">
            <a:extLst>
              <a:ext uri="{FF2B5EF4-FFF2-40B4-BE49-F238E27FC236}">
                <a16:creationId xmlns:a16="http://schemas.microsoft.com/office/drawing/2014/main" id="{317BDE55-E70D-4AB2-A1DF-5D425AD84EA3}"/>
              </a:ext>
            </a:extLst>
          </p:cNvPr>
          <p:cNvSpPr/>
          <p:nvPr/>
        </p:nvSpPr>
        <p:spPr>
          <a:xfrm>
            <a:off x="1543726" y="4728767"/>
            <a:ext cx="2031325" cy="584775"/>
          </a:xfrm>
          <a:prstGeom prst="rect">
            <a:avLst/>
          </a:prstGeom>
        </p:spPr>
        <p:txBody>
          <a:bodyPr wrap="none">
            <a:spAutoFit/>
          </a:bodyPr>
          <a:lstStyle/>
          <a:p>
            <a:r>
              <a:rPr lang="zh-CN" altLang="en-US" sz="3200" dirty="0">
                <a:solidFill>
                  <a:schemeClr val="accent1"/>
                </a:solidFill>
                <a:latin typeface="+mj-ea"/>
                <a:ea typeface="+mj-ea"/>
              </a:rPr>
              <a:t>隐因子化</a:t>
            </a:r>
            <a:r>
              <a:rPr lang="en-US" altLang="zh-CN" sz="3200" dirty="0">
                <a:solidFill>
                  <a:schemeClr val="accent1"/>
                </a:solidFill>
                <a:latin typeface="+mj-ea"/>
                <a:ea typeface="+mj-ea"/>
              </a:rPr>
              <a:t> </a:t>
            </a:r>
            <a:endParaRPr lang="zh-CN" altLang="en-US" sz="3200" dirty="0">
              <a:solidFill>
                <a:schemeClr val="accent1"/>
              </a:solidFill>
              <a:latin typeface="+mj-ea"/>
              <a:ea typeface="+mj-ea"/>
            </a:endParaRPr>
          </a:p>
        </p:txBody>
      </p:sp>
      <p:sp>
        <p:nvSpPr>
          <p:cNvPr id="14" name="Shape 1319"/>
          <p:cNvSpPr/>
          <p:nvPr/>
        </p:nvSpPr>
        <p:spPr>
          <a:xfrm flipH="1">
            <a:off x="7679531" y="2190726"/>
            <a:ext cx="1966" cy="552018"/>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1319"/>
          <p:cNvSpPr/>
          <p:nvPr/>
        </p:nvSpPr>
        <p:spPr>
          <a:xfrm flipH="1">
            <a:off x="7679531" y="3860776"/>
            <a:ext cx="1966" cy="552018"/>
          </a:xfrm>
          <a:prstGeom prst="line">
            <a:avLst/>
          </a:prstGeom>
          <a:ln w="12700">
            <a:solidFill>
              <a:schemeClr val="bg1">
                <a:lumMod val="65000"/>
              </a:schemeClr>
            </a:solidFill>
            <a:miter lim="400000"/>
            <a:tailEnd type="triangle"/>
          </a:ln>
        </p:spPr>
        <p:txBody>
          <a:bodyPr lIns="53572" tIns="53572" rIns="53572" bIns="53572" anchor="ctr"/>
          <a:lstStyle/>
          <a:p>
            <a:pPr lvl="0">
              <a:defRPr sz="3200">
                <a:solidFill>
                  <a:srgbClr val="000000"/>
                </a:solidFill>
                <a:latin typeface="+mn-lt"/>
                <a:ea typeface="+mn-ea"/>
                <a:cs typeface="+mn-cs"/>
                <a:sym typeface="Helvetica Light"/>
              </a:defRPr>
            </a:pPr>
            <a:endParaRPr sz="4499">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矩形 15"/>
          <p:cNvSpPr/>
          <p:nvPr/>
        </p:nvSpPr>
        <p:spPr>
          <a:xfrm>
            <a:off x="4634706" y="6255713"/>
            <a:ext cx="6305552" cy="369332"/>
          </a:xfrm>
          <a:prstGeom prst="rect">
            <a:avLst/>
          </a:prstGeom>
        </p:spPr>
        <p:txBody>
          <a:bodyPr wrap="square">
            <a:spAutoFit/>
          </a:bodyPr>
          <a:lstStyle/>
          <a:p>
            <a:r>
              <a:rPr lang="zh-CN" altLang="en-US" dirty="0">
                <a:latin typeface="Lato"/>
              </a:rPr>
              <a:t>将</a:t>
            </a:r>
            <a:r>
              <a:rPr lang="en-US" altLang="zh-CN" dirty="0">
                <a:latin typeface="Lato"/>
              </a:rPr>
              <a:t>user</a:t>
            </a:r>
            <a:r>
              <a:rPr lang="zh-CN" altLang="en-US" dirty="0">
                <a:latin typeface="Lato"/>
              </a:rPr>
              <a:t>，</a:t>
            </a:r>
            <a:r>
              <a:rPr lang="en-US" altLang="zh-CN" dirty="0">
                <a:latin typeface="Lato"/>
              </a:rPr>
              <a:t>item</a:t>
            </a:r>
            <a:r>
              <a:rPr lang="zh-CN" altLang="en-US" dirty="0">
                <a:latin typeface="Lato"/>
              </a:rPr>
              <a:t>和用户和物品的偏好特征组合，得到了</a:t>
            </a:r>
            <a:r>
              <a:rPr lang="en-US" altLang="zh-CN" dirty="0">
                <a:latin typeface="Lato"/>
              </a:rPr>
              <a:t>FM</a:t>
            </a:r>
            <a:r>
              <a:rPr lang="zh-CN" altLang="en-US" dirty="0">
                <a:latin typeface="Lato"/>
              </a:rPr>
              <a:t>模型</a:t>
            </a:r>
            <a:endParaRPr lang="zh-CN" altLang="en-US" dirty="0"/>
          </a:p>
        </p:txBody>
      </p:sp>
      <p:pic>
        <p:nvPicPr>
          <p:cNvPr id="6" name="图片 5"/>
          <p:cNvPicPr>
            <a:picLocks noChangeAspect="1"/>
          </p:cNvPicPr>
          <p:nvPr/>
        </p:nvPicPr>
        <p:blipFill>
          <a:blip r:embed="rId2"/>
          <a:stretch>
            <a:fillRect/>
          </a:stretch>
        </p:blipFill>
        <p:spPr>
          <a:xfrm>
            <a:off x="5800538" y="1305479"/>
            <a:ext cx="3757986" cy="949922"/>
          </a:xfrm>
          <a:prstGeom prst="rect">
            <a:avLst/>
          </a:prstGeom>
        </p:spPr>
      </p:pic>
      <p:pic>
        <p:nvPicPr>
          <p:cNvPr id="8" name="图片 7"/>
          <p:cNvPicPr>
            <a:picLocks noChangeAspect="1"/>
          </p:cNvPicPr>
          <p:nvPr/>
        </p:nvPicPr>
        <p:blipFill>
          <a:blip r:embed="rId3"/>
          <a:stretch>
            <a:fillRect/>
          </a:stretch>
        </p:blipFill>
        <p:spPr>
          <a:xfrm>
            <a:off x="4708665" y="2932382"/>
            <a:ext cx="6062429" cy="933674"/>
          </a:xfrm>
          <a:prstGeom prst="rect">
            <a:avLst/>
          </a:prstGeom>
        </p:spPr>
      </p:pic>
      <p:pic>
        <p:nvPicPr>
          <p:cNvPr id="9" name="图片 8"/>
          <p:cNvPicPr>
            <a:picLocks noChangeAspect="1"/>
          </p:cNvPicPr>
          <p:nvPr/>
        </p:nvPicPr>
        <p:blipFill>
          <a:blip r:embed="rId4"/>
          <a:stretch>
            <a:fillRect/>
          </a:stretch>
        </p:blipFill>
        <p:spPr>
          <a:xfrm>
            <a:off x="5896385" y="4467460"/>
            <a:ext cx="3566292" cy="577513"/>
          </a:xfrm>
          <a:prstGeom prst="rect">
            <a:avLst/>
          </a:prstGeom>
        </p:spPr>
      </p:pic>
      <p:pic>
        <p:nvPicPr>
          <p:cNvPr id="18" name="图片 17"/>
          <p:cNvPicPr>
            <a:picLocks noChangeAspect="1"/>
          </p:cNvPicPr>
          <p:nvPr/>
        </p:nvPicPr>
        <p:blipFill>
          <a:blip r:embed="rId5"/>
          <a:stretch>
            <a:fillRect/>
          </a:stretch>
        </p:blipFill>
        <p:spPr>
          <a:xfrm>
            <a:off x="4477204" y="5202251"/>
            <a:ext cx="6404654" cy="925923"/>
          </a:xfrm>
          <a:prstGeom prst="rect">
            <a:avLst/>
          </a:prstGeom>
        </p:spPr>
      </p:pic>
    </p:spTree>
    <p:extLst>
      <p:ext uri="{BB962C8B-B14F-4D97-AF65-F5344CB8AC3E}">
        <p14:creationId xmlns:p14="http://schemas.microsoft.com/office/powerpoint/2010/main" val="4268528280"/>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arn(inVertical)">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animBg="1"/>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rot="1596102">
            <a:off x="1760240" y="3316225"/>
            <a:ext cx="1842820" cy="2463850"/>
            <a:chOff x="5821363" y="1744452"/>
            <a:chExt cx="2565400" cy="2981325"/>
          </a:xfrm>
          <a:effectLst>
            <a:outerShdw dist="190500" dir="18900000" algn="bl" rotWithShape="0">
              <a:prstClr val="black">
                <a:alpha val="30000"/>
              </a:prstClr>
            </a:outerShdw>
          </a:effectLst>
        </p:grpSpPr>
        <p:sp>
          <p:nvSpPr>
            <p:cNvPr id="32"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16"/>
            <p:cNvSpPr>
              <a:spLocks noChangeArrowheads="1"/>
            </p:cNvSpPr>
            <p:nvPr/>
          </p:nvSpPr>
          <p:spPr bwMode="auto">
            <a:xfrm>
              <a:off x="5980113" y="1896852"/>
              <a:ext cx="2247900" cy="2222500"/>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p:cNvGrpSpPr/>
          <p:nvPr/>
        </p:nvGrpSpPr>
        <p:grpSpPr>
          <a:xfrm rot="535147">
            <a:off x="1011371" y="1963198"/>
            <a:ext cx="2048968" cy="2381164"/>
            <a:chOff x="5821363" y="1744452"/>
            <a:chExt cx="2565400" cy="2981325"/>
          </a:xfrm>
          <a:effectLst>
            <a:outerShdw dist="190500" dir="18900000" algn="bl" rotWithShape="0">
              <a:prstClr val="black">
                <a:alpha val="30000"/>
              </a:prstClr>
            </a:outerShdw>
          </a:effectLst>
        </p:grpSpPr>
        <p:sp>
          <p:nvSpPr>
            <p:cNvPr id="29"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16"/>
            <p:cNvSpPr>
              <a:spLocks noChangeArrowheads="1"/>
            </p:cNvSpPr>
            <p:nvPr/>
          </p:nvSpPr>
          <p:spPr bwMode="auto">
            <a:xfrm>
              <a:off x="5980113" y="1896852"/>
              <a:ext cx="2247900" cy="2222500"/>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 name="文本框 20"/>
          <p:cNvSpPr txBox="1"/>
          <p:nvPr/>
        </p:nvSpPr>
        <p:spPr>
          <a:xfrm>
            <a:off x="4577415" y="2599782"/>
            <a:ext cx="6340197" cy="1323439"/>
          </a:xfrm>
          <a:prstGeom prst="rect">
            <a:avLst/>
          </a:prstGeom>
          <a:noFill/>
        </p:spPr>
        <p:txBody>
          <a:bodyPr wrap="none" rtlCol="0">
            <a:spAutoFit/>
          </a:bodyPr>
          <a:lstStyle/>
          <a:p>
            <a:r>
              <a:rPr lang="zh-CN" altLang="en-US" sz="8000" dirty="0">
                <a:solidFill>
                  <a:schemeClr val="bg1"/>
                </a:solidFill>
                <a:latin typeface="+mj-ea"/>
                <a:ea typeface="+mj-ea"/>
              </a:rPr>
              <a:t>深度学习算法</a:t>
            </a:r>
          </a:p>
        </p:txBody>
      </p:sp>
      <p:sp>
        <p:nvSpPr>
          <p:cNvPr id="22" name="矩形 21"/>
          <p:cNvSpPr/>
          <p:nvPr/>
        </p:nvSpPr>
        <p:spPr>
          <a:xfrm>
            <a:off x="4577415" y="4064069"/>
            <a:ext cx="6772729" cy="247440"/>
          </a:xfrm>
          <a:prstGeom prst="rect">
            <a:avLst/>
          </a:prstGeom>
        </p:spPr>
        <p:txBody>
          <a:bodyPr wrap="square">
            <a:spAutoFit/>
          </a:bodyPr>
          <a:lstStyle/>
          <a:p>
            <a:pPr algn="r">
              <a:lnSpc>
                <a:spcPct val="120000"/>
              </a:lnSpc>
            </a:pPr>
            <a:r>
              <a:rPr lang="zh-CN" altLang="en-US" sz="900" dirty="0">
                <a:solidFill>
                  <a:schemeClr val="bg1"/>
                </a:solidFill>
              </a:rPr>
              <a:t>主要负责人：员司雨</a:t>
            </a:r>
            <a:endParaRPr lang="en-US" altLang="zh-CN" sz="900" dirty="0">
              <a:solidFill>
                <a:schemeClr val="bg1"/>
              </a:solidFill>
            </a:endParaRPr>
          </a:p>
        </p:txBody>
      </p:sp>
      <p:grpSp>
        <p:nvGrpSpPr>
          <p:cNvPr id="24" name="组合 23"/>
          <p:cNvGrpSpPr/>
          <p:nvPr/>
        </p:nvGrpSpPr>
        <p:grpSpPr>
          <a:xfrm rot="21401213">
            <a:off x="493643" y="2384512"/>
            <a:ext cx="2191340" cy="2546619"/>
            <a:chOff x="5821363" y="1744452"/>
            <a:chExt cx="2565400" cy="2981325"/>
          </a:xfrm>
          <a:effectLst>
            <a:outerShdw dist="190500" dir="18900000" algn="bl" rotWithShape="0">
              <a:prstClr val="black">
                <a:alpha val="30000"/>
              </a:prstClr>
            </a:outerShdw>
          </a:effectLst>
        </p:grpSpPr>
        <p:sp>
          <p:nvSpPr>
            <p:cNvPr id="20"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6"/>
            <p:cNvSpPr>
              <a:spLocks noChangeArrowheads="1"/>
            </p:cNvSpPr>
            <p:nvPr/>
          </p:nvSpPr>
          <p:spPr bwMode="auto">
            <a:xfrm>
              <a:off x="5980113" y="1896852"/>
              <a:ext cx="2247900" cy="2222500"/>
            </a:xfrm>
            <a:prstGeom prst="rect">
              <a:avLst/>
            </a:prstGeom>
            <a:blipFill>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725777"/>
            <a:ext cx="5260812" cy="2132223"/>
          </a:xfrm>
          <a:prstGeom prst="rect">
            <a:avLst/>
          </a:prstGeom>
        </p:spPr>
      </p:pic>
    </p:spTree>
    <p:extLst>
      <p:ext uri="{BB962C8B-B14F-4D97-AF65-F5344CB8AC3E}">
        <p14:creationId xmlns:p14="http://schemas.microsoft.com/office/powerpoint/2010/main" val="1256519027"/>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0-#ppt_w/2"/>
                                          </p:val>
                                        </p:tav>
                                        <p:tav tm="100000">
                                          <p:val>
                                            <p:strVal val="#ppt_x"/>
                                          </p:val>
                                        </p:tav>
                                      </p:tavLst>
                                    </p:anim>
                                    <p:anim calcmode="lin" valueType="num">
                                      <p:cBhvr additive="base">
                                        <p:cTn id="21" dur="50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170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Scale>
                                      <p:cBhvr>
                                        <p:cTn id="25" dur="5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21"/>
                                        </p:tgtEl>
                                        <p:attrNameLst>
                                          <p:attrName>ppt_x</p:attrName>
                                          <p:attrName>ppt_y</p:attrName>
                                        </p:attrNameLst>
                                      </p:cBhvr>
                                    </p:animMotion>
                                    <p:animEffect transition="in" filter="fade">
                                      <p:cBhvr>
                                        <p:cTn id="27" dur="500"/>
                                        <p:tgtEl>
                                          <p:spTgt spid="21"/>
                                        </p:tgtEl>
                                      </p:cBhvr>
                                    </p:animEffect>
                                  </p:childTnLst>
                                </p:cTn>
                              </p:par>
                            </p:childTnLst>
                          </p:cTn>
                        </p:par>
                        <p:par>
                          <p:cTn id="28" fill="hold">
                            <p:stCondLst>
                              <p:cond delay="245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深度学习的优势</a:t>
            </a:r>
          </a:p>
        </p:txBody>
      </p:sp>
      <p:sp>
        <p:nvSpPr>
          <p:cNvPr id="5" name="Freeform 5"/>
          <p:cNvSpPr>
            <a:spLocks/>
          </p:cNvSpPr>
          <p:nvPr/>
        </p:nvSpPr>
        <p:spPr bwMode="auto">
          <a:xfrm>
            <a:off x="1730490" y="1753866"/>
            <a:ext cx="763587" cy="817045"/>
          </a:xfrm>
          <a:custGeom>
            <a:avLst/>
            <a:gdLst>
              <a:gd name="T0" fmla="*/ 0 w 108"/>
              <a:gd name="T1" fmla="*/ 108 h 108"/>
              <a:gd name="T2" fmla="*/ 108 w 108"/>
              <a:gd name="T3" fmla="*/ 0 h 108"/>
              <a:gd name="T4" fmla="*/ 108 w 108"/>
              <a:gd name="T5" fmla="*/ 0 h 108"/>
              <a:gd name="T6" fmla="*/ 0 w 108"/>
              <a:gd name="T7" fmla="*/ 0 h 108"/>
              <a:gd name="T8" fmla="*/ 0 w 108"/>
              <a:gd name="T9" fmla="*/ 108 h 108"/>
            </a:gdLst>
            <a:ahLst/>
            <a:cxnLst>
              <a:cxn ang="0">
                <a:pos x="T0" y="T1"/>
              </a:cxn>
              <a:cxn ang="0">
                <a:pos x="T2" y="T3"/>
              </a:cxn>
              <a:cxn ang="0">
                <a:pos x="T4" y="T5"/>
              </a:cxn>
              <a:cxn ang="0">
                <a:pos x="T6" y="T7"/>
              </a:cxn>
              <a:cxn ang="0">
                <a:pos x="T8" y="T9"/>
              </a:cxn>
            </a:cxnLst>
            <a:rect l="0" t="0" r="r" b="b"/>
            <a:pathLst>
              <a:path w="108" h="108">
                <a:moveTo>
                  <a:pt x="0" y="108"/>
                </a:moveTo>
                <a:cubicBezTo>
                  <a:pt x="60" y="108"/>
                  <a:pt x="108" y="60"/>
                  <a:pt x="108" y="0"/>
                </a:cubicBezTo>
                <a:cubicBezTo>
                  <a:pt x="108" y="0"/>
                  <a:pt x="108" y="0"/>
                  <a:pt x="108" y="0"/>
                </a:cubicBezTo>
                <a:cubicBezTo>
                  <a:pt x="0" y="0"/>
                  <a:pt x="0" y="0"/>
                  <a:pt x="0" y="0"/>
                </a:cubicBezTo>
                <a:lnTo>
                  <a:pt x="0" y="108"/>
                </a:lnTo>
                <a:close/>
              </a:path>
            </a:pathLst>
          </a:custGeom>
          <a:solidFill>
            <a:schemeClr val="accent1">
              <a:lumMod val="75000"/>
            </a:schemeClr>
          </a:solidFill>
          <a:ln w="25400">
            <a:noFill/>
          </a:ln>
        </p:spPr>
        <p:txBody>
          <a:bodyPr vert="horz" wrap="square" lIns="0" tIns="0" rIns="180000" bIns="180000" numCol="1" anchor="ctr" anchorCtr="0" compatLnSpc="1">
            <a:prstTxWarp prst="textNoShape">
              <a:avLst/>
            </a:prstTxWarp>
          </a:bodyPr>
          <a:lstStyle/>
          <a:p>
            <a:pPr algn="ctr"/>
            <a:r>
              <a:rPr lang="en-US" altLang="zh-CN" sz="3200" dirty="0">
                <a:solidFill>
                  <a:schemeClr val="bg1"/>
                </a:solidFill>
                <a:latin typeface="AgencyFB Condensed" pitchFamily="50" charset="0"/>
              </a:rPr>
              <a:t>01</a:t>
            </a:r>
            <a:endParaRPr lang="zh-CN" altLang="en-US" sz="3200" dirty="0">
              <a:solidFill>
                <a:schemeClr val="bg1"/>
              </a:solidFill>
              <a:latin typeface="AgencyFB Condensed" pitchFamily="50" charset="0"/>
            </a:endParaRPr>
          </a:p>
        </p:txBody>
      </p:sp>
      <p:sp>
        <p:nvSpPr>
          <p:cNvPr id="12" name="Freeform 5"/>
          <p:cNvSpPr>
            <a:spLocks/>
          </p:cNvSpPr>
          <p:nvPr/>
        </p:nvSpPr>
        <p:spPr bwMode="auto">
          <a:xfrm>
            <a:off x="1730490" y="3491692"/>
            <a:ext cx="763587" cy="817045"/>
          </a:xfrm>
          <a:custGeom>
            <a:avLst/>
            <a:gdLst>
              <a:gd name="T0" fmla="*/ 0 w 108"/>
              <a:gd name="T1" fmla="*/ 108 h 108"/>
              <a:gd name="T2" fmla="*/ 108 w 108"/>
              <a:gd name="T3" fmla="*/ 0 h 108"/>
              <a:gd name="T4" fmla="*/ 108 w 108"/>
              <a:gd name="T5" fmla="*/ 0 h 108"/>
              <a:gd name="T6" fmla="*/ 0 w 108"/>
              <a:gd name="T7" fmla="*/ 0 h 108"/>
              <a:gd name="T8" fmla="*/ 0 w 108"/>
              <a:gd name="T9" fmla="*/ 108 h 108"/>
            </a:gdLst>
            <a:ahLst/>
            <a:cxnLst>
              <a:cxn ang="0">
                <a:pos x="T0" y="T1"/>
              </a:cxn>
              <a:cxn ang="0">
                <a:pos x="T2" y="T3"/>
              </a:cxn>
              <a:cxn ang="0">
                <a:pos x="T4" y="T5"/>
              </a:cxn>
              <a:cxn ang="0">
                <a:pos x="T6" y="T7"/>
              </a:cxn>
              <a:cxn ang="0">
                <a:pos x="T8" y="T9"/>
              </a:cxn>
            </a:cxnLst>
            <a:rect l="0" t="0" r="r" b="b"/>
            <a:pathLst>
              <a:path w="108" h="108">
                <a:moveTo>
                  <a:pt x="0" y="108"/>
                </a:moveTo>
                <a:cubicBezTo>
                  <a:pt x="60" y="108"/>
                  <a:pt x="108" y="60"/>
                  <a:pt x="108" y="0"/>
                </a:cubicBezTo>
                <a:cubicBezTo>
                  <a:pt x="108" y="0"/>
                  <a:pt x="108" y="0"/>
                  <a:pt x="108" y="0"/>
                </a:cubicBezTo>
                <a:cubicBezTo>
                  <a:pt x="0" y="0"/>
                  <a:pt x="0" y="0"/>
                  <a:pt x="0" y="0"/>
                </a:cubicBezTo>
                <a:lnTo>
                  <a:pt x="0" y="108"/>
                </a:lnTo>
                <a:close/>
              </a:path>
            </a:pathLst>
          </a:custGeom>
          <a:solidFill>
            <a:schemeClr val="accent2">
              <a:lumMod val="75000"/>
            </a:schemeClr>
          </a:solidFill>
          <a:ln w="25400">
            <a:noFill/>
          </a:ln>
        </p:spPr>
        <p:txBody>
          <a:bodyPr vert="horz" wrap="square" lIns="0" tIns="0" rIns="180000" bIns="180000" numCol="1" anchor="ctr" anchorCtr="0" compatLnSpc="1">
            <a:prstTxWarp prst="textNoShape">
              <a:avLst/>
            </a:prstTxWarp>
          </a:bodyPr>
          <a:lstStyle/>
          <a:p>
            <a:pPr algn="ctr"/>
            <a:r>
              <a:rPr lang="en-US" altLang="zh-CN" sz="3200" dirty="0">
                <a:solidFill>
                  <a:schemeClr val="bg1"/>
                </a:solidFill>
                <a:latin typeface="Agency FB" panose="020B0503020202020204" pitchFamily="34" charset="0"/>
              </a:rPr>
              <a:t>02</a:t>
            </a:r>
            <a:endParaRPr lang="zh-CN" altLang="en-US" sz="3200" dirty="0">
              <a:solidFill>
                <a:schemeClr val="bg1"/>
              </a:solidFill>
              <a:latin typeface="Agency FB" panose="020B0503020202020204" pitchFamily="34" charset="0"/>
            </a:endParaRPr>
          </a:p>
        </p:txBody>
      </p:sp>
      <p:sp>
        <p:nvSpPr>
          <p:cNvPr id="19" name="Freeform 5"/>
          <p:cNvSpPr>
            <a:spLocks/>
          </p:cNvSpPr>
          <p:nvPr/>
        </p:nvSpPr>
        <p:spPr bwMode="auto">
          <a:xfrm>
            <a:off x="1717339" y="4888975"/>
            <a:ext cx="763587" cy="817045"/>
          </a:xfrm>
          <a:custGeom>
            <a:avLst/>
            <a:gdLst>
              <a:gd name="T0" fmla="*/ 0 w 108"/>
              <a:gd name="T1" fmla="*/ 108 h 108"/>
              <a:gd name="T2" fmla="*/ 108 w 108"/>
              <a:gd name="T3" fmla="*/ 0 h 108"/>
              <a:gd name="T4" fmla="*/ 108 w 108"/>
              <a:gd name="T5" fmla="*/ 0 h 108"/>
              <a:gd name="T6" fmla="*/ 0 w 108"/>
              <a:gd name="T7" fmla="*/ 0 h 108"/>
              <a:gd name="T8" fmla="*/ 0 w 108"/>
              <a:gd name="T9" fmla="*/ 108 h 108"/>
            </a:gdLst>
            <a:ahLst/>
            <a:cxnLst>
              <a:cxn ang="0">
                <a:pos x="T0" y="T1"/>
              </a:cxn>
              <a:cxn ang="0">
                <a:pos x="T2" y="T3"/>
              </a:cxn>
              <a:cxn ang="0">
                <a:pos x="T4" y="T5"/>
              </a:cxn>
              <a:cxn ang="0">
                <a:pos x="T6" y="T7"/>
              </a:cxn>
              <a:cxn ang="0">
                <a:pos x="T8" y="T9"/>
              </a:cxn>
            </a:cxnLst>
            <a:rect l="0" t="0" r="r" b="b"/>
            <a:pathLst>
              <a:path w="108" h="108">
                <a:moveTo>
                  <a:pt x="0" y="108"/>
                </a:moveTo>
                <a:cubicBezTo>
                  <a:pt x="60" y="108"/>
                  <a:pt x="108" y="60"/>
                  <a:pt x="108" y="0"/>
                </a:cubicBezTo>
                <a:cubicBezTo>
                  <a:pt x="108" y="0"/>
                  <a:pt x="108" y="0"/>
                  <a:pt x="108" y="0"/>
                </a:cubicBezTo>
                <a:cubicBezTo>
                  <a:pt x="0" y="0"/>
                  <a:pt x="0" y="0"/>
                  <a:pt x="0" y="0"/>
                </a:cubicBezTo>
                <a:lnTo>
                  <a:pt x="0" y="108"/>
                </a:lnTo>
                <a:close/>
              </a:path>
            </a:pathLst>
          </a:custGeom>
          <a:solidFill>
            <a:schemeClr val="accent3">
              <a:lumMod val="75000"/>
            </a:schemeClr>
          </a:solidFill>
          <a:ln w="25400">
            <a:noFill/>
          </a:ln>
        </p:spPr>
        <p:txBody>
          <a:bodyPr vert="horz" wrap="square" lIns="0" tIns="0" rIns="180000" bIns="180000" numCol="1" anchor="ctr" anchorCtr="0" compatLnSpc="1">
            <a:prstTxWarp prst="textNoShape">
              <a:avLst/>
            </a:prstTxWarp>
          </a:bodyPr>
          <a:lstStyle/>
          <a:p>
            <a:pPr algn="ctr"/>
            <a:r>
              <a:rPr lang="en-US" altLang="zh-CN" sz="3200" dirty="0">
                <a:solidFill>
                  <a:schemeClr val="bg1"/>
                </a:solidFill>
                <a:latin typeface="Agency FB" panose="020B0503020202020204" pitchFamily="34" charset="0"/>
              </a:rPr>
              <a:t>03</a:t>
            </a:r>
            <a:endParaRPr lang="zh-CN" altLang="en-US" sz="3200" dirty="0">
              <a:solidFill>
                <a:schemeClr val="bg1"/>
              </a:solidFill>
              <a:latin typeface="Agency FB" panose="020B0503020202020204" pitchFamily="34" charset="0"/>
            </a:endParaRPr>
          </a:p>
        </p:txBody>
      </p:sp>
      <p:sp>
        <p:nvSpPr>
          <p:cNvPr id="24" name="文本框 23">
            <a:extLst>
              <a:ext uri="{FF2B5EF4-FFF2-40B4-BE49-F238E27FC236}">
                <a16:creationId xmlns:a16="http://schemas.microsoft.com/office/drawing/2014/main" id="{F148FCFD-A96A-4D8C-8118-2DB5799FBC30}"/>
              </a:ext>
            </a:extLst>
          </p:cNvPr>
          <p:cNvSpPr txBox="1"/>
          <p:nvPr/>
        </p:nvSpPr>
        <p:spPr>
          <a:xfrm>
            <a:off x="3144415" y="1696242"/>
            <a:ext cx="8061649" cy="1477328"/>
          </a:xfrm>
          <a:prstGeom prst="rect">
            <a:avLst/>
          </a:prstGeom>
          <a:noFill/>
        </p:spPr>
        <p:txBody>
          <a:bodyPr wrap="square" rtlCol="0">
            <a:spAutoFit/>
          </a:bodyPr>
          <a:lstStyle/>
          <a:p>
            <a:r>
              <a:rPr lang="zh-CN" altLang="en-US" dirty="0"/>
              <a:t>深度学习并不专门针对一种特定的推荐方法。它们被用于各种不同目的的推荐方法中。在基于内容的过滤中，这些技术主要用于提取特征，以从异构数据源生成基于内容的用户</a:t>
            </a:r>
            <a:r>
              <a:rPr lang="en-US" altLang="zh-CN" dirty="0"/>
              <a:t>/</a:t>
            </a:r>
            <a:r>
              <a:rPr lang="zh-CN" altLang="en-US" dirty="0"/>
              <a:t>项目文件。然而，在</a:t>
            </a:r>
            <a:r>
              <a:rPr lang="en-US" altLang="zh-CN" dirty="0"/>
              <a:t>CF</a:t>
            </a:r>
            <a:r>
              <a:rPr lang="zh-CN" altLang="en-US" dirty="0"/>
              <a:t>中，它们通常被用作基于模型的方法来提取用户</a:t>
            </a:r>
            <a:r>
              <a:rPr lang="en-US" altLang="zh-CN" dirty="0"/>
              <a:t>-</a:t>
            </a:r>
            <a:r>
              <a:rPr lang="zh-CN" altLang="en-US" dirty="0"/>
              <a:t>项目矩阵上的</a:t>
            </a:r>
            <a:r>
              <a:rPr lang="zh-CN" altLang="en-US" dirty="0">
                <a:solidFill>
                  <a:srgbClr val="FF0000"/>
                </a:solidFill>
              </a:rPr>
              <a:t>潜在特征</a:t>
            </a:r>
            <a:r>
              <a:rPr lang="zh-CN" altLang="en-US" dirty="0"/>
              <a:t>。在混合推荐系统中，利用深度学习方法</a:t>
            </a:r>
            <a:r>
              <a:rPr lang="zh-CN" altLang="en-US" dirty="0">
                <a:solidFill>
                  <a:srgbClr val="FF0000"/>
                </a:solidFill>
              </a:rPr>
              <a:t>从辅助信息中提取特征</a:t>
            </a:r>
            <a:r>
              <a:rPr lang="zh-CN" altLang="en-US" dirty="0"/>
              <a:t>，并将其集成到推荐过程中。</a:t>
            </a:r>
          </a:p>
        </p:txBody>
      </p:sp>
      <p:sp>
        <p:nvSpPr>
          <p:cNvPr id="25" name="文本框 24">
            <a:extLst>
              <a:ext uri="{FF2B5EF4-FFF2-40B4-BE49-F238E27FC236}">
                <a16:creationId xmlns:a16="http://schemas.microsoft.com/office/drawing/2014/main" id="{10D87BA6-141F-4101-A056-D2F0552DCBE6}"/>
              </a:ext>
            </a:extLst>
          </p:cNvPr>
          <p:cNvSpPr txBox="1"/>
          <p:nvPr/>
        </p:nvSpPr>
        <p:spPr>
          <a:xfrm>
            <a:off x="3144413" y="3438549"/>
            <a:ext cx="8061649" cy="923330"/>
          </a:xfrm>
          <a:prstGeom prst="rect">
            <a:avLst/>
          </a:prstGeom>
          <a:noFill/>
        </p:spPr>
        <p:txBody>
          <a:bodyPr wrap="square" rtlCol="0">
            <a:spAutoFit/>
          </a:bodyPr>
          <a:lstStyle/>
          <a:p>
            <a:r>
              <a:rPr lang="zh-CN" altLang="en-US" dirty="0"/>
              <a:t>深度学习技术被用来处理推荐系统的</a:t>
            </a:r>
            <a:r>
              <a:rPr lang="zh-CN" altLang="en-US" dirty="0">
                <a:solidFill>
                  <a:srgbClr val="FF0000"/>
                </a:solidFill>
              </a:rPr>
              <a:t>稀疏性</a:t>
            </a:r>
            <a:r>
              <a:rPr lang="zh-CN" altLang="en-US" dirty="0"/>
              <a:t>和</a:t>
            </a:r>
            <a:r>
              <a:rPr lang="zh-CN" altLang="en-US" dirty="0">
                <a:solidFill>
                  <a:srgbClr val="FF0000"/>
                </a:solidFill>
              </a:rPr>
              <a:t>冷启动</a:t>
            </a:r>
            <a:r>
              <a:rPr lang="zh-CN" altLang="en-US" dirty="0"/>
              <a:t>问题，方法是从辅助信息中提取特征并将它们集成到用户项目偏好中。此外，基于深度学习的方法被用于将高级和稀疏特征的维数降低为低级和密集特征。</a:t>
            </a:r>
          </a:p>
        </p:txBody>
      </p:sp>
      <p:sp>
        <p:nvSpPr>
          <p:cNvPr id="26" name="文本框 25">
            <a:extLst>
              <a:ext uri="{FF2B5EF4-FFF2-40B4-BE49-F238E27FC236}">
                <a16:creationId xmlns:a16="http://schemas.microsoft.com/office/drawing/2014/main" id="{EB77516F-FEC0-43E6-8181-269501A22361}"/>
              </a:ext>
            </a:extLst>
          </p:cNvPr>
          <p:cNvSpPr txBox="1"/>
          <p:nvPr/>
        </p:nvSpPr>
        <p:spPr>
          <a:xfrm>
            <a:off x="3144412" y="4888975"/>
            <a:ext cx="8061649" cy="923330"/>
          </a:xfrm>
          <a:prstGeom prst="rect">
            <a:avLst/>
          </a:prstGeom>
          <a:noFill/>
        </p:spPr>
        <p:txBody>
          <a:bodyPr wrap="square" rtlCol="0">
            <a:spAutoFit/>
          </a:bodyPr>
          <a:lstStyle/>
          <a:p>
            <a:r>
              <a:rPr lang="zh-CN" altLang="en-US" dirty="0"/>
              <a:t>现存的文献表明，基于深度学习的方法比传统的推荐算法</a:t>
            </a:r>
            <a:r>
              <a:rPr lang="en-US" altLang="zh-CN" dirty="0"/>
              <a:t>(</a:t>
            </a:r>
            <a:r>
              <a:rPr lang="zh-CN" altLang="en-US" dirty="0"/>
              <a:t>如基于矩阵分解和最近邻的方法</a:t>
            </a:r>
            <a:r>
              <a:rPr lang="en-US" altLang="zh-CN" dirty="0"/>
              <a:t>)</a:t>
            </a:r>
            <a:r>
              <a:rPr lang="zh-CN" altLang="en-US" dirty="0"/>
              <a:t>提供更准确的推荐。出现这种情况的主要原因是深度学习算法提供了用户偏好的</a:t>
            </a:r>
            <a:r>
              <a:rPr lang="zh-CN" altLang="en-US" dirty="0">
                <a:solidFill>
                  <a:srgbClr val="FF0000"/>
                </a:solidFill>
              </a:rPr>
              <a:t>非线性</a:t>
            </a:r>
            <a:r>
              <a:rPr lang="zh-CN" altLang="en-US" dirty="0"/>
              <a:t>表示，能够发现意想不到或不可理解的行为。</a:t>
            </a:r>
          </a:p>
        </p:txBody>
      </p:sp>
    </p:spTree>
    <p:extLst>
      <p:ext uri="{BB962C8B-B14F-4D97-AF65-F5344CB8AC3E}">
        <p14:creationId xmlns:p14="http://schemas.microsoft.com/office/powerpoint/2010/main" val="3889772348"/>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animBg="1"/>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文本卷积神经网络</a:t>
            </a:r>
          </a:p>
        </p:txBody>
      </p:sp>
      <p:pic>
        <p:nvPicPr>
          <p:cNvPr id="3" name="图片 2">
            <a:extLst>
              <a:ext uri="{FF2B5EF4-FFF2-40B4-BE49-F238E27FC236}">
                <a16:creationId xmlns:a16="http://schemas.microsoft.com/office/drawing/2014/main" id="{1E6F04EE-D721-459A-BB64-C7624D534FEB}"/>
              </a:ext>
            </a:extLst>
          </p:cNvPr>
          <p:cNvPicPr>
            <a:picLocks noChangeAspect="1"/>
          </p:cNvPicPr>
          <p:nvPr/>
        </p:nvPicPr>
        <p:blipFill>
          <a:blip r:embed="rId3"/>
          <a:stretch>
            <a:fillRect/>
          </a:stretch>
        </p:blipFill>
        <p:spPr>
          <a:xfrm>
            <a:off x="1464907" y="1293748"/>
            <a:ext cx="9004041" cy="3721401"/>
          </a:xfrm>
          <a:prstGeom prst="rect">
            <a:avLst/>
          </a:prstGeom>
        </p:spPr>
      </p:pic>
      <p:sp>
        <p:nvSpPr>
          <p:cNvPr id="4" name="文本框 3">
            <a:extLst>
              <a:ext uri="{FF2B5EF4-FFF2-40B4-BE49-F238E27FC236}">
                <a16:creationId xmlns:a16="http://schemas.microsoft.com/office/drawing/2014/main" id="{B3DFFB64-A2AB-4072-89CE-AFF16ECEC0C6}"/>
              </a:ext>
            </a:extLst>
          </p:cNvPr>
          <p:cNvSpPr txBox="1"/>
          <p:nvPr/>
        </p:nvSpPr>
        <p:spPr>
          <a:xfrm>
            <a:off x="811763" y="5239005"/>
            <a:ext cx="10758197" cy="1323439"/>
          </a:xfrm>
          <a:prstGeom prst="rect">
            <a:avLst/>
          </a:prstGeom>
          <a:noFill/>
        </p:spPr>
        <p:txBody>
          <a:bodyPr wrap="square" rtlCol="0">
            <a:spAutoFit/>
          </a:bodyPr>
          <a:lstStyle/>
          <a:p>
            <a:r>
              <a:rPr lang="zh-CN" altLang="en-US" sz="1600" dirty="0"/>
              <a:t>电影名属于短文本信息，因此它的处理可以使用文本卷积网络。网络的第一层是词嵌入层，由每一个单词的嵌入向量组成的嵌入矩阵。下一层使用多个不同尺寸（窗口大小）的卷积核在嵌入矩阵上做卷积，窗口大小指的是每次卷积覆盖几个单词。这里跟对图像做卷积不太一样，图像的卷积通常用</a:t>
            </a:r>
            <a:r>
              <a:rPr lang="en-US" altLang="zh-CN" sz="1600" dirty="0"/>
              <a:t>2x2</a:t>
            </a:r>
            <a:r>
              <a:rPr lang="zh-CN" altLang="en-US" sz="1600" dirty="0"/>
              <a:t>、</a:t>
            </a:r>
            <a:r>
              <a:rPr lang="en-US" altLang="zh-CN" sz="1600" dirty="0"/>
              <a:t>3x3</a:t>
            </a:r>
            <a:r>
              <a:rPr lang="zh-CN" altLang="en-US" sz="1600" dirty="0"/>
              <a:t>、</a:t>
            </a:r>
            <a:r>
              <a:rPr lang="en-US" altLang="zh-CN" sz="1600" dirty="0"/>
              <a:t>5x5</a:t>
            </a:r>
            <a:r>
              <a:rPr lang="zh-CN" altLang="en-US" sz="1600" dirty="0"/>
              <a:t>之类的尺寸，而文本卷积要覆盖整个单词的嵌入向量，所以尺寸是（单词数，向量维度），比如每次滑动</a:t>
            </a:r>
            <a:r>
              <a:rPr lang="en-US" altLang="zh-CN" sz="1600" dirty="0"/>
              <a:t>3</a:t>
            </a:r>
            <a:r>
              <a:rPr lang="zh-CN" altLang="en-US" sz="1600" dirty="0"/>
              <a:t>个，</a:t>
            </a:r>
            <a:r>
              <a:rPr lang="en-US" altLang="zh-CN" sz="1600" dirty="0"/>
              <a:t>4</a:t>
            </a:r>
            <a:r>
              <a:rPr lang="zh-CN" altLang="en-US" sz="1600" dirty="0"/>
              <a:t>个或者</a:t>
            </a:r>
            <a:r>
              <a:rPr lang="en-US" altLang="zh-CN" sz="1600" dirty="0"/>
              <a:t>5</a:t>
            </a:r>
            <a:r>
              <a:rPr lang="zh-CN" altLang="en-US" sz="1600" dirty="0"/>
              <a:t>个单词。第三层网络是</a:t>
            </a:r>
            <a:r>
              <a:rPr lang="en-US" altLang="zh-CN" sz="1600" dirty="0"/>
              <a:t>max pooling</a:t>
            </a:r>
            <a:r>
              <a:rPr lang="zh-CN" altLang="en-US" sz="1600" dirty="0"/>
              <a:t>得到一个长向量，最后使用</a:t>
            </a:r>
            <a:r>
              <a:rPr lang="en-US" altLang="zh-CN" sz="1600" dirty="0"/>
              <a:t>dropout</a:t>
            </a:r>
            <a:r>
              <a:rPr lang="zh-CN" altLang="en-US" sz="1600" dirty="0"/>
              <a:t>做正则化，最终得到了电影</a:t>
            </a:r>
            <a:r>
              <a:rPr lang="en-US" altLang="zh-CN" sz="1600" dirty="0"/>
              <a:t>Title</a:t>
            </a:r>
            <a:r>
              <a:rPr lang="zh-CN" altLang="en-US" sz="1600" dirty="0"/>
              <a:t>的特征。</a:t>
            </a:r>
          </a:p>
        </p:txBody>
      </p:sp>
    </p:spTree>
    <p:extLst>
      <p:ext uri="{BB962C8B-B14F-4D97-AF65-F5344CB8AC3E}">
        <p14:creationId xmlns:p14="http://schemas.microsoft.com/office/powerpoint/2010/main" val="2678217703"/>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rot="10800000">
            <a:off x="3160258" y="1031546"/>
            <a:ext cx="861774" cy="3273910"/>
          </a:xfrm>
          <a:prstGeom prst="rect">
            <a:avLst/>
          </a:prstGeom>
          <a:noFill/>
        </p:spPr>
        <p:txBody>
          <a:bodyPr vert="eaVert" wrap="none" rtlCol="0">
            <a:spAutoFit/>
          </a:bodyPr>
          <a:lstStyle/>
          <a:p>
            <a:r>
              <a:rPr lang="en-US" altLang="zh-CN" sz="4400" dirty="0">
                <a:solidFill>
                  <a:schemeClr val="tx2">
                    <a:lumMod val="20000"/>
                    <a:lumOff val="80000"/>
                  </a:schemeClr>
                </a:solidFill>
                <a:latin typeface="+mj-lt"/>
              </a:rPr>
              <a:t>CONTENTS</a:t>
            </a:r>
            <a:endParaRPr lang="zh-CN" altLang="en-US" sz="4400" dirty="0">
              <a:solidFill>
                <a:schemeClr val="tx2">
                  <a:lumMod val="20000"/>
                  <a:lumOff val="80000"/>
                </a:schemeClr>
              </a:solidFill>
              <a:latin typeface="+mj-lt"/>
            </a:endParaRPr>
          </a:p>
        </p:txBody>
      </p:sp>
      <p:sp>
        <p:nvSpPr>
          <p:cNvPr id="42" name="文本框 41"/>
          <p:cNvSpPr txBox="1"/>
          <p:nvPr/>
        </p:nvSpPr>
        <p:spPr>
          <a:xfrm>
            <a:off x="3697297" y="1988800"/>
            <a:ext cx="1200329" cy="2019142"/>
          </a:xfrm>
          <a:prstGeom prst="rect">
            <a:avLst/>
          </a:prstGeom>
          <a:noFill/>
        </p:spPr>
        <p:txBody>
          <a:bodyPr vert="eaVert" wrap="none" rtlCol="0">
            <a:spAutoFit/>
          </a:bodyPr>
          <a:lstStyle/>
          <a:p>
            <a:r>
              <a:rPr lang="zh-CN" altLang="en-US" sz="6600" dirty="0">
                <a:solidFill>
                  <a:schemeClr val="accent1"/>
                </a:solidFill>
                <a:latin typeface="+mj-ea"/>
                <a:ea typeface="+mj-ea"/>
              </a:rPr>
              <a:t>目 录</a:t>
            </a:r>
            <a:endParaRPr lang="zh-CN" altLang="en-US" sz="6600" dirty="0">
              <a:solidFill>
                <a:schemeClr val="accent1"/>
              </a:solidFill>
              <a:latin typeface="+mj-lt"/>
            </a:endParaRPr>
          </a:p>
        </p:txBody>
      </p:sp>
      <p:pic>
        <p:nvPicPr>
          <p:cNvPr id="2" name="图片 1"/>
          <p:cNvPicPr>
            <a:picLocks noChangeAspect="1"/>
          </p:cNvPicPr>
          <p:nvPr/>
        </p:nvPicPr>
        <p:blipFill>
          <a:blip r:embed="rId3" cstate="email">
            <a:extLst>
              <a:ext uri="{BEBA8EAE-BF5A-486C-A8C5-ECC9F3942E4B}">
                <a14:imgProps xmlns:a14="http://schemas.microsoft.com/office/drawing/2010/main">
                  <a14:imgLayer>
                    <a14:imgEffect>
                      <a14:backgroundRemoval t="8233" b="96741" l="9903" r="89773">
                        <a14:foregroundMark x1="79221" y1="85592" x2="79221" y2="85592"/>
                        <a14:foregroundMark x1="82792" y1="87479" x2="82792" y2="87479"/>
                      </a14:backgroundRemoval>
                    </a14:imgEffect>
                    <a14:imgEffect>
                      <a14:saturation sat="0"/>
                    </a14:imgEffect>
                  </a14:imgLayer>
                </a14:imgProps>
              </a:ext>
              <a:ext uri="{28A0092B-C50C-407E-A947-70E740481C1C}">
                <a14:useLocalDpi xmlns:a14="http://schemas.microsoft.com/office/drawing/2010/main"/>
              </a:ext>
            </a:extLst>
          </a:blip>
          <a:stretch>
            <a:fillRect/>
          </a:stretch>
        </p:blipFill>
        <p:spPr>
          <a:xfrm>
            <a:off x="31249" y="1718048"/>
            <a:ext cx="3425149" cy="3241657"/>
          </a:xfrm>
          <a:prstGeom prst="rect">
            <a:avLst/>
          </a:prstGeom>
        </p:spPr>
      </p:pic>
      <p:sp>
        <p:nvSpPr>
          <p:cNvPr id="13" name="椭圆 12"/>
          <p:cNvSpPr/>
          <p:nvPr/>
        </p:nvSpPr>
        <p:spPr>
          <a:xfrm>
            <a:off x="5519723" y="1244105"/>
            <a:ext cx="754021" cy="754021"/>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14" name="矩形 13"/>
          <p:cNvSpPr/>
          <p:nvPr/>
        </p:nvSpPr>
        <p:spPr>
          <a:xfrm>
            <a:off x="6514642" y="1323399"/>
            <a:ext cx="3495779" cy="584775"/>
          </a:xfrm>
          <a:prstGeom prst="rect">
            <a:avLst/>
          </a:prstGeom>
        </p:spPr>
        <p:txBody>
          <a:bodyPr wrap="square" lIns="0">
            <a:spAutoFit/>
          </a:bodyPr>
          <a:lstStyle/>
          <a:p>
            <a:r>
              <a:rPr lang="zh-CN" altLang="en-US" sz="3200" dirty="0">
                <a:solidFill>
                  <a:schemeClr val="tx1">
                    <a:lumMod val="75000"/>
                    <a:lumOff val="25000"/>
                  </a:schemeClr>
                </a:solidFill>
                <a:latin typeface="+mj-ea"/>
                <a:ea typeface="+mj-ea"/>
              </a:rPr>
              <a:t>背景介绍</a:t>
            </a:r>
            <a:endParaRPr lang="zh-CN" altLang="en-US" sz="132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5519723" y="2291491"/>
            <a:ext cx="754021" cy="754021"/>
          </a:xfrm>
          <a:prstGeom prst="ellipse">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16" name="矩形 15"/>
          <p:cNvSpPr/>
          <p:nvPr/>
        </p:nvSpPr>
        <p:spPr>
          <a:xfrm>
            <a:off x="6514642" y="2345872"/>
            <a:ext cx="3495779" cy="584775"/>
          </a:xfrm>
          <a:prstGeom prst="rect">
            <a:avLst/>
          </a:prstGeom>
        </p:spPr>
        <p:txBody>
          <a:bodyPr wrap="square" lIns="0">
            <a:spAutoFit/>
          </a:bodyPr>
          <a:lstStyle/>
          <a:p>
            <a:r>
              <a:rPr lang="zh-CN" altLang="en-US" sz="3200" dirty="0">
                <a:solidFill>
                  <a:schemeClr val="tx1">
                    <a:lumMod val="75000"/>
                    <a:lumOff val="25000"/>
                  </a:schemeClr>
                </a:solidFill>
                <a:latin typeface="+mj-ea"/>
                <a:ea typeface="+mj-ea"/>
              </a:rPr>
              <a:t>描述性分析</a:t>
            </a:r>
            <a:endParaRPr lang="zh-CN" altLang="en-US" sz="132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5519723" y="3338877"/>
            <a:ext cx="754021" cy="754021"/>
          </a:xfrm>
          <a:prstGeom prst="ellipse">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18" name="矩形 17"/>
          <p:cNvSpPr/>
          <p:nvPr/>
        </p:nvSpPr>
        <p:spPr>
          <a:xfrm>
            <a:off x="6514643" y="3423499"/>
            <a:ext cx="3495779" cy="584775"/>
          </a:xfrm>
          <a:prstGeom prst="rect">
            <a:avLst/>
          </a:prstGeom>
        </p:spPr>
        <p:txBody>
          <a:bodyPr wrap="square" lIns="0">
            <a:spAutoFit/>
          </a:bodyPr>
          <a:lstStyle/>
          <a:p>
            <a:r>
              <a:rPr lang="zh-CN" altLang="en-US" sz="3200" dirty="0">
                <a:solidFill>
                  <a:schemeClr val="tx1">
                    <a:lumMod val="75000"/>
                    <a:lumOff val="25000"/>
                  </a:schemeClr>
                </a:solidFill>
                <a:latin typeface="+mj-ea"/>
                <a:ea typeface="+mj-ea"/>
                <a:sym typeface="Arial" panose="020B0604020202020204" pitchFamily="34" charset="0"/>
              </a:rPr>
              <a:t>传统推荐算法</a:t>
            </a:r>
            <a:endParaRPr lang="zh-CN" altLang="en-US" sz="132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nvSpPr>
        <p:spPr>
          <a:xfrm>
            <a:off x="5519723" y="4386263"/>
            <a:ext cx="754021" cy="754021"/>
          </a:xfrm>
          <a:prstGeom prst="ellipse">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sp>
        <p:nvSpPr>
          <p:cNvPr id="20" name="矩形 19"/>
          <p:cNvSpPr/>
          <p:nvPr/>
        </p:nvSpPr>
        <p:spPr>
          <a:xfrm>
            <a:off x="6514643" y="4470885"/>
            <a:ext cx="3495779" cy="584775"/>
          </a:xfrm>
          <a:prstGeom prst="rect">
            <a:avLst/>
          </a:prstGeom>
        </p:spPr>
        <p:txBody>
          <a:bodyPr wrap="square" lIns="0">
            <a:spAutoFit/>
          </a:bodyPr>
          <a:lstStyle/>
          <a:p>
            <a:r>
              <a:rPr lang="zh-CN" altLang="en-US" sz="3200" dirty="0">
                <a:solidFill>
                  <a:schemeClr val="tx1">
                    <a:lumMod val="75000"/>
                    <a:lumOff val="25000"/>
                  </a:schemeClr>
                </a:solidFill>
                <a:latin typeface="+mj-ea"/>
                <a:ea typeface="+mj-ea"/>
              </a:rPr>
              <a:t>深度学习算法</a:t>
            </a:r>
            <a:endParaRPr lang="zh-CN" altLang="en-US" sz="132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椭圆 22">
            <a:extLst>
              <a:ext uri="{FF2B5EF4-FFF2-40B4-BE49-F238E27FC236}">
                <a16:creationId xmlns:a16="http://schemas.microsoft.com/office/drawing/2014/main" id="{41458A2D-8059-4EA9-91A3-1C5361105EA8}"/>
              </a:ext>
            </a:extLst>
          </p:cNvPr>
          <p:cNvSpPr/>
          <p:nvPr/>
        </p:nvSpPr>
        <p:spPr>
          <a:xfrm>
            <a:off x="5532164" y="5329409"/>
            <a:ext cx="754021" cy="754021"/>
          </a:xfrm>
          <a:prstGeom prst="ellipse">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dirty="0">
                <a:solidFill>
                  <a:schemeClr val="bg1"/>
                </a:solidFill>
                <a:latin typeface="Agency FB" panose="020B0503020202020204" pitchFamily="34" charset="0"/>
              </a:rPr>
              <a:t>05</a:t>
            </a:r>
            <a:endParaRPr lang="zh-CN" altLang="en-US" sz="3600" dirty="0">
              <a:solidFill>
                <a:schemeClr val="bg1"/>
              </a:solidFill>
              <a:latin typeface="Agency FB" panose="020B0503020202020204" pitchFamily="34" charset="0"/>
            </a:endParaRPr>
          </a:p>
        </p:txBody>
      </p:sp>
      <p:sp>
        <p:nvSpPr>
          <p:cNvPr id="24" name="矩形 23">
            <a:extLst>
              <a:ext uri="{FF2B5EF4-FFF2-40B4-BE49-F238E27FC236}">
                <a16:creationId xmlns:a16="http://schemas.microsoft.com/office/drawing/2014/main" id="{CB476B9C-F9E6-4AF9-9A6F-E3158E376711}"/>
              </a:ext>
            </a:extLst>
          </p:cNvPr>
          <p:cNvSpPr/>
          <p:nvPr/>
        </p:nvSpPr>
        <p:spPr>
          <a:xfrm>
            <a:off x="6527084" y="5414031"/>
            <a:ext cx="3495779" cy="584775"/>
          </a:xfrm>
          <a:prstGeom prst="rect">
            <a:avLst/>
          </a:prstGeom>
        </p:spPr>
        <p:txBody>
          <a:bodyPr wrap="square" lIns="0">
            <a:spAutoFit/>
          </a:bodyPr>
          <a:lstStyle/>
          <a:p>
            <a:r>
              <a:rPr lang="zh-CN" altLang="en-US" sz="3200" dirty="0">
                <a:solidFill>
                  <a:schemeClr val="tx1">
                    <a:lumMod val="75000"/>
                    <a:lumOff val="25000"/>
                  </a:schemeClr>
                </a:solidFill>
                <a:latin typeface="+mj-ea"/>
                <a:ea typeface="+mj-ea"/>
                <a:sym typeface="Arial" panose="020B0604020202020204" pitchFamily="34" charset="0"/>
              </a:rPr>
              <a:t>电影个性化推荐</a:t>
            </a:r>
            <a:endParaRPr lang="zh-CN" altLang="en-US" sz="1326"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3946608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animEffect transition="in" filter="fade">
                                      <p:cBhvr>
                                        <p:cTn id="14" dur="500"/>
                                        <p:tgtEl>
                                          <p:spTgt spid="42"/>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arn(inVertical)">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arn(inVertical)">
                                      <p:cBhvr>
                                        <p:cTn id="56" dur="500"/>
                                        <p:tgtEl>
                                          <p:spTgt spid="2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arn(inVertical)">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13" grpId="0" animBg="1"/>
      <p:bldP spid="14" grpId="0"/>
      <p:bldP spid="15" grpId="0" animBg="1"/>
      <p:bldP spid="16" grpId="0"/>
      <p:bldP spid="17" grpId="0" animBg="1"/>
      <p:bldP spid="18" grpId="0"/>
      <p:bldP spid="19" grpId="0" animBg="1"/>
      <p:bldP spid="20" grpId="0"/>
      <p:bldP spid="23" grpId="0" animBg="1"/>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5738209"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整体网络（</a:t>
            </a:r>
            <a:r>
              <a:rPr lang="en-US" altLang="zh-CN" dirty="0"/>
              <a:t>Movie-Net</a:t>
            </a:r>
            <a:r>
              <a:rPr lang="zh-CN" altLang="en-US" dirty="0"/>
              <a:t>）架构</a:t>
            </a:r>
          </a:p>
        </p:txBody>
      </p:sp>
      <p:sp>
        <p:nvSpPr>
          <p:cNvPr id="5" name="矩形: 圆角 4">
            <a:extLst>
              <a:ext uri="{FF2B5EF4-FFF2-40B4-BE49-F238E27FC236}">
                <a16:creationId xmlns:a16="http://schemas.microsoft.com/office/drawing/2014/main" id="{A049C6C9-FBD6-433A-B168-2C8169E872B7}"/>
              </a:ext>
            </a:extLst>
          </p:cNvPr>
          <p:cNvSpPr/>
          <p:nvPr/>
        </p:nvSpPr>
        <p:spPr>
          <a:xfrm>
            <a:off x="615820" y="1455572"/>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E7261B87-5381-4A86-AEA3-21A8A50303EB}"/>
              </a:ext>
            </a:extLst>
          </p:cNvPr>
          <p:cNvSpPr/>
          <p:nvPr/>
        </p:nvSpPr>
        <p:spPr>
          <a:xfrm>
            <a:off x="615820" y="1974975"/>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F6D112B-B439-414B-947D-4EE6A015A251}"/>
              </a:ext>
            </a:extLst>
          </p:cNvPr>
          <p:cNvSpPr/>
          <p:nvPr/>
        </p:nvSpPr>
        <p:spPr>
          <a:xfrm>
            <a:off x="615814" y="3910965"/>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1795547D-2DB6-4D68-B52A-BE7BCEF77DDF}"/>
              </a:ext>
            </a:extLst>
          </p:cNvPr>
          <p:cNvSpPr/>
          <p:nvPr/>
        </p:nvSpPr>
        <p:spPr>
          <a:xfrm>
            <a:off x="615814" y="3334077"/>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A5ADD3A-7EDF-474F-B2B9-092591F1B76D}"/>
              </a:ext>
            </a:extLst>
          </p:cNvPr>
          <p:cNvSpPr/>
          <p:nvPr/>
        </p:nvSpPr>
        <p:spPr>
          <a:xfrm>
            <a:off x="615814" y="2757190"/>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520A792-A12B-42C9-A0FD-5075CA06C2C2}"/>
              </a:ext>
            </a:extLst>
          </p:cNvPr>
          <p:cNvSpPr txBox="1"/>
          <p:nvPr/>
        </p:nvSpPr>
        <p:spPr>
          <a:xfrm>
            <a:off x="774436" y="1534199"/>
            <a:ext cx="849086" cy="369332"/>
          </a:xfrm>
          <a:prstGeom prst="rect">
            <a:avLst/>
          </a:prstGeom>
          <a:solidFill>
            <a:schemeClr val="accent1">
              <a:lumMod val="60000"/>
              <a:lumOff val="40000"/>
            </a:schemeClr>
          </a:solidFill>
        </p:spPr>
        <p:txBody>
          <a:bodyPr wrap="square" rtlCol="0">
            <a:spAutoFit/>
          </a:bodyPr>
          <a:lstStyle/>
          <a:p>
            <a:r>
              <a:rPr lang="zh-CN" altLang="en-US" dirty="0">
                <a:solidFill>
                  <a:schemeClr val="bg1"/>
                </a:solidFill>
              </a:rPr>
              <a:t>用户</a:t>
            </a:r>
            <a:r>
              <a:rPr lang="en-US" altLang="zh-CN" dirty="0">
                <a:solidFill>
                  <a:schemeClr val="bg1"/>
                </a:solidFill>
              </a:rPr>
              <a:t>id</a:t>
            </a:r>
            <a:endParaRPr lang="zh-CN" altLang="en-US" dirty="0">
              <a:solidFill>
                <a:schemeClr val="bg1"/>
              </a:solidFill>
            </a:endParaRPr>
          </a:p>
        </p:txBody>
      </p:sp>
      <p:sp>
        <p:nvSpPr>
          <p:cNvPr id="13" name="文本框 12">
            <a:extLst>
              <a:ext uri="{FF2B5EF4-FFF2-40B4-BE49-F238E27FC236}">
                <a16:creationId xmlns:a16="http://schemas.microsoft.com/office/drawing/2014/main" id="{65D2439E-BD61-43CE-A93F-E0C9198F05B0}"/>
              </a:ext>
            </a:extLst>
          </p:cNvPr>
          <p:cNvSpPr txBox="1"/>
          <p:nvPr/>
        </p:nvSpPr>
        <p:spPr>
          <a:xfrm>
            <a:off x="774436" y="2803900"/>
            <a:ext cx="849086" cy="369332"/>
          </a:xfrm>
          <a:prstGeom prst="rect">
            <a:avLst/>
          </a:prstGeom>
          <a:solidFill>
            <a:schemeClr val="accent1">
              <a:lumMod val="60000"/>
              <a:lumOff val="40000"/>
            </a:schemeClr>
          </a:solidFill>
        </p:spPr>
        <p:txBody>
          <a:bodyPr wrap="square" rtlCol="0">
            <a:spAutoFit/>
          </a:bodyPr>
          <a:lstStyle/>
          <a:p>
            <a:r>
              <a:rPr lang="zh-CN" altLang="en-US" dirty="0">
                <a:solidFill>
                  <a:schemeClr val="bg1"/>
                </a:solidFill>
              </a:rPr>
              <a:t>电影</a:t>
            </a:r>
            <a:r>
              <a:rPr lang="en-US" altLang="zh-CN" dirty="0">
                <a:solidFill>
                  <a:schemeClr val="bg1"/>
                </a:solidFill>
              </a:rPr>
              <a:t>id</a:t>
            </a:r>
            <a:endParaRPr lang="zh-CN" altLang="en-US" dirty="0">
              <a:solidFill>
                <a:schemeClr val="bg1"/>
              </a:solidFill>
            </a:endParaRPr>
          </a:p>
        </p:txBody>
      </p:sp>
      <p:sp>
        <p:nvSpPr>
          <p:cNvPr id="14" name="文本框 13">
            <a:extLst>
              <a:ext uri="{FF2B5EF4-FFF2-40B4-BE49-F238E27FC236}">
                <a16:creationId xmlns:a16="http://schemas.microsoft.com/office/drawing/2014/main" id="{93D32D9C-E37C-4CA3-97E5-F6C19C2DE523}"/>
              </a:ext>
            </a:extLst>
          </p:cNvPr>
          <p:cNvSpPr txBox="1"/>
          <p:nvPr/>
        </p:nvSpPr>
        <p:spPr>
          <a:xfrm>
            <a:off x="771321" y="2034682"/>
            <a:ext cx="1318736" cy="369332"/>
          </a:xfrm>
          <a:prstGeom prst="rect">
            <a:avLst/>
          </a:prstGeom>
          <a:noFill/>
        </p:spPr>
        <p:txBody>
          <a:bodyPr wrap="square" rtlCol="0">
            <a:spAutoFit/>
          </a:bodyPr>
          <a:lstStyle/>
          <a:p>
            <a:r>
              <a:rPr lang="zh-CN" altLang="en-US" dirty="0">
                <a:solidFill>
                  <a:schemeClr val="bg1"/>
                </a:solidFill>
              </a:rPr>
              <a:t>用户</a:t>
            </a:r>
            <a:r>
              <a:rPr lang="en-US" altLang="zh-CN" dirty="0">
                <a:solidFill>
                  <a:schemeClr val="bg1"/>
                </a:solidFill>
              </a:rPr>
              <a:t>tag</a:t>
            </a:r>
            <a:endParaRPr lang="zh-CN" altLang="en-US" dirty="0">
              <a:solidFill>
                <a:schemeClr val="bg1"/>
              </a:solidFill>
            </a:endParaRPr>
          </a:p>
        </p:txBody>
      </p:sp>
      <p:grpSp>
        <p:nvGrpSpPr>
          <p:cNvPr id="18" name="组合 17">
            <a:extLst>
              <a:ext uri="{FF2B5EF4-FFF2-40B4-BE49-F238E27FC236}">
                <a16:creationId xmlns:a16="http://schemas.microsoft.com/office/drawing/2014/main" id="{6C2AF6D1-940D-46CD-BA78-427022B58838}"/>
              </a:ext>
            </a:extLst>
          </p:cNvPr>
          <p:cNvGrpSpPr/>
          <p:nvPr/>
        </p:nvGrpSpPr>
        <p:grpSpPr>
          <a:xfrm>
            <a:off x="615814" y="4517344"/>
            <a:ext cx="1244853" cy="488746"/>
            <a:chOff x="615814" y="5954264"/>
            <a:chExt cx="1244853" cy="488746"/>
          </a:xfrm>
          <a:solidFill>
            <a:schemeClr val="accent1">
              <a:lumMod val="60000"/>
              <a:lumOff val="40000"/>
            </a:schemeClr>
          </a:solidFill>
        </p:grpSpPr>
        <p:sp>
          <p:nvSpPr>
            <p:cNvPr id="7" name="矩形: 圆角 6">
              <a:extLst>
                <a:ext uri="{FF2B5EF4-FFF2-40B4-BE49-F238E27FC236}">
                  <a16:creationId xmlns:a16="http://schemas.microsoft.com/office/drawing/2014/main" id="{DC61D18B-B8E0-45F2-854C-9CE18F546077}"/>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ABCCE21-5348-47FC-A8DE-C42770C67974}"/>
                </a:ext>
              </a:extLst>
            </p:cNvPr>
            <p:cNvSpPr txBox="1"/>
            <p:nvPr/>
          </p:nvSpPr>
          <p:spPr>
            <a:xfrm>
              <a:off x="694337" y="6046405"/>
              <a:ext cx="1166330" cy="369332"/>
            </a:xfrm>
            <a:prstGeom prst="rect">
              <a:avLst/>
            </a:prstGeom>
            <a:noFill/>
          </p:spPr>
          <p:txBody>
            <a:bodyPr wrap="square" rtlCol="0">
              <a:spAutoFit/>
            </a:bodyPr>
            <a:lstStyle/>
            <a:p>
              <a:r>
                <a:rPr lang="zh-CN" altLang="en-US" dirty="0">
                  <a:solidFill>
                    <a:schemeClr val="bg1"/>
                  </a:solidFill>
                </a:rPr>
                <a:t>电影时长</a:t>
              </a:r>
            </a:p>
          </p:txBody>
        </p:sp>
      </p:grpSp>
      <p:sp>
        <p:nvSpPr>
          <p:cNvPr id="16" name="文本框 15">
            <a:extLst>
              <a:ext uri="{FF2B5EF4-FFF2-40B4-BE49-F238E27FC236}">
                <a16:creationId xmlns:a16="http://schemas.microsoft.com/office/drawing/2014/main" id="{8C717CAB-EBBE-4C58-8821-F0623147FB16}"/>
              </a:ext>
            </a:extLst>
          </p:cNvPr>
          <p:cNvSpPr txBox="1"/>
          <p:nvPr/>
        </p:nvSpPr>
        <p:spPr>
          <a:xfrm>
            <a:off x="694337" y="3986643"/>
            <a:ext cx="1318735" cy="369332"/>
          </a:xfrm>
          <a:prstGeom prst="rect">
            <a:avLst/>
          </a:prstGeom>
          <a:noFill/>
        </p:spPr>
        <p:txBody>
          <a:bodyPr wrap="square" rtlCol="0">
            <a:spAutoFit/>
          </a:bodyPr>
          <a:lstStyle/>
          <a:p>
            <a:r>
              <a:rPr lang="zh-CN" altLang="en-US" dirty="0">
                <a:solidFill>
                  <a:schemeClr val="bg1"/>
                </a:solidFill>
              </a:rPr>
              <a:t>电影国家</a:t>
            </a:r>
          </a:p>
        </p:txBody>
      </p:sp>
      <p:sp>
        <p:nvSpPr>
          <p:cNvPr id="17" name="文本框 16">
            <a:extLst>
              <a:ext uri="{FF2B5EF4-FFF2-40B4-BE49-F238E27FC236}">
                <a16:creationId xmlns:a16="http://schemas.microsoft.com/office/drawing/2014/main" id="{49E6B3AB-3620-4C47-B1A2-9224CBF63F3B}"/>
              </a:ext>
            </a:extLst>
          </p:cNvPr>
          <p:cNvSpPr txBox="1"/>
          <p:nvPr/>
        </p:nvSpPr>
        <p:spPr>
          <a:xfrm>
            <a:off x="650802" y="3412829"/>
            <a:ext cx="1166329" cy="369332"/>
          </a:xfrm>
          <a:prstGeom prst="rect">
            <a:avLst/>
          </a:prstGeom>
          <a:solidFill>
            <a:schemeClr val="accent1">
              <a:lumMod val="60000"/>
              <a:lumOff val="40000"/>
            </a:schemeClr>
          </a:solidFill>
        </p:spPr>
        <p:txBody>
          <a:bodyPr wrap="square" rtlCol="0">
            <a:spAutoFit/>
          </a:bodyPr>
          <a:lstStyle/>
          <a:p>
            <a:r>
              <a:rPr lang="zh-CN" altLang="en-US" dirty="0">
                <a:solidFill>
                  <a:schemeClr val="bg1"/>
                </a:solidFill>
              </a:rPr>
              <a:t>电影年份</a:t>
            </a:r>
          </a:p>
        </p:txBody>
      </p:sp>
      <p:grpSp>
        <p:nvGrpSpPr>
          <p:cNvPr id="19" name="组合 18">
            <a:extLst>
              <a:ext uri="{FF2B5EF4-FFF2-40B4-BE49-F238E27FC236}">
                <a16:creationId xmlns:a16="http://schemas.microsoft.com/office/drawing/2014/main" id="{D875702B-B687-4681-A499-C971D5E1396C}"/>
              </a:ext>
            </a:extLst>
          </p:cNvPr>
          <p:cNvGrpSpPr/>
          <p:nvPr/>
        </p:nvGrpSpPr>
        <p:grpSpPr>
          <a:xfrm>
            <a:off x="611539" y="5123723"/>
            <a:ext cx="1244853" cy="488746"/>
            <a:chOff x="615814" y="5954264"/>
            <a:chExt cx="1244853" cy="488746"/>
          </a:xfrm>
          <a:solidFill>
            <a:schemeClr val="accent1">
              <a:lumMod val="60000"/>
              <a:lumOff val="40000"/>
            </a:schemeClr>
          </a:solidFill>
        </p:grpSpPr>
        <p:sp>
          <p:nvSpPr>
            <p:cNvPr id="20" name="矩形: 圆角 19">
              <a:extLst>
                <a:ext uri="{FF2B5EF4-FFF2-40B4-BE49-F238E27FC236}">
                  <a16:creationId xmlns:a16="http://schemas.microsoft.com/office/drawing/2014/main" id="{F0152B3D-6D7A-4CAF-B9CD-473E6375635B}"/>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42B4809-4419-44F6-A913-6F4A82433BAA}"/>
                </a:ext>
              </a:extLst>
            </p:cNvPr>
            <p:cNvSpPr txBox="1"/>
            <p:nvPr/>
          </p:nvSpPr>
          <p:spPr>
            <a:xfrm>
              <a:off x="694337" y="6046405"/>
              <a:ext cx="1166330" cy="369332"/>
            </a:xfrm>
            <a:prstGeom prst="rect">
              <a:avLst/>
            </a:prstGeom>
            <a:noFill/>
          </p:spPr>
          <p:txBody>
            <a:bodyPr wrap="square" rtlCol="0">
              <a:spAutoFit/>
            </a:bodyPr>
            <a:lstStyle/>
            <a:p>
              <a:r>
                <a:rPr lang="zh-CN" altLang="en-US" dirty="0">
                  <a:solidFill>
                    <a:schemeClr val="bg1"/>
                  </a:solidFill>
                </a:rPr>
                <a:t>电影类别</a:t>
              </a:r>
            </a:p>
          </p:txBody>
        </p:sp>
      </p:grpSp>
      <p:grpSp>
        <p:nvGrpSpPr>
          <p:cNvPr id="22" name="组合 21">
            <a:extLst>
              <a:ext uri="{FF2B5EF4-FFF2-40B4-BE49-F238E27FC236}">
                <a16:creationId xmlns:a16="http://schemas.microsoft.com/office/drawing/2014/main" id="{8B308DAA-41DC-42C2-8CFA-051D94CFEFCA}"/>
              </a:ext>
            </a:extLst>
          </p:cNvPr>
          <p:cNvGrpSpPr/>
          <p:nvPr/>
        </p:nvGrpSpPr>
        <p:grpSpPr>
          <a:xfrm>
            <a:off x="547570" y="5730102"/>
            <a:ext cx="1612267" cy="488746"/>
            <a:chOff x="551845" y="5954264"/>
            <a:chExt cx="1612267" cy="488746"/>
          </a:xfrm>
          <a:solidFill>
            <a:schemeClr val="accent1">
              <a:lumMod val="60000"/>
              <a:lumOff val="40000"/>
            </a:schemeClr>
          </a:solidFill>
        </p:grpSpPr>
        <p:sp>
          <p:nvSpPr>
            <p:cNvPr id="23" name="矩形: 圆角 22">
              <a:extLst>
                <a:ext uri="{FF2B5EF4-FFF2-40B4-BE49-F238E27FC236}">
                  <a16:creationId xmlns:a16="http://schemas.microsoft.com/office/drawing/2014/main" id="{63EB9B82-FF30-416A-B92D-09AE2E6CB4BA}"/>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9DD55D79-F795-494C-89A9-3BD5263B3C3E}"/>
                </a:ext>
              </a:extLst>
            </p:cNvPr>
            <p:cNvSpPr txBox="1"/>
            <p:nvPr/>
          </p:nvSpPr>
          <p:spPr>
            <a:xfrm>
              <a:off x="551845" y="6048104"/>
              <a:ext cx="1612267" cy="369332"/>
            </a:xfrm>
            <a:prstGeom prst="rect">
              <a:avLst/>
            </a:prstGeom>
            <a:noFill/>
          </p:spPr>
          <p:txBody>
            <a:bodyPr wrap="square" rtlCol="0">
              <a:spAutoFit/>
            </a:bodyPr>
            <a:lstStyle/>
            <a:p>
              <a:r>
                <a:rPr lang="zh-CN" altLang="en-US" dirty="0">
                  <a:solidFill>
                    <a:schemeClr val="bg1"/>
                  </a:solidFill>
                </a:rPr>
                <a:t>电影平均分</a:t>
              </a:r>
            </a:p>
          </p:txBody>
        </p:sp>
      </p:grpSp>
      <p:grpSp>
        <p:nvGrpSpPr>
          <p:cNvPr id="25" name="组合 24">
            <a:extLst>
              <a:ext uri="{FF2B5EF4-FFF2-40B4-BE49-F238E27FC236}">
                <a16:creationId xmlns:a16="http://schemas.microsoft.com/office/drawing/2014/main" id="{E9254535-2166-4ABC-BF03-2AB8B6DB1EC1}"/>
              </a:ext>
            </a:extLst>
          </p:cNvPr>
          <p:cNvGrpSpPr/>
          <p:nvPr/>
        </p:nvGrpSpPr>
        <p:grpSpPr>
          <a:xfrm>
            <a:off x="611539" y="6303345"/>
            <a:ext cx="1244853" cy="488746"/>
            <a:chOff x="615814" y="5954264"/>
            <a:chExt cx="1244853" cy="488746"/>
          </a:xfrm>
          <a:solidFill>
            <a:schemeClr val="accent1">
              <a:lumMod val="60000"/>
              <a:lumOff val="40000"/>
            </a:schemeClr>
          </a:solidFill>
        </p:grpSpPr>
        <p:sp>
          <p:nvSpPr>
            <p:cNvPr id="26" name="矩形: 圆角 25">
              <a:extLst>
                <a:ext uri="{FF2B5EF4-FFF2-40B4-BE49-F238E27FC236}">
                  <a16:creationId xmlns:a16="http://schemas.microsoft.com/office/drawing/2014/main" id="{4543B033-5A87-4408-AB49-8369310B4E49}"/>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478B5017-A3F7-43BE-A172-CC6F848E6A8D}"/>
                </a:ext>
              </a:extLst>
            </p:cNvPr>
            <p:cNvSpPr txBox="1"/>
            <p:nvPr/>
          </p:nvSpPr>
          <p:spPr>
            <a:xfrm>
              <a:off x="694337" y="6046405"/>
              <a:ext cx="1166330" cy="369332"/>
            </a:xfrm>
            <a:prstGeom prst="rect">
              <a:avLst/>
            </a:prstGeom>
            <a:noFill/>
          </p:spPr>
          <p:txBody>
            <a:bodyPr wrap="square" rtlCol="0">
              <a:spAutoFit/>
            </a:bodyPr>
            <a:lstStyle/>
            <a:p>
              <a:r>
                <a:rPr lang="zh-CN" altLang="en-US" dirty="0">
                  <a:solidFill>
                    <a:schemeClr val="bg1"/>
                  </a:solidFill>
                </a:rPr>
                <a:t>电影名称</a:t>
              </a:r>
            </a:p>
          </p:txBody>
        </p:sp>
      </p:grpSp>
      <p:cxnSp>
        <p:nvCxnSpPr>
          <p:cNvPr id="29" name="直接箭头连接符 28">
            <a:extLst>
              <a:ext uri="{FF2B5EF4-FFF2-40B4-BE49-F238E27FC236}">
                <a16:creationId xmlns:a16="http://schemas.microsoft.com/office/drawing/2014/main" id="{3B023342-4920-4D64-8332-2632D3620491}"/>
              </a:ext>
            </a:extLst>
          </p:cNvPr>
          <p:cNvCxnSpPr>
            <a:stCxn id="5" idx="3"/>
          </p:cNvCxnSpPr>
          <p:nvPr/>
        </p:nvCxnSpPr>
        <p:spPr>
          <a:xfrm>
            <a:off x="1782150" y="1699945"/>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39B4963-4483-49E2-8B92-ED419FC46D04}"/>
              </a:ext>
            </a:extLst>
          </p:cNvPr>
          <p:cNvCxnSpPr/>
          <p:nvPr/>
        </p:nvCxnSpPr>
        <p:spPr>
          <a:xfrm>
            <a:off x="1782150" y="2219348"/>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B996397-283B-43D7-8D8D-5D6464C525CA}"/>
              </a:ext>
            </a:extLst>
          </p:cNvPr>
          <p:cNvCxnSpPr/>
          <p:nvPr/>
        </p:nvCxnSpPr>
        <p:spPr>
          <a:xfrm>
            <a:off x="1792058" y="3009000"/>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D335F2D-B088-411B-876C-438D65DD1F3B}"/>
              </a:ext>
            </a:extLst>
          </p:cNvPr>
          <p:cNvCxnSpPr/>
          <p:nvPr/>
        </p:nvCxnSpPr>
        <p:spPr>
          <a:xfrm>
            <a:off x="1792057" y="3552614"/>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5967EEC-C947-49D3-AB8B-9E0C56AABAE2}"/>
              </a:ext>
            </a:extLst>
          </p:cNvPr>
          <p:cNvCxnSpPr/>
          <p:nvPr/>
        </p:nvCxnSpPr>
        <p:spPr>
          <a:xfrm>
            <a:off x="1792056" y="4143115"/>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28D6A5EC-95F5-4932-827C-57B97D695951}"/>
              </a:ext>
            </a:extLst>
          </p:cNvPr>
          <p:cNvCxnSpPr/>
          <p:nvPr/>
        </p:nvCxnSpPr>
        <p:spPr>
          <a:xfrm>
            <a:off x="1792056" y="4749494"/>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95C7DBBD-356D-4B9A-B2CA-3CECC47A2399}"/>
              </a:ext>
            </a:extLst>
          </p:cNvPr>
          <p:cNvCxnSpPr/>
          <p:nvPr/>
        </p:nvCxnSpPr>
        <p:spPr>
          <a:xfrm>
            <a:off x="1788760" y="5400530"/>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7448256-8F9D-420A-805A-8BF221B3F9C9}"/>
              </a:ext>
            </a:extLst>
          </p:cNvPr>
          <p:cNvCxnSpPr/>
          <p:nvPr/>
        </p:nvCxnSpPr>
        <p:spPr>
          <a:xfrm>
            <a:off x="1777869" y="5974475"/>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6C95F83-EEF9-4A06-B097-C8B6377820D1}"/>
              </a:ext>
            </a:extLst>
          </p:cNvPr>
          <p:cNvCxnSpPr>
            <a:cxnSpLocks/>
          </p:cNvCxnSpPr>
          <p:nvPr/>
        </p:nvCxnSpPr>
        <p:spPr>
          <a:xfrm>
            <a:off x="1788759" y="6580152"/>
            <a:ext cx="371078"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12A390BA-6805-4087-A126-844B42DB5218}"/>
              </a:ext>
            </a:extLst>
          </p:cNvPr>
          <p:cNvSpPr/>
          <p:nvPr/>
        </p:nvSpPr>
        <p:spPr>
          <a:xfrm rot="16200000">
            <a:off x="2089884" y="1699945"/>
            <a:ext cx="1166330" cy="48874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全连接层</a:t>
            </a:r>
          </a:p>
        </p:txBody>
      </p:sp>
      <p:sp>
        <p:nvSpPr>
          <p:cNvPr id="39" name="矩形: 圆角 38">
            <a:extLst>
              <a:ext uri="{FF2B5EF4-FFF2-40B4-BE49-F238E27FC236}">
                <a16:creationId xmlns:a16="http://schemas.microsoft.com/office/drawing/2014/main" id="{484E8BF9-68D9-41F1-A6B7-73CD3A5B5EDA}"/>
              </a:ext>
            </a:extLst>
          </p:cNvPr>
          <p:cNvSpPr/>
          <p:nvPr/>
        </p:nvSpPr>
        <p:spPr>
          <a:xfrm>
            <a:off x="3614062" y="1440024"/>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DE3AA73F-5F2A-4D14-AC66-B75F2D691519}"/>
              </a:ext>
            </a:extLst>
          </p:cNvPr>
          <p:cNvSpPr/>
          <p:nvPr/>
        </p:nvSpPr>
        <p:spPr>
          <a:xfrm>
            <a:off x="3614062" y="1959427"/>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BD9437C5-8BC6-4328-A799-2D84D574DE72}"/>
              </a:ext>
            </a:extLst>
          </p:cNvPr>
          <p:cNvSpPr txBox="1"/>
          <p:nvPr/>
        </p:nvSpPr>
        <p:spPr>
          <a:xfrm>
            <a:off x="3731137" y="1534274"/>
            <a:ext cx="1555102" cy="276999"/>
          </a:xfrm>
          <a:prstGeom prst="rect">
            <a:avLst/>
          </a:prstGeom>
          <a:noFill/>
        </p:spPr>
        <p:txBody>
          <a:bodyPr wrap="square" rtlCol="0">
            <a:spAutoFit/>
          </a:bodyPr>
          <a:lstStyle/>
          <a:p>
            <a:r>
              <a:rPr lang="zh-CN" altLang="en-US" sz="1200" dirty="0">
                <a:solidFill>
                  <a:schemeClr val="bg1"/>
                </a:solidFill>
              </a:rPr>
              <a:t>用户</a:t>
            </a:r>
            <a:r>
              <a:rPr lang="en-US" altLang="zh-CN" sz="1200" dirty="0">
                <a:solidFill>
                  <a:schemeClr val="bg1"/>
                </a:solidFill>
              </a:rPr>
              <a:t>id</a:t>
            </a:r>
            <a:r>
              <a:rPr lang="zh-CN" altLang="en-US" sz="1200" dirty="0">
                <a:solidFill>
                  <a:schemeClr val="bg1"/>
                </a:solidFill>
              </a:rPr>
              <a:t>特征</a:t>
            </a:r>
          </a:p>
        </p:txBody>
      </p:sp>
      <p:sp>
        <p:nvSpPr>
          <p:cNvPr id="42" name="文本框 41">
            <a:extLst>
              <a:ext uri="{FF2B5EF4-FFF2-40B4-BE49-F238E27FC236}">
                <a16:creationId xmlns:a16="http://schemas.microsoft.com/office/drawing/2014/main" id="{D823F6EC-5916-4EE7-A348-9391DBB2BE50}"/>
              </a:ext>
            </a:extLst>
          </p:cNvPr>
          <p:cNvSpPr txBox="1"/>
          <p:nvPr/>
        </p:nvSpPr>
        <p:spPr>
          <a:xfrm>
            <a:off x="3681368" y="2071194"/>
            <a:ext cx="1707469" cy="276999"/>
          </a:xfrm>
          <a:prstGeom prst="rect">
            <a:avLst/>
          </a:prstGeom>
          <a:noFill/>
        </p:spPr>
        <p:txBody>
          <a:bodyPr wrap="square" rtlCol="0">
            <a:spAutoFit/>
          </a:bodyPr>
          <a:lstStyle/>
          <a:p>
            <a:r>
              <a:rPr lang="zh-CN" altLang="en-US" sz="1200" dirty="0">
                <a:solidFill>
                  <a:schemeClr val="bg1"/>
                </a:solidFill>
              </a:rPr>
              <a:t>用户</a:t>
            </a:r>
            <a:r>
              <a:rPr lang="en-US" altLang="zh-CN" sz="1200" dirty="0">
                <a:solidFill>
                  <a:schemeClr val="bg1"/>
                </a:solidFill>
              </a:rPr>
              <a:t>tag</a:t>
            </a:r>
            <a:r>
              <a:rPr lang="zh-CN" altLang="en-US" sz="1200" dirty="0">
                <a:solidFill>
                  <a:schemeClr val="bg1"/>
                </a:solidFill>
              </a:rPr>
              <a:t>特征</a:t>
            </a:r>
          </a:p>
        </p:txBody>
      </p:sp>
      <p:cxnSp>
        <p:nvCxnSpPr>
          <p:cNvPr id="43" name="直接箭头连接符 42">
            <a:extLst>
              <a:ext uri="{FF2B5EF4-FFF2-40B4-BE49-F238E27FC236}">
                <a16:creationId xmlns:a16="http://schemas.microsoft.com/office/drawing/2014/main" id="{446301A6-1AC2-477E-99FB-B7AC1AFA0E11}"/>
              </a:ext>
            </a:extLst>
          </p:cNvPr>
          <p:cNvCxnSpPr>
            <a:stCxn id="39" idx="3"/>
          </p:cNvCxnSpPr>
          <p:nvPr/>
        </p:nvCxnSpPr>
        <p:spPr>
          <a:xfrm>
            <a:off x="4780392" y="1684397"/>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FB0A4DCA-D138-4C11-86F2-41D77267C684}"/>
              </a:ext>
            </a:extLst>
          </p:cNvPr>
          <p:cNvCxnSpPr/>
          <p:nvPr/>
        </p:nvCxnSpPr>
        <p:spPr>
          <a:xfrm>
            <a:off x="4780392" y="2203800"/>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A5B3032C-9234-4464-9D07-253D6905B3F0}"/>
              </a:ext>
            </a:extLst>
          </p:cNvPr>
          <p:cNvCxnSpPr/>
          <p:nvPr/>
        </p:nvCxnSpPr>
        <p:spPr>
          <a:xfrm>
            <a:off x="2917421" y="1684397"/>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07BAB55-77AE-4BA2-BD5A-6CF431EE085D}"/>
              </a:ext>
            </a:extLst>
          </p:cNvPr>
          <p:cNvCxnSpPr/>
          <p:nvPr/>
        </p:nvCxnSpPr>
        <p:spPr>
          <a:xfrm>
            <a:off x="2917422" y="2203800"/>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1734A89B-3F14-4C08-AA5F-734B50A876D9}"/>
              </a:ext>
            </a:extLst>
          </p:cNvPr>
          <p:cNvSpPr/>
          <p:nvPr/>
        </p:nvSpPr>
        <p:spPr>
          <a:xfrm rot="16200000">
            <a:off x="5077405" y="1684397"/>
            <a:ext cx="1166330" cy="48874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全连接层</a:t>
            </a:r>
          </a:p>
        </p:txBody>
      </p:sp>
      <p:cxnSp>
        <p:nvCxnSpPr>
          <p:cNvPr id="48" name="直接箭头连接符 47">
            <a:extLst>
              <a:ext uri="{FF2B5EF4-FFF2-40B4-BE49-F238E27FC236}">
                <a16:creationId xmlns:a16="http://schemas.microsoft.com/office/drawing/2014/main" id="{C71527C7-0066-4522-8091-FEB6176D7CB5}"/>
              </a:ext>
            </a:extLst>
          </p:cNvPr>
          <p:cNvCxnSpPr/>
          <p:nvPr/>
        </p:nvCxnSpPr>
        <p:spPr>
          <a:xfrm>
            <a:off x="5904943" y="1915327"/>
            <a:ext cx="650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圆角 48">
            <a:extLst>
              <a:ext uri="{FF2B5EF4-FFF2-40B4-BE49-F238E27FC236}">
                <a16:creationId xmlns:a16="http://schemas.microsoft.com/office/drawing/2014/main" id="{21994490-3937-4CF9-84A6-6B62343521E2}"/>
              </a:ext>
            </a:extLst>
          </p:cNvPr>
          <p:cNvSpPr/>
          <p:nvPr/>
        </p:nvSpPr>
        <p:spPr>
          <a:xfrm rot="16200000">
            <a:off x="6216958" y="1701721"/>
            <a:ext cx="1166330" cy="48874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全连接层</a:t>
            </a:r>
          </a:p>
        </p:txBody>
      </p:sp>
      <p:cxnSp>
        <p:nvCxnSpPr>
          <p:cNvPr id="50" name="直接箭头连接符 49">
            <a:extLst>
              <a:ext uri="{FF2B5EF4-FFF2-40B4-BE49-F238E27FC236}">
                <a16:creationId xmlns:a16="http://schemas.microsoft.com/office/drawing/2014/main" id="{9AB96102-EAE0-41E0-A67F-0B4892500892}"/>
              </a:ext>
            </a:extLst>
          </p:cNvPr>
          <p:cNvCxnSpPr/>
          <p:nvPr/>
        </p:nvCxnSpPr>
        <p:spPr>
          <a:xfrm>
            <a:off x="7044496" y="1904440"/>
            <a:ext cx="650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1A46070D-BB58-4DDA-8FAF-4EC6AF1923F5}"/>
              </a:ext>
            </a:extLst>
          </p:cNvPr>
          <p:cNvSpPr/>
          <p:nvPr/>
        </p:nvSpPr>
        <p:spPr>
          <a:xfrm rot="16200000">
            <a:off x="7356511" y="1670954"/>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用户特征</a:t>
            </a:r>
          </a:p>
        </p:txBody>
      </p:sp>
      <p:sp>
        <p:nvSpPr>
          <p:cNvPr id="52" name="矩形: 圆角 51">
            <a:extLst>
              <a:ext uri="{FF2B5EF4-FFF2-40B4-BE49-F238E27FC236}">
                <a16:creationId xmlns:a16="http://schemas.microsoft.com/office/drawing/2014/main" id="{187CBCFF-76E4-48A0-A463-9581348FD2CC}"/>
              </a:ext>
            </a:extLst>
          </p:cNvPr>
          <p:cNvSpPr/>
          <p:nvPr/>
        </p:nvSpPr>
        <p:spPr>
          <a:xfrm>
            <a:off x="2155963" y="6325445"/>
            <a:ext cx="2186858" cy="48874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文本卷积神经网络</a:t>
            </a:r>
          </a:p>
        </p:txBody>
      </p:sp>
      <p:sp>
        <p:nvSpPr>
          <p:cNvPr id="53" name="矩形: 圆角 52">
            <a:extLst>
              <a:ext uri="{FF2B5EF4-FFF2-40B4-BE49-F238E27FC236}">
                <a16:creationId xmlns:a16="http://schemas.microsoft.com/office/drawing/2014/main" id="{C85B33F5-8E8C-4F66-B6D0-4E257F08D1C7}"/>
              </a:ext>
            </a:extLst>
          </p:cNvPr>
          <p:cNvSpPr/>
          <p:nvPr/>
        </p:nvSpPr>
        <p:spPr>
          <a:xfrm rot="16200000">
            <a:off x="1018894" y="4213020"/>
            <a:ext cx="3308307" cy="48874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全连接层</a:t>
            </a:r>
          </a:p>
        </p:txBody>
      </p:sp>
      <p:sp>
        <p:nvSpPr>
          <p:cNvPr id="54" name="矩形: 圆角 53">
            <a:extLst>
              <a:ext uri="{FF2B5EF4-FFF2-40B4-BE49-F238E27FC236}">
                <a16:creationId xmlns:a16="http://schemas.microsoft.com/office/drawing/2014/main" id="{67144BD9-828C-4DD3-BA02-DE329BC6B7DB}"/>
              </a:ext>
            </a:extLst>
          </p:cNvPr>
          <p:cNvSpPr/>
          <p:nvPr/>
        </p:nvSpPr>
        <p:spPr>
          <a:xfrm>
            <a:off x="3614054" y="3848762"/>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FC170991-72AE-462F-BC0C-BDBC57348E86}"/>
              </a:ext>
            </a:extLst>
          </p:cNvPr>
          <p:cNvSpPr/>
          <p:nvPr/>
        </p:nvSpPr>
        <p:spPr>
          <a:xfrm>
            <a:off x="3614054" y="3271874"/>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808BE45A-BC23-4813-86E7-C63711D948BD}"/>
              </a:ext>
            </a:extLst>
          </p:cNvPr>
          <p:cNvSpPr/>
          <p:nvPr/>
        </p:nvSpPr>
        <p:spPr>
          <a:xfrm>
            <a:off x="3614054" y="2694987"/>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79C32A1B-C258-4F1A-B850-348FCBD010B6}"/>
              </a:ext>
            </a:extLst>
          </p:cNvPr>
          <p:cNvSpPr txBox="1"/>
          <p:nvPr/>
        </p:nvSpPr>
        <p:spPr>
          <a:xfrm>
            <a:off x="3710494" y="2805505"/>
            <a:ext cx="1678343" cy="276999"/>
          </a:xfrm>
          <a:prstGeom prst="rect">
            <a:avLst/>
          </a:prstGeom>
          <a:noFill/>
        </p:spPr>
        <p:txBody>
          <a:bodyPr wrap="square" rtlCol="0">
            <a:spAutoFit/>
          </a:bodyPr>
          <a:lstStyle/>
          <a:p>
            <a:r>
              <a:rPr lang="zh-CN" altLang="en-US" sz="1200" dirty="0">
                <a:solidFill>
                  <a:schemeClr val="bg1"/>
                </a:solidFill>
              </a:rPr>
              <a:t>电影</a:t>
            </a:r>
            <a:r>
              <a:rPr lang="en-US" altLang="zh-CN" sz="1200" dirty="0">
                <a:solidFill>
                  <a:schemeClr val="bg1"/>
                </a:solidFill>
              </a:rPr>
              <a:t>id</a:t>
            </a:r>
            <a:r>
              <a:rPr lang="zh-CN" altLang="en-US" sz="1200" dirty="0">
                <a:solidFill>
                  <a:schemeClr val="bg1"/>
                </a:solidFill>
              </a:rPr>
              <a:t>特征</a:t>
            </a:r>
          </a:p>
        </p:txBody>
      </p:sp>
      <p:grpSp>
        <p:nvGrpSpPr>
          <p:cNvPr id="58" name="组合 57">
            <a:extLst>
              <a:ext uri="{FF2B5EF4-FFF2-40B4-BE49-F238E27FC236}">
                <a16:creationId xmlns:a16="http://schemas.microsoft.com/office/drawing/2014/main" id="{DE7B730F-CF09-4024-AA41-DA4A95FA3549}"/>
              </a:ext>
            </a:extLst>
          </p:cNvPr>
          <p:cNvGrpSpPr/>
          <p:nvPr/>
        </p:nvGrpSpPr>
        <p:grpSpPr>
          <a:xfrm>
            <a:off x="3614054" y="4455141"/>
            <a:ext cx="1244853" cy="488746"/>
            <a:chOff x="615814" y="5954264"/>
            <a:chExt cx="1244853" cy="488746"/>
          </a:xfrm>
          <a:solidFill>
            <a:schemeClr val="accent1">
              <a:lumMod val="60000"/>
              <a:lumOff val="40000"/>
            </a:schemeClr>
          </a:solidFill>
        </p:grpSpPr>
        <p:sp>
          <p:nvSpPr>
            <p:cNvPr id="59" name="矩形: 圆角 58">
              <a:extLst>
                <a:ext uri="{FF2B5EF4-FFF2-40B4-BE49-F238E27FC236}">
                  <a16:creationId xmlns:a16="http://schemas.microsoft.com/office/drawing/2014/main" id="{B2941CCA-EA48-49AC-AB49-76CD6C2FE8D7}"/>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E04656FD-B04A-4214-AA0E-0EA2697C645E}"/>
                </a:ext>
              </a:extLst>
            </p:cNvPr>
            <p:cNvSpPr txBox="1"/>
            <p:nvPr/>
          </p:nvSpPr>
          <p:spPr>
            <a:xfrm>
              <a:off x="694337" y="6046405"/>
              <a:ext cx="1166330" cy="276999"/>
            </a:xfrm>
            <a:prstGeom prst="rect">
              <a:avLst/>
            </a:prstGeom>
            <a:noFill/>
          </p:spPr>
          <p:txBody>
            <a:bodyPr wrap="square" rtlCol="0">
              <a:spAutoFit/>
            </a:bodyPr>
            <a:lstStyle/>
            <a:p>
              <a:r>
                <a:rPr lang="zh-CN" altLang="en-US" sz="1200" dirty="0">
                  <a:solidFill>
                    <a:schemeClr val="bg1"/>
                  </a:solidFill>
                </a:rPr>
                <a:t>电影时长特征</a:t>
              </a:r>
            </a:p>
          </p:txBody>
        </p:sp>
      </p:grpSp>
      <p:sp>
        <p:nvSpPr>
          <p:cNvPr id="61" name="文本框 60">
            <a:extLst>
              <a:ext uri="{FF2B5EF4-FFF2-40B4-BE49-F238E27FC236}">
                <a16:creationId xmlns:a16="http://schemas.microsoft.com/office/drawing/2014/main" id="{ADC4EA70-16DB-455A-8D9A-1F03E14D36FA}"/>
              </a:ext>
            </a:extLst>
          </p:cNvPr>
          <p:cNvSpPr txBox="1"/>
          <p:nvPr/>
        </p:nvSpPr>
        <p:spPr>
          <a:xfrm>
            <a:off x="3639351" y="3970394"/>
            <a:ext cx="1318735" cy="276999"/>
          </a:xfrm>
          <a:prstGeom prst="rect">
            <a:avLst/>
          </a:prstGeom>
          <a:noFill/>
        </p:spPr>
        <p:txBody>
          <a:bodyPr wrap="square" rtlCol="0">
            <a:spAutoFit/>
          </a:bodyPr>
          <a:lstStyle/>
          <a:p>
            <a:r>
              <a:rPr lang="zh-CN" altLang="en-US" sz="1200" dirty="0">
                <a:solidFill>
                  <a:schemeClr val="bg1"/>
                </a:solidFill>
              </a:rPr>
              <a:t>电影国家特征</a:t>
            </a:r>
          </a:p>
        </p:txBody>
      </p:sp>
      <p:sp>
        <p:nvSpPr>
          <p:cNvPr id="62" name="文本框 61">
            <a:extLst>
              <a:ext uri="{FF2B5EF4-FFF2-40B4-BE49-F238E27FC236}">
                <a16:creationId xmlns:a16="http://schemas.microsoft.com/office/drawing/2014/main" id="{4E23D993-0C9A-41CC-B2D7-8FE0725F5E3A}"/>
              </a:ext>
            </a:extLst>
          </p:cNvPr>
          <p:cNvSpPr txBox="1"/>
          <p:nvPr/>
        </p:nvSpPr>
        <p:spPr>
          <a:xfrm>
            <a:off x="3639351" y="3350737"/>
            <a:ext cx="1827975" cy="276999"/>
          </a:xfrm>
          <a:prstGeom prst="rect">
            <a:avLst/>
          </a:prstGeom>
          <a:noFill/>
        </p:spPr>
        <p:txBody>
          <a:bodyPr wrap="square" rtlCol="0">
            <a:spAutoFit/>
          </a:bodyPr>
          <a:lstStyle/>
          <a:p>
            <a:r>
              <a:rPr lang="zh-CN" altLang="en-US" sz="1200" dirty="0">
                <a:solidFill>
                  <a:schemeClr val="bg1"/>
                </a:solidFill>
              </a:rPr>
              <a:t>电影年份特征</a:t>
            </a:r>
          </a:p>
        </p:txBody>
      </p:sp>
      <p:grpSp>
        <p:nvGrpSpPr>
          <p:cNvPr id="63" name="组合 62">
            <a:extLst>
              <a:ext uri="{FF2B5EF4-FFF2-40B4-BE49-F238E27FC236}">
                <a16:creationId xmlns:a16="http://schemas.microsoft.com/office/drawing/2014/main" id="{FC7C436E-97A5-424E-B347-32560A4200D0}"/>
              </a:ext>
            </a:extLst>
          </p:cNvPr>
          <p:cNvGrpSpPr/>
          <p:nvPr/>
        </p:nvGrpSpPr>
        <p:grpSpPr>
          <a:xfrm>
            <a:off x="3609779" y="5061520"/>
            <a:ext cx="1244853" cy="488746"/>
            <a:chOff x="615814" y="5954264"/>
            <a:chExt cx="1244853" cy="488746"/>
          </a:xfrm>
          <a:solidFill>
            <a:schemeClr val="accent1">
              <a:lumMod val="60000"/>
              <a:lumOff val="40000"/>
            </a:schemeClr>
          </a:solidFill>
        </p:grpSpPr>
        <p:sp>
          <p:nvSpPr>
            <p:cNvPr id="64" name="矩形: 圆角 63">
              <a:extLst>
                <a:ext uri="{FF2B5EF4-FFF2-40B4-BE49-F238E27FC236}">
                  <a16:creationId xmlns:a16="http://schemas.microsoft.com/office/drawing/2014/main" id="{7BF3B82A-F5EB-4D75-8711-7E3C8DB2C21C}"/>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D53D2B1F-9D56-4BAF-BC7B-808F381A1671}"/>
                </a:ext>
              </a:extLst>
            </p:cNvPr>
            <p:cNvSpPr txBox="1"/>
            <p:nvPr/>
          </p:nvSpPr>
          <p:spPr>
            <a:xfrm>
              <a:off x="694337" y="6046405"/>
              <a:ext cx="1166330" cy="276999"/>
            </a:xfrm>
            <a:prstGeom prst="rect">
              <a:avLst/>
            </a:prstGeom>
            <a:noFill/>
          </p:spPr>
          <p:txBody>
            <a:bodyPr wrap="square" rtlCol="0">
              <a:spAutoFit/>
            </a:bodyPr>
            <a:lstStyle/>
            <a:p>
              <a:r>
                <a:rPr lang="zh-CN" altLang="en-US" sz="1200" dirty="0">
                  <a:solidFill>
                    <a:schemeClr val="bg1"/>
                  </a:solidFill>
                </a:rPr>
                <a:t>电影类别特征</a:t>
              </a:r>
            </a:p>
          </p:txBody>
        </p:sp>
      </p:grpSp>
      <p:grpSp>
        <p:nvGrpSpPr>
          <p:cNvPr id="66" name="组合 65">
            <a:extLst>
              <a:ext uri="{FF2B5EF4-FFF2-40B4-BE49-F238E27FC236}">
                <a16:creationId xmlns:a16="http://schemas.microsoft.com/office/drawing/2014/main" id="{04B6837C-A1C3-47D5-9C13-17A23FE3998F}"/>
              </a:ext>
            </a:extLst>
          </p:cNvPr>
          <p:cNvGrpSpPr/>
          <p:nvPr/>
        </p:nvGrpSpPr>
        <p:grpSpPr>
          <a:xfrm>
            <a:off x="3545810" y="5667899"/>
            <a:ext cx="1612267" cy="488746"/>
            <a:chOff x="551845" y="5954264"/>
            <a:chExt cx="1612267" cy="488746"/>
          </a:xfrm>
          <a:solidFill>
            <a:schemeClr val="accent1">
              <a:lumMod val="60000"/>
              <a:lumOff val="40000"/>
            </a:schemeClr>
          </a:solidFill>
        </p:grpSpPr>
        <p:sp>
          <p:nvSpPr>
            <p:cNvPr id="67" name="矩形: 圆角 66">
              <a:extLst>
                <a:ext uri="{FF2B5EF4-FFF2-40B4-BE49-F238E27FC236}">
                  <a16:creationId xmlns:a16="http://schemas.microsoft.com/office/drawing/2014/main" id="{912EC9C8-30FD-44E0-8B72-F86432968C1D}"/>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BAE4BA40-85EF-4A4E-B6BB-07A72DEF1BEA}"/>
                </a:ext>
              </a:extLst>
            </p:cNvPr>
            <p:cNvSpPr txBox="1"/>
            <p:nvPr/>
          </p:nvSpPr>
          <p:spPr>
            <a:xfrm>
              <a:off x="551845" y="6048104"/>
              <a:ext cx="1612267" cy="276999"/>
            </a:xfrm>
            <a:prstGeom prst="rect">
              <a:avLst/>
            </a:prstGeom>
            <a:noFill/>
          </p:spPr>
          <p:txBody>
            <a:bodyPr wrap="square" rtlCol="0">
              <a:spAutoFit/>
            </a:bodyPr>
            <a:lstStyle/>
            <a:p>
              <a:r>
                <a:rPr lang="zh-CN" altLang="en-US" sz="1200" dirty="0">
                  <a:solidFill>
                    <a:schemeClr val="bg1"/>
                  </a:solidFill>
                </a:rPr>
                <a:t>电影平均分特征</a:t>
              </a:r>
            </a:p>
          </p:txBody>
        </p:sp>
      </p:grpSp>
      <p:cxnSp>
        <p:nvCxnSpPr>
          <p:cNvPr id="69" name="直接箭头连接符 68">
            <a:extLst>
              <a:ext uri="{FF2B5EF4-FFF2-40B4-BE49-F238E27FC236}">
                <a16:creationId xmlns:a16="http://schemas.microsoft.com/office/drawing/2014/main" id="{04C7653A-4150-4F0C-BDDC-B29208A45F42}"/>
              </a:ext>
            </a:extLst>
          </p:cNvPr>
          <p:cNvCxnSpPr/>
          <p:nvPr/>
        </p:nvCxnSpPr>
        <p:spPr>
          <a:xfrm>
            <a:off x="4790298" y="2946797"/>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2CBF525C-8FD5-4AC9-83DC-A920584B6E23}"/>
              </a:ext>
            </a:extLst>
          </p:cNvPr>
          <p:cNvCxnSpPr/>
          <p:nvPr/>
        </p:nvCxnSpPr>
        <p:spPr>
          <a:xfrm>
            <a:off x="4790297" y="3490411"/>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B797FB63-F113-4BA5-9707-BC88282F7F02}"/>
              </a:ext>
            </a:extLst>
          </p:cNvPr>
          <p:cNvCxnSpPr/>
          <p:nvPr/>
        </p:nvCxnSpPr>
        <p:spPr>
          <a:xfrm>
            <a:off x="4790296" y="4080912"/>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B4AAF1AA-2F27-4CFF-97B3-2BA085C14115}"/>
              </a:ext>
            </a:extLst>
          </p:cNvPr>
          <p:cNvCxnSpPr/>
          <p:nvPr/>
        </p:nvCxnSpPr>
        <p:spPr>
          <a:xfrm>
            <a:off x="4790296" y="4687291"/>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E1C8C34-AD5E-4899-9A5D-C6B39518E90E}"/>
              </a:ext>
            </a:extLst>
          </p:cNvPr>
          <p:cNvCxnSpPr/>
          <p:nvPr/>
        </p:nvCxnSpPr>
        <p:spPr>
          <a:xfrm>
            <a:off x="4787000" y="5338327"/>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070F3F42-BB98-42F8-BF24-D2C28EAB2D9B}"/>
              </a:ext>
            </a:extLst>
          </p:cNvPr>
          <p:cNvCxnSpPr/>
          <p:nvPr/>
        </p:nvCxnSpPr>
        <p:spPr>
          <a:xfrm>
            <a:off x="4776109" y="5912272"/>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65AB9777-3D6B-4F30-B795-F54D29E1B676}"/>
              </a:ext>
            </a:extLst>
          </p:cNvPr>
          <p:cNvCxnSpPr/>
          <p:nvPr/>
        </p:nvCxnSpPr>
        <p:spPr>
          <a:xfrm>
            <a:off x="2927287" y="2968567"/>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7B03450C-B678-41BF-BDDB-AB143D9680F5}"/>
              </a:ext>
            </a:extLst>
          </p:cNvPr>
          <p:cNvCxnSpPr/>
          <p:nvPr/>
        </p:nvCxnSpPr>
        <p:spPr>
          <a:xfrm>
            <a:off x="2927286" y="3512181"/>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04C4164F-3FA9-4798-B284-93A347CE3BF2}"/>
              </a:ext>
            </a:extLst>
          </p:cNvPr>
          <p:cNvCxnSpPr/>
          <p:nvPr/>
        </p:nvCxnSpPr>
        <p:spPr>
          <a:xfrm>
            <a:off x="2927285" y="4102682"/>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A90803C8-F454-4949-8E93-789D974AC031}"/>
              </a:ext>
            </a:extLst>
          </p:cNvPr>
          <p:cNvCxnSpPr/>
          <p:nvPr/>
        </p:nvCxnSpPr>
        <p:spPr>
          <a:xfrm>
            <a:off x="2927285" y="4709061"/>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3B2ED18E-B2B0-4BFC-A100-AAD72F68E4EC}"/>
              </a:ext>
            </a:extLst>
          </p:cNvPr>
          <p:cNvCxnSpPr/>
          <p:nvPr/>
        </p:nvCxnSpPr>
        <p:spPr>
          <a:xfrm>
            <a:off x="2923989" y="5360097"/>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E0D9751-792E-4CD1-AD7F-8AEE9732696B}"/>
              </a:ext>
            </a:extLst>
          </p:cNvPr>
          <p:cNvCxnSpPr/>
          <p:nvPr/>
        </p:nvCxnSpPr>
        <p:spPr>
          <a:xfrm>
            <a:off x="2913098" y="5934042"/>
            <a:ext cx="650807"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314E745D-7696-4F77-94FB-0A49BF4C75E9}"/>
              </a:ext>
            </a:extLst>
          </p:cNvPr>
          <p:cNvCxnSpPr>
            <a:cxnSpLocks/>
          </p:cNvCxnSpPr>
          <p:nvPr/>
        </p:nvCxnSpPr>
        <p:spPr>
          <a:xfrm>
            <a:off x="4342821" y="6579917"/>
            <a:ext cx="430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69EAC1B6-EED3-43A1-8F3A-8282FD1A8651}"/>
              </a:ext>
            </a:extLst>
          </p:cNvPr>
          <p:cNvSpPr/>
          <p:nvPr/>
        </p:nvSpPr>
        <p:spPr>
          <a:xfrm rot="16200000">
            <a:off x="4037380" y="4168820"/>
            <a:ext cx="3251091" cy="48874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全连接层</a:t>
            </a:r>
          </a:p>
        </p:txBody>
      </p:sp>
      <p:cxnSp>
        <p:nvCxnSpPr>
          <p:cNvPr id="83" name="直接箭头连接符 82">
            <a:extLst>
              <a:ext uri="{FF2B5EF4-FFF2-40B4-BE49-F238E27FC236}">
                <a16:creationId xmlns:a16="http://schemas.microsoft.com/office/drawing/2014/main" id="{D4492360-BDAD-4B85-95F8-F5D51870025E}"/>
              </a:ext>
            </a:extLst>
          </p:cNvPr>
          <p:cNvCxnSpPr/>
          <p:nvPr/>
        </p:nvCxnSpPr>
        <p:spPr>
          <a:xfrm>
            <a:off x="5904943" y="4681289"/>
            <a:ext cx="650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圆角 84">
            <a:extLst>
              <a:ext uri="{FF2B5EF4-FFF2-40B4-BE49-F238E27FC236}">
                <a16:creationId xmlns:a16="http://schemas.microsoft.com/office/drawing/2014/main" id="{B278D9F8-ABD4-42E4-AF75-DD6BE7BDC739}"/>
              </a:ext>
            </a:extLst>
          </p:cNvPr>
          <p:cNvSpPr/>
          <p:nvPr/>
        </p:nvSpPr>
        <p:spPr>
          <a:xfrm rot="16200000">
            <a:off x="4793968" y="4514286"/>
            <a:ext cx="4012314" cy="48874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全连接层</a:t>
            </a:r>
          </a:p>
        </p:txBody>
      </p:sp>
      <p:grpSp>
        <p:nvGrpSpPr>
          <p:cNvPr id="86" name="组合 85">
            <a:extLst>
              <a:ext uri="{FF2B5EF4-FFF2-40B4-BE49-F238E27FC236}">
                <a16:creationId xmlns:a16="http://schemas.microsoft.com/office/drawing/2014/main" id="{04EBBA6F-F1BB-47AE-992F-C0EBE0E76DE8}"/>
              </a:ext>
            </a:extLst>
          </p:cNvPr>
          <p:cNvGrpSpPr/>
          <p:nvPr/>
        </p:nvGrpSpPr>
        <p:grpSpPr>
          <a:xfrm>
            <a:off x="4773787" y="6301797"/>
            <a:ext cx="1650773" cy="488746"/>
            <a:chOff x="615814" y="5954264"/>
            <a:chExt cx="1650773" cy="488746"/>
          </a:xfrm>
          <a:solidFill>
            <a:schemeClr val="accent1">
              <a:lumMod val="60000"/>
              <a:lumOff val="40000"/>
            </a:schemeClr>
          </a:solidFill>
        </p:grpSpPr>
        <p:sp>
          <p:nvSpPr>
            <p:cNvPr id="87" name="矩形: 圆角 86">
              <a:extLst>
                <a:ext uri="{FF2B5EF4-FFF2-40B4-BE49-F238E27FC236}">
                  <a16:creationId xmlns:a16="http://schemas.microsoft.com/office/drawing/2014/main" id="{E2A22427-B243-4E39-B101-865E239EB4D9}"/>
                </a:ext>
              </a:extLst>
            </p:cNvPr>
            <p:cNvSpPr/>
            <p:nvPr/>
          </p:nvSpPr>
          <p:spPr>
            <a:xfrm>
              <a:off x="615814" y="5954264"/>
              <a:ext cx="1166330" cy="48874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768BDA74-E28D-4BEE-84EA-329309D47EA9}"/>
                </a:ext>
              </a:extLst>
            </p:cNvPr>
            <p:cNvSpPr txBox="1"/>
            <p:nvPr/>
          </p:nvSpPr>
          <p:spPr>
            <a:xfrm>
              <a:off x="654320" y="6066553"/>
              <a:ext cx="1612267" cy="276999"/>
            </a:xfrm>
            <a:prstGeom prst="rect">
              <a:avLst/>
            </a:prstGeom>
            <a:noFill/>
          </p:spPr>
          <p:txBody>
            <a:bodyPr wrap="square" rtlCol="0">
              <a:spAutoFit/>
            </a:bodyPr>
            <a:lstStyle/>
            <a:p>
              <a:r>
                <a:rPr lang="zh-CN" altLang="en-US" sz="1200" dirty="0">
                  <a:solidFill>
                    <a:schemeClr val="bg1"/>
                  </a:solidFill>
                </a:rPr>
                <a:t>电影名称特征</a:t>
              </a:r>
            </a:p>
          </p:txBody>
        </p:sp>
      </p:grpSp>
      <p:cxnSp>
        <p:nvCxnSpPr>
          <p:cNvPr id="89" name="直接箭头连接符 88">
            <a:extLst>
              <a:ext uri="{FF2B5EF4-FFF2-40B4-BE49-F238E27FC236}">
                <a16:creationId xmlns:a16="http://schemas.microsoft.com/office/drawing/2014/main" id="{CEB70F7E-5DAC-4713-A3B9-7346DB1FD266}"/>
              </a:ext>
            </a:extLst>
          </p:cNvPr>
          <p:cNvCxnSpPr>
            <a:cxnSpLocks/>
          </p:cNvCxnSpPr>
          <p:nvPr/>
        </p:nvCxnSpPr>
        <p:spPr>
          <a:xfrm>
            <a:off x="5940117" y="6552585"/>
            <a:ext cx="648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BC8724D2-51EA-4B02-B495-1D9A26BAD0D5}"/>
              </a:ext>
            </a:extLst>
          </p:cNvPr>
          <p:cNvCxnSpPr/>
          <p:nvPr/>
        </p:nvCxnSpPr>
        <p:spPr>
          <a:xfrm>
            <a:off x="7049936" y="4669415"/>
            <a:ext cx="650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圆角 96">
            <a:extLst>
              <a:ext uri="{FF2B5EF4-FFF2-40B4-BE49-F238E27FC236}">
                <a16:creationId xmlns:a16="http://schemas.microsoft.com/office/drawing/2014/main" id="{88C70E52-2551-4944-8332-56FF736AA34E}"/>
              </a:ext>
            </a:extLst>
          </p:cNvPr>
          <p:cNvSpPr/>
          <p:nvPr/>
        </p:nvSpPr>
        <p:spPr>
          <a:xfrm rot="16200000">
            <a:off x="7361951" y="4435929"/>
            <a:ext cx="1166330" cy="48874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电影特征</a:t>
            </a:r>
          </a:p>
        </p:txBody>
      </p:sp>
      <p:cxnSp>
        <p:nvCxnSpPr>
          <p:cNvPr id="98" name="直接箭头连接符 97">
            <a:extLst>
              <a:ext uri="{FF2B5EF4-FFF2-40B4-BE49-F238E27FC236}">
                <a16:creationId xmlns:a16="http://schemas.microsoft.com/office/drawing/2014/main" id="{A6CEB9A2-D2CC-4F92-813A-49481501384C}"/>
              </a:ext>
            </a:extLst>
          </p:cNvPr>
          <p:cNvCxnSpPr>
            <a:cxnSpLocks/>
            <a:endCxn id="105" idx="1"/>
          </p:cNvCxnSpPr>
          <p:nvPr/>
        </p:nvCxnSpPr>
        <p:spPr>
          <a:xfrm>
            <a:off x="8184049" y="1888975"/>
            <a:ext cx="1334998" cy="1237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AFA93CF-A753-436E-A5EC-6BBD3FF4FD5C}"/>
              </a:ext>
            </a:extLst>
          </p:cNvPr>
          <p:cNvCxnSpPr>
            <a:cxnSpLocks/>
            <a:stCxn id="97" idx="2"/>
            <a:endCxn id="105" idx="1"/>
          </p:cNvCxnSpPr>
          <p:nvPr/>
        </p:nvCxnSpPr>
        <p:spPr>
          <a:xfrm flipV="1">
            <a:off x="8189489" y="3126748"/>
            <a:ext cx="1329558" cy="155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圆角 104">
            <a:extLst>
              <a:ext uri="{FF2B5EF4-FFF2-40B4-BE49-F238E27FC236}">
                <a16:creationId xmlns:a16="http://schemas.microsoft.com/office/drawing/2014/main" id="{040C7223-5525-4CF9-ABD4-7D6BC600805F}"/>
              </a:ext>
            </a:extLst>
          </p:cNvPr>
          <p:cNvSpPr/>
          <p:nvPr/>
        </p:nvSpPr>
        <p:spPr>
          <a:xfrm>
            <a:off x="9519047" y="2882375"/>
            <a:ext cx="1166330" cy="48874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9AB0146E-87B5-424F-A838-B58C360DE50E}"/>
              </a:ext>
            </a:extLst>
          </p:cNvPr>
          <p:cNvSpPr txBox="1"/>
          <p:nvPr/>
        </p:nvSpPr>
        <p:spPr>
          <a:xfrm>
            <a:off x="9672004" y="2972859"/>
            <a:ext cx="1188737" cy="307777"/>
          </a:xfrm>
          <a:prstGeom prst="rect">
            <a:avLst/>
          </a:prstGeom>
          <a:noFill/>
        </p:spPr>
        <p:txBody>
          <a:bodyPr wrap="square" rtlCol="0">
            <a:spAutoFit/>
          </a:bodyPr>
          <a:lstStyle/>
          <a:p>
            <a:r>
              <a:rPr lang="zh-CN" altLang="en-US" sz="1400" dirty="0">
                <a:solidFill>
                  <a:schemeClr val="bg1"/>
                </a:solidFill>
              </a:rPr>
              <a:t>预测评分</a:t>
            </a:r>
          </a:p>
        </p:txBody>
      </p:sp>
    </p:spTree>
    <p:extLst>
      <p:ext uri="{BB962C8B-B14F-4D97-AF65-F5344CB8AC3E}">
        <p14:creationId xmlns:p14="http://schemas.microsoft.com/office/powerpoint/2010/main" val="3713342463"/>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arn(inVertical)">
                                      <p:cBhvr>
                                        <p:cTn id="43" dur="500"/>
                                        <p:tgtEl>
                                          <p:spTgt spid="22"/>
                                        </p:tgtEl>
                                      </p:cBhvr>
                                    </p:animEffect>
                                  </p:childTnLst>
                                </p:cTn>
                              </p:par>
                              <p:par>
                                <p:cTn id="44" presetID="16" presetClass="entr" presetSubtype="21"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arn(inVertical)">
                                      <p:cBhvr>
                                        <p:cTn id="46" dur="500"/>
                                        <p:tgtEl>
                                          <p:spTgt spid="25"/>
                                        </p:tgtEl>
                                      </p:cBhvr>
                                    </p:animEffect>
                                  </p:childTnLst>
                                </p:cTn>
                              </p:par>
                              <p:par>
                                <p:cTn id="47" presetID="16" presetClass="entr" presetSubtype="21"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arn(inVertical)">
                                      <p:cBhvr>
                                        <p:cTn id="49" dur="500"/>
                                        <p:tgtEl>
                                          <p:spTgt spid="29"/>
                                        </p:tgtEl>
                                      </p:cBhvr>
                                    </p:animEffect>
                                  </p:childTnLst>
                                </p:cTn>
                              </p:par>
                              <p:par>
                                <p:cTn id="50" presetID="16" presetClass="entr" presetSubtype="21"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arn(inVertical)">
                                      <p:cBhvr>
                                        <p:cTn id="52" dur="500"/>
                                        <p:tgtEl>
                                          <p:spTgt spid="30"/>
                                        </p:tgtEl>
                                      </p:cBhvr>
                                    </p:animEffect>
                                  </p:childTnLst>
                                </p:cTn>
                              </p:par>
                              <p:par>
                                <p:cTn id="53" presetID="16" presetClass="entr" presetSubtype="21"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barn(inVertical)">
                                      <p:cBhvr>
                                        <p:cTn id="55" dur="500"/>
                                        <p:tgtEl>
                                          <p:spTgt spid="31"/>
                                        </p:tgtEl>
                                      </p:cBhvr>
                                    </p:animEffect>
                                  </p:childTnLst>
                                </p:cTn>
                              </p:par>
                              <p:par>
                                <p:cTn id="56" presetID="16" presetClass="entr" presetSubtype="21"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arn(inVertical)">
                                      <p:cBhvr>
                                        <p:cTn id="58" dur="500"/>
                                        <p:tgtEl>
                                          <p:spTgt spid="32"/>
                                        </p:tgtEl>
                                      </p:cBhvr>
                                    </p:animEffect>
                                  </p:childTnLst>
                                </p:cTn>
                              </p:par>
                              <p:par>
                                <p:cTn id="59" presetID="16" presetClass="entr" presetSubtype="21"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arn(inVertical)">
                                      <p:cBhvr>
                                        <p:cTn id="61" dur="500"/>
                                        <p:tgtEl>
                                          <p:spTgt spid="33"/>
                                        </p:tgtEl>
                                      </p:cBhvr>
                                    </p:animEffect>
                                  </p:childTnLst>
                                </p:cTn>
                              </p:par>
                              <p:par>
                                <p:cTn id="62" presetID="16" presetClass="entr" presetSubtype="21"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arn(inVertical)">
                                      <p:cBhvr>
                                        <p:cTn id="64" dur="500"/>
                                        <p:tgtEl>
                                          <p:spTgt spid="34"/>
                                        </p:tgtEl>
                                      </p:cBhvr>
                                    </p:animEffect>
                                  </p:childTnLst>
                                </p:cTn>
                              </p:par>
                              <p:par>
                                <p:cTn id="65" presetID="16" presetClass="entr" presetSubtype="21"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arn(inVertical)">
                                      <p:cBhvr>
                                        <p:cTn id="67" dur="500"/>
                                        <p:tgtEl>
                                          <p:spTgt spid="35"/>
                                        </p:tgtEl>
                                      </p:cBhvr>
                                    </p:animEffect>
                                  </p:childTnLst>
                                </p:cTn>
                              </p:par>
                              <p:par>
                                <p:cTn id="68" presetID="16" presetClass="entr" presetSubtype="21"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barn(inVertical)">
                                      <p:cBhvr>
                                        <p:cTn id="70" dur="500"/>
                                        <p:tgtEl>
                                          <p:spTgt spid="36"/>
                                        </p:tgtEl>
                                      </p:cBhvr>
                                    </p:animEffect>
                                  </p:childTnLst>
                                </p:cTn>
                              </p:par>
                              <p:par>
                                <p:cTn id="71" presetID="16" presetClass="entr" presetSubtype="21"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barn(inVertical)">
                                      <p:cBhvr>
                                        <p:cTn id="73" dur="500"/>
                                        <p:tgtEl>
                                          <p:spTgt spid="37"/>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barn(inVertical)">
                                      <p:cBhvr>
                                        <p:cTn id="76" dur="500"/>
                                        <p:tgtEl>
                                          <p:spTgt spid="3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barn(inVertical)">
                                      <p:cBhvr>
                                        <p:cTn id="79" dur="500"/>
                                        <p:tgtEl>
                                          <p:spTgt spid="3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barn(inVertical)">
                                      <p:cBhvr>
                                        <p:cTn id="82" dur="500"/>
                                        <p:tgtEl>
                                          <p:spTgt spid="4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barn(inVertical)">
                                      <p:cBhvr>
                                        <p:cTn id="85" dur="500"/>
                                        <p:tgtEl>
                                          <p:spTgt spid="4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barn(inVertical)">
                                      <p:cBhvr>
                                        <p:cTn id="88" dur="500"/>
                                        <p:tgtEl>
                                          <p:spTgt spid="42"/>
                                        </p:tgtEl>
                                      </p:cBhvr>
                                    </p:animEffect>
                                  </p:childTnLst>
                                </p:cTn>
                              </p:par>
                              <p:par>
                                <p:cTn id="89" presetID="16" presetClass="entr" presetSubtype="21"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arn(inVertical)">
                                      <p:cBhvr>
                                        <p:cTn id="91" dur="500"/>
                                        <p:tgtEl>
                                          <p:spTgt spid="43"/>
                                        </p:tgtEl>
                                      </p:cBhvr>
                                    </p:animEffect>
                                  </p:childTnLst>
                                </p:cTn>
                              </p:par>
                              <p:par>
                                <p:cTn id="92" presetID="16" presetClass="entr" presetSubtype="21"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barn(inVertical)">
                                      <p:cBhvr>
                                        <p:cTn id="94" dur="500"/>
                                        <p:tgtEl>
                                          <p:spTgt spid="44"/>
                                        </p:tgtEl>
                                      </p:cBhvr>
                                    </p:animEffect>
                                  </p:childTnLst>
                                </p:cTn>
                              </p:par>
                              <p:par>
                                <p:cTn id="95" presetID="16" presetClass="entr" presetSubtype="21"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barn(inVertical)">
                                      <p:cBhvr>
                                        <p:cTn id="97" dur="500"/>
                                        <p:tgtEl>
                                          <p:spTgt spid="45"/>
                                        </p:tgtEl>
                                      </p:cBhvr>
                                    </p:animEffect>
                                  </p:childTnLst>
                                </p:cTn>
                              </p:par>
                              <p:par>
                                <p:cTn id="98" presetID="16" presetClass="entr" presetSubtype="21" fill="hold"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barn(inVertical)">
                                      <p:cBhvr>
                                        <p:cTn id="100" dur="500"/>
                                        <p:tgtEl>
                                          <p:spTgt spid="4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arn(inVertical)">
                                      <p:cBhvr>
                                        <p:cTn id="103" dur="500"/>
                                        <p:tgtEl>
                                          <p:spTgt spid="47"/>
                                        </p:tgtEl>
                                      </p:cBhvr>
                                    </p:animEffect>
                                  </p:childTnLst>
                                </p:cTn>
                              </p:par>
                              <p:par>
                                <p:cTn id="104" presetID="16" presetClass="entr" presetSubtype="21"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barn(inVertical)">
                                      <p:cBhvr>
                                        <p:cTn id="106" dur="500"/>
                                        <p:tgtEl>
                                          <p:spTgt spid="48"/>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barn(inVertical)">
                                      <p:cBhvr>
                                        <p:cTn id="109" dur="500"/>
                                        <p:tgtEl>
                                          <p:spTgt spid="49"/>
                                        </p:tgtEl>
                                      </p:cBhvr>
                                    </p:animEffect>
                                  </p:childTnLst>
                                </p:cTn>
                              </p:par>
                              <p:par>
                                <p:cTn id="110" presetID="16" presetClass="entr" presetSubtype="21" fill="hold" nodeType="with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barn(inVertical)">
                                      <p:cBhvr>
                                        <p:cTn id="112" dur="500"/>
                                        <p:tgtEl>
                                          <p:spTgt spid="50"/>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barn(inVertical)">
                                      <p:cBhvr>
                                        <p:cTn id="115" dur="500"/>
                                        <p:tgtEl>
                                          <p:spTgt spid="51"/>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barn(inVertical)">
                                      <p:cBhvr>
                                        <p:cTn id="118" dur="500"/>
                                        <p:tgtEl>
                                          <p:spTgt spid="52"/>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barn(inVertical)">
                                      <p:cBhvr>
                                        <p:cTn id="121" dur="500"/>
                                        <p:tgtEl>
                                          <p:spTgt spid="53"/>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barn(inVertical)">
                                      <p:cBhvr>
                                        <p:cTn id="124" dur="500"/>
                                        <p:tgtEl>
                                          <p:spTgt spid="5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barn(inVertical)">
                                      <p:cBhvr>
                                        <p:cTn id="127" dur="500"/>
                                        <p:tgtEl>
                                          <p:spTgt spid="55"/>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barn(inVertical)">
                                      <p:cBhvr>
                                        <p:cTn id="130" dur="500"/>
                                        <p:tgtEl>
                                          <p:spTgt spid="56"/>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barn(inVertical)">
                                      <p:cBhvr>
                                        <p:cTn id="133" dur="500"/>
                                        <p:tgtEl>
                                          <p:spTgt spid="57"/>
                                        </p:tgtEl>
                                      </p:cBhvr>
                                    </p:animEffect>
                                  </p:childTnLst>
                                </p:cTn>
                              </p:par>
                              <p:par>
                                <p:cTn id="134" presetID="16" presetClass="entr" presetSubtype="21" fill="hold" nodeType="with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barn(inVertical)">
                                      <p:cBhvr>
                                        <p:cTn id="136" dur="500"/>
                                        <p:tgtEl>
                                          <p:spTgt spid="58"/>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barn(inVertical)">
                                      <p:cBhvr>
                                        <p:cTn id="139" dur="500"/>
                                        <p:tgtEl>
                                          <p:spTgt spid="61"/>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barn(inVertical)">
                                      <p:cBhvr>
                                        <p:cTn id="142" dur="500"/>
                                        <p:tgtEl>
                                          <p:spTgt spid="62"/>
                                        </p:tgtEl>
                                      </p:cBhvr>
                                    </p:animEffect>
                                  </p:childTnLst>
                                </p:cTn>
                              </p:par>
                              <p:par>
                                <p:cTn id="143" presetID="16" presetClass="entr" presetSubtype="21" fill="hold" nodeType="withEffect">
                                  <p:stCondLst>
                                    <p:cond delay="0"/>
                                  </p:stCondLst>
                                  <p:childTnLst>
                                    <p:set>
                                      <p:cBhvr>
                                        <p:cTn id="144" dur="1" fill="hold">
                                          <p:stCondLst>
                                            <p:cond delay="0"/>
                                          </p:stCondLst>
                                        </p:cTn>
                                        <p:tgtEl>
                                          <p:spTgt spid="63"/>
                                        </p:tgtEl>
                                        <p:attrNameLst>
                                          <p:attrName>style.visibility</p:attrName>
                                        </p:attrNameLst>
                                      </p:cBhvr>
                                      <p:to>
                                        <p:strVal val="visible"/>
                                      </p:to>
                                    </p:set>
                                    <p:animEffect transition="in" filter="barn(inVertical)">
                                      <p:cBhvr>
                                        <p:cTn id="145" dur="500"/>
                                        <p:tgtEl>
                                          <p:spTgt spid="63"/>
                                        </p:tgtEl>
                                      </p:cBhvr>
                                    </p:animEffect>
                                  </p:childTnLst>
                                </p:cTn>
                              </p:par>
                              <p:par>
                                <p:cTn id="146" presetID="16" presetClass="entr" presetSubtype="21" fill="hold" nodeType="with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barn(inVertical)">
                                      <p:cBhvr>
                                        <p:cTn id="148" dur="500"/>
                                        <p:tgtEl>
                                          <p:spTgt spid="66"/>
                                        </p:tgtEl>
                                      </p:cBhvr>
                                    </p:animEffect>
                                  </p:childTnLst>
                                </p:cTn>
                              </p:par>
                              <p:par>
                                <p:cTn id="149" presetID="16" presetClass="entr" presetSubtype="21" fill="hold"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barn(inVertical)">
                                      <p:cBhvr>
                                        <p:cTn id="151" dur="500"/>
                                        <p:tgtEl>
                                          <p:spTgt spid="69"/>
                                        </p:tgtEl>
                                      </p:cBhvr>
                                    </p:animEffect>
                                  </p:childTnLst>
                                </p:cTn>
                              </p:par>
                              <p:par>
                                <p:cTn id="152" presetID="16" presetClass="entr" presetSubtype="21" fill="hold" nodeType="with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barn(inVertical)">
                                      <p:cBhvr>
                                        <p:cTn id="154" dur="500"/>
                                        <p:tgtEl>
                                          <p:spTgt spid="70"/>
                                        </p:tgtEl>
                                      </p:cBhvr>
                                    </p:animEffect>
                                  </p:childTnLst>
                                </p:cTn>
                              </p:par>
                              <p:par>
                                <p:cTn id="155" presetID="16" presetClass="entr" presetSubtype="21" fill="hold" nodeType="with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barn(inVertical)">
                                      <p:cBhvr>
                                        <p:cTn id="157" dur="500"/>
                                        <p:tgtEl>
                                          <p:spTgt spid="71"/>
                                        </p:tgtEl>
                                      </p:cBhvr>
                                    </p:animEffect>
                                  </p:childTnLst>
                                </p:cTn>
                              </p:par>
                              <p:par>
                                <p:cTn id="158" presetID="16" presetClass="entr" presetSubtype="21" fill="hold" nodeType="withEffect">
                                  <p:stCondLst>
                                    <p:cond delay="0"/>
                                  </p:stCondLst>
                                  <p:childTnLst>
                                    <p:set>
                                      <p:cBhvr>
                                        <p:cTn id="159" dur="1" fill="hold">
                                          <p:stCondLst>
                                            <p:cond delay="0"/>
                                          </p:stCondLst>
                                        </p:cTn>
                                        <p:tgtEl>
                                          <p:spTgt spid="72"/>
                                        </p:tgtEl>
                                        <p:attrNameLst>
                                          <p:attrName>style.visibility</p:attrName>
                                        </p:attrNameLst>
                                      </p:cBhvr>
                                      <p:to>
                                        <p:strVal val="visible"/>
                                      </p:to>
                                    </p:set>
                                    <p:animEffect transition="in" filter="barn(inVertical)">
                                      <p:cBhvr>
                                        <p:cTn id="160" dur="500"/>
                                        <p:tgtEl>
                                          <p:spTgt spid="72"/>
                                        </p:tgtEl>
                                      </p:cBhvr>
                                    </p:animEffect>
                                  </p:childTnLst>
                                </p:cTn>
                              </p:par>
                              <p:par>
                                <p:cTn id="161" presetID="16" presetClass="entr" presetSubtype="21"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animEffect transition="in" filter="barn(inVertical)">
                                      <p:cBhvr>
                                        <p:cTn id="163" dur="500"/>
                                        <p:tgtEl>
                                          <p:spTgt spid="73"/>
                                        </p:tgtEl>
                                      </p:cBhvr>
                                    </p:animEffect>
                                  </p:childTnLst>
                                </p:cTn>
                              </p:par>
                              <p:par>
                                <p:cTn id="164" presetID="16" presetClass="entr" presetSubtype="21" fill="hold" nodeType="withEffect">
                                  <p:stCondLst>
                                    <p:cond delay="0"/>
                                  </p:stCondLst>
                                  <p:childTnLst>
                                    <p:set>
                                      <p:cBhvr>
                                        <p:cTn id="165" dur="1" fill="hold">
                                          <p:stCondLst>
                                            <p:cond delay="0"/>
                                          </p:stCondLst>
                                        </p:cTn>
                                        <p:tgtEl>
                                          <p:spTgt spid="74"/>
                                        </p:tgtEl>
                                        <p:attrNameLst>
                                          <p:attrName>style.visibility</p:attrName>
                                        </p:attrNameLst>
                                      </p:cBhvr>
                                      <p:to>
                                        <p:strVal val="visible"/>
                                      </p:to>
                                    </p:set>
                                    <p:animEffect transition="in" filter="barn(inVertical)">
                                      <p:cBhvr>
                                        <p:cTn id="166" dur="500"/>
                                        <p:tgtEl>
                                          <p:spTgt spid="74"/>
                                        </p:tgtEl>
                                      </p:cBhvr>
                                    </p:animEffect>
                                  </p:childTnLst>
                                </p:cTn>
                              </p:par>
                              <p:par>
                                <p:cTn id="167" presetID="16" presetClass="entr" presetSubtype="21" fill="hold" nodeType="withEffect">
                                  <p:stCondLst>
                                    <p:cond delay="0"/>
                                  </p:stCondLst>
                                  <p:childTnLst>
                                    <p:set>
                                      <p:cBhvr>
                                        <p:cTn id="168" dur="1" fill="hold">
                                          <p:stCondLst>
                                            <p:cond delay="0"/>
                                          </p:stCondLst>
                                        </p:cTn>
                                        <p:tgtEl>
                                          <p:spTgt spid="75"/>
                                        </p:tgtEl>
                                        <p:attrNameLst>
                                          <p:attrName>style.visibility</p:attrName>
                                        </p:attrNameLst>
                                      </p:cBhvr>
                                      <p:to>
                                        <p:strVal val="visible"/>
                                      </p:to>
                                    </p:set>
                                    <p:animEffect transition="in" filter="barn(inVertical)">
                                      <p:cBhvr>
                                        <p:cTn id="169" dur="500"/>
                                        <p:tgtEl>
                                          <p:spTgt spid="75"/>
                                        </p:tgtEl>
                                      </p:cBhvr>
                                    </p:animEffect>
                                  </p:childTnLst>
                                </p:cTn>
                              </p:par>
                              <p:par>
                                <p:cTn id="170" presetID="16" presetClass="entr" presetSubtype="21" fill="hold" nodeType="withEffect">
                                  <p:stCondLst>
                                    <p:cond delay="0"/>
                                  </p:stCondLst>
                                  <p:childTnLst>
                                    <p:set>
                                      <p:cBhvr>
                                        <p:cTn id="171" dur="1" fill="hold">
                                          <p:stCondLst>
                                            <p:cond delay="0"/>
                                          </p:stCondLst>
                                        </p:cTn>
                                        <p:tgtEl>
                                          <p:spTgt spid="76"/>
                                        </p:tgtEl>
                                        <p:attrNameLst>
                                          <p:attrName>style.visibility</p:attrName>
                                        </p:attrNameLst>
                                      </p:cBhvr>
                                      <p:to>
                                        <p:strVal val="visible"/>
                                      </p:to>
                                    </p:set>
                                    <p:animEffect transition="in" filter="barn(inVertical)">
                                      <p:cBhvr>
                                        <p:cTn id="172" dur="500"/>
                                        <p:tgtEl>
                                          <p:spTgt spid="76"/>
                                        </p:tgtEl>
                                      </p:cBhvr>
                                    </p:animEffect>
                                  </p:childTnLst>
                                </p:cTn>
                              </p:par>
                              <p:par>
                                <p:cTn id="173" presetID="16" presetClass="entr" presetSubtype="21" fill="hold" nodeType="withEffect">
                                  <p:stCondLst>
                                    <p:cond delay="0"/>
                                  </p:stCondLst>
                                  <p:childTnLst>
                                    <p:set>
                                      <p:cBhvr>
                                        <p:cTn id="174" dur="1" fill="hold">
                                          <p:stCondLst>
                                            <p:cond delay="0"/>
                                          </p:stCondLst>
                                        </p:cTn>
                                        <p:tgtEl>
                                          <p:spTgt spid="77"/>
                                        </p:tgtEl>
                                        <p:attrNameLst>
                                          <p:attrName>style.visibility</p:attrName>
                                        </p:attrNameLst>
                                      </p:cBhvr>
                                      <p:to>
                                        <p:strVal val="visible"/>
                                      </p:to>
                                    </p:set>
                                    <p:animEffect transition="in" filter="barn(inVertical)">
                                      <p:cBhvr>
                                        <p:cTn id="175" dur="500"/>
                                        <p:tgtEl>
                                          <p:spTgt spid="77"/>
                                        </p:tgtEl>
                                      </p:cBhvr>
                                    </p:animEffect>
                                  </p:childTnLst>
                                </p:cTn>
                              </p:par>
                              <p:par>
                                <p:cTn id="176" presetID="16" presetClass="entr" presetSubtype="21" fill="hold" nodeType="withEffect">
                                  <p:stCondLst>
                                    <p:cond delay="0"/>
                                  </p:stCondLst>
                                  <p:childTnLst>
                                    <p:set>
                                      <p:cBhvr>
                                        <p:cTn id="177" dur="1" fill="hold">
                                          <p:stCondLst>
                                            <p:cond delay="0"/>
                                          </p:stCondLst>
                                        </p:cTn>
                                        <p:tgtEl>
                                          <p:spTgt spid="78"/>
                                        </p:tgtEl>
                                        <p:attrNameLst>
                                          <p:attrName>style.visibility</p:attrName>
                                        </p:attrNameLst>
                                      </p:cBhvr>
                                      <p:to>
                                        <p:strVal val="visible"/>
                                      </p:to>
                                    </p:set>
                                    <p:animEffect transition="in" filter="barn(inVertical)">
                                      <p:cBhvr>
                                        <p:cTn id="178" dur="500"/>
                                        <p:tgtEl>
                                          <p:spTgt spid="78"/>
                                        </p:tgtEl>
                                      </p:cBhvr>
                                    </p:animEffect>
                                  </p:childTnLst>
                                </p:cTn>
                              </p:par>
                              <p:par>
                                <p:cTn id="179" presetID="16" presetClass="entr" presetSubtype="21" fill="hold" nodeType="withEffect">
                                  <p:stCondLst>
                                    <p:cond delay="0"/>
                                  </p:stCondLst>
                                  <p:childTnLst>
                                    <p:set>
                                      <p:cBhvr>
                                        <p:cTn id="180" dur="1" fill="hold">
                                          <p:stCondLst>
                                            <p:cond delay="0"/>
                                          </p:stCondLst>
                                        </p:cTn>
                                        <p:tgtEl>
                                          <p:spTgt spid="79"/>
                                        </p:tgtEl>
                                        <p:attrNameLst>
                                          <p:attrName>style.visibility</p:attrName>
                                        </p:attrNameLst>
                                      </p:cBhvr>
                                      <p:to>
                                        <p:strVal val="visible"/>
                                      </p:to>
                                    </p:set>
                                    <p:animEffect transition="in" filter="barn(inVertical)">
                                      <p:cBhvr>
                                        <p:cTn id="181" dur="500"/>
                                        <p:tgtEl>
                                          <p:spTgt spid="79"/>
                                        </p:tgtEl>
                                      </p:cBhvr>
                                    </p:animEffect>
                                  </p:childTnLst>
                                </p:cTn>
                              </p:par>
                              <p:par>
                                <p:cTn id="182" presetID="16" presetClass="entr" presetSubtype="21" fill="hold" nodeType="withEffect">
                                  <p:stCondLst>
                                    <p:cond delay="0"/>
                                  </p:stCondLst>
                                  <p:childTnLst>
                                    <p:set>
                                      <p:cBhvr>
                                        <p:cTn id="183" dur="1" fill="hold">
                                          <p:stCondLst>
                                            <p:cond delay="0"/>
                                          </p:stCondLst>
                                        </p:cTn>
                                        <p:tgtEl>
                                          <p:spTgt spid="80"/>
                                        </p:tgtEl>
                                        <p:attrNameLst>
                                          <p:attrName>style.visibility</p:attrName>
                                        </p:attrNameLst>
                                      </p:cBhvr>
                                      <p:to>
                                        <p:strVal val="visible"/>
                                      </p:to>
                                    </p:set>
                                    <p:animEffect transition="in" filter="barn(inVertical)">
                                      <p:cBhvr>
                                        <p:cTn id="184" dur="500"/>
                                        <p:tgtEl>
                                          <p:spTgt spid="80"/>
                                        </p:tgtEl>
                                      </p:cBhvr>
                                    </p:animEffect>
                                  </p:childTnLst>
                                </p:cTn>
                              </p:par>
                              <p:par>
                                <p:cTn id="185" presetID="16" presetClass="entr" presetSubtype="21" fill="hold" nodeType="with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barn(inVertical)">
                                      <p:cBhvr>
                                        <p:cTn id="187" dur="500"/>
                                        <p:tgtEl>
                                          <p:spTgt spid="81"/>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82"/>
                                        </p:tgtEl>
                                        <p:attrNameLst>
                                          <p:attrName>style.visibility</p:attrName>
                                        </p:attrNameLst>
                                      </p:cBhvr>
                                      <p:to>
                                        <p:strVal val="visible"/>
                                      </p:to>
                                    </p:set>
                                    <p:animEffect transition="in" filter="barn(inVertical)">
                                      <p:cBhvr>
                                        <p:cTn id="190" dur="500"/>
                                        <p:tgtEl>
                                          <p:spTgt spid="82"/>
                                        </p:tgtEl>
                                      </p:cBhvr>
                                    </p:animEffect>
                                  </p:childTnLst>
                                </p:cTn>
                              </p:par>
                              <p:par>
                                <p:cTn id="191" presetID="16" presetClass="entr" presetSubtype="21" fill="hold" nodeType="withEffect">
                                  <p:stCondLst>
                                    <p:cond delay="0"/>
                                  </p:stCondLst>
                                  <p:childTnLst>
                                    <p:set>
                                      <p:cBhvr>
                                        <p:cTn id="192" dur="1" fill="hold">
                                          <p:stCondLst>
                                            <p:cond delay="0"/>
                                          </p:stCondLst>
                                        </p:cTn>
                                        <p:tgtEl>
                                          <p:spTgt spid="83"/>
                                        </p:tgtEl>
                                        <p:attrNameLst>
                                          <p:attrName>style.visibility</p:attrName>
                                        </p:attrNameLst>
                                      </p:cBhvr>
                                      <p:to>
                                        <p:strVal val="visible"/>
                                      </p:to>
                                    </p:set>
                                    <p:animEffect transition="in" filter="barn(inVertical)">
                                      <p:cBhvr>
                                        <p:cTn id="193" dur="500"/>
                                        <p:tgtEl>
                                          <p:spTgt spid="83"/>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85"/>
                                        </p:tgtEl>
                                        <p:attrNameLst>
                                          <p:attrName>style.visibility</p:attrName>
                                        </p:attrNameLst>
                                      </p:cBhvr>
                                      <p:to>
                                        <p:strVal val="visible"/>
                                      </p:to>
                                    </p:set>
                                    <p:animEffect transition="in" filter="barn(inVertical)">
                                      <p:cBhvr>
                                        <p:cTn id="196" dur="500"/>
                                        <p:tgtEl>
                                          <p:spTgt spid="85"/>
                                        </p:tgtEl>
                                      </p:cBhvr>
                                    </p:animEffect>
                                  </p:childTnLst>
                                </p:cTn>
                              </p:par>
                              <p:par>
                                <p:cTn id="197" presetID="16" presetClass="entr" presetSubtype="21" fill="hold" nodeType="withEffect">
                                  <p:stCondLst>
                                    <p:cond delay="0"/>
                                  </p:stCondLst>
                                  <p:childTnLst>
                                    <p:set>
                                      <p:cBhvr>
                                        <p:cTn id="198" dur="1" fill="hold">
                                          <p:stCondLst>
                                            <p:cond delay="0"/>
                                          </p:stCondLst>
                                        </p:cTn>
                                        <p:tgtEl>
                                          <p:spTgt spid="86"/>
                                        </p:tgtEl>
                                        <p:attrNameLst>
                                          <p:attrName>style.visibility</p:attrName>
                                        </p:attrNameLst>
                                      </p:cBhvr>
                                      <p:to>
                                        <p:strVal val="visible"/>
                                      </p:to>
                                    </p:set>
                                    <p:animEffect transition="in" filter="barn(inVertical)">
                                      <p:cBhvr>
                                        <p:cTn id="199" dur="500"/>
                                        <p:tgtEl>
                                          <p:spTgt spid="86"/>
                                        </p:tgtEl>
                                      </p:cBhvr>
                                    </p:animEffect>
                                  </p:childTnLst>
                                </p:cTn>
                              </p:par>
                              <p:par>
                                <p:cTn id="200" presetID="16" presetClass="entr" presetSubtype="21" fill="hold" nodeType="withEffect">
                                  <p:stCondLst>
                                    <p:cond delay="0"/>
                                  </p:stCondLst>
                                  <p:childTnLst>
                                    <p:set>
                                      <p:cBhvr>
                                        <p:cTn id="201" dur="1" fill="hold">
                                          <p:stCondLst>
                                            <p:cond delay="0"/>
                                          </p:stCondLst>
                                        </p:cTn>
                                        <p:tgtEl>
                                          <p:spTgt spid="89"/>
                                        </p:tgtEl>
                                        <p:attrNameLst>
                                          <p:attrName>style.visibility</p:attrName>
                                        </p:attrNameLst>
                                      </p:cBhvr>
                                      <p:to>
                                        <p:strVal val="visible"/>
                                      </p:to>
                                    </p:set>
                                    <p:animEffect transition="in" filter="barn(inVertical)">
                                      <p:cBhvr>
                                        <p:cTn id="202" dur="500"/>
                                        <p:tgtEl>
                                          <p:spTgt spid="89"/>
                                        </p:tgtEl>
                                      </p:cBhvr>
                                    </p:animEffect>
                                  </p:childTnLst>
                                </p:cTn>
                              </p:par>
                              <p:par>
                                <p:cTn id="203" presetID="16" presetClass="entr" presetSubtype="21" fill="hold" nodeType="withEffect">
                                  <p:stCondLst>
                                    <p:cond delay="0"/>
                                  </p:stCondLst>
                                  <p:childTnLst>
                                    <p:set>
                                      <p:cBhvr>
                                        <p:cTn id="204" dur="1" fill="hold">
                                          <p:stCondLst>
                                            <p:cond delay="0"/>
                                          </p:stCondLst>
                                        </p:cTn>
                                        <p:tgtEl>
                                          <p:spTgt spid="96"/>
                                        </p:tgtEl>
                                        <p:attrNameLst>
                                          <p:attrName>style.visibility</p:attrName>
                                        </p:attrNameLst>
                                      </p:cBhvr>
                                      <p:to>
                                        <p:strVal val="visible"/>
                                      </p:to>
                                    </p:set>
                                    <p:animEffect transition="in" filter="barn(inVertical)">
                                      <p:cBhvr>
                                        <p:cTn id="205" dur="500"/>
                                        <p:tgtEl>
                                          <p:spTgt spid="96"/>
                                        </p:tgtEl>
                                      </p:cBhvr>
                                    </p:animEffect>
                                  </p:childTnLst>
                                </p:cTn>
                              </p:par>
                              <p:par>
                                <p:cTn id="206" presetID="16" presetClass="entr" presetSubtype="21" fill="hold" grpId="0" nodeType="withEffect">
                                  <p:stCondLst>
                                    <p:cond delay="0"/>
                                  </p:stCondLst>
                                  <p:childTnLst>
                                    <p:set>
                                      <p:cBhvr>
                                        <p:cTn id="207" dur="1" fill="hold">
                                          <p:stCondLst>
                                            <p:cond delay="0"/>
                                          </p:stCondLst>
                                        </p:cTn>
                                        <p:tgtEl>
                                          <p:spTgt spid="97"/>
                                        </p:tgtEl>
                                        <p:attrNameLst>
                                          <p:attrName>style.visibility</p:attrName>
                                        </p:attrNameLst>
                                      </p:cBhvr>
                                      <p:to>
                                        <p:strVal val="visible"/>
                                      </p:to>
                                    </p:set>
                                    <p:animEffect transition="in" filter="barn(inVertical)">
                                      <p:cBhvr>
                                        <p:cTn id="208" dur="500"/>
                                        <p:tgtEl>
                                          <p:spTgt spid="97"/>
                                        </p:tgtEl>
                                      </p:cBhvr>
                                    </p:animEffect>
                                  </p:childTnLst>
                                </p:cTn>
                              </p:par>
                              <p:par>
                                <p:cTn id="209" presetID="16" presetClass="entr" presetSubtype="21" fill="hold" nodeType="withEffect">
                                  <p:stCondLst>
                                    <p:cond delay="0"/>
                                  </p:stCondLst>
                                  <p:childTnLst>
                                    <p:set>
                                      <p:cBhvr>
                                        <p:cTn id="210" dur="1" fill="hold">
                                          <p:stCondLst>
                                            <p:cond delay="0"/>
                                          </p:stCondLst>
                                        </p:cTn>
                                        <p:tgtEl>
                                          <p:spTgt spid="98"/>
                                        </p:tgtEl>
                                        <p:attrNameLst>
                                          <p:attrName>style.visibility</p:attrName>
                                        </p:attrNameLst>
                                      </p:cBhvr>
                                      <p:to>
                                        <p:strVal val="visible"/>
                                      </p:to>
                                    </p:set>
                                    <p:animEffect transition="in" filter="barn(inVertical)">
                                      <p:cBhvr>
                                        <p:cTn id="211" dur="500"/>
                                        <p:tgtEl>
                                          <p:spTgt spid="98"/>
                                        </p:tgtEl>
                                      </p:cBhvr>
                                    </p:animEffect>
                                  </p:childTnLst>
                                </p:cTn>
                              </p:par>
                              <p:par>
                                <p:cTn id="212" presetID="16" presetClass="entr" presetSubtype="21" fill="hold" nodeType="withEffect">
                                  <p:stCondLst>
                                    <p:cond delay="0"/>
                                  </p:stCondLst>
                                  <p:childTnLst>
                                    <p:set>
                                      <p:cBhvr>
                                        <p:cTn id="213" dur="1" fill="hold">
                                          <p:stCondLst>
                                            <p:cond delay="0"/>
                                          </p:stCondLst>
                                        </p:cTn>
                                        <p:tgtEl>
                                          <p:spTgt spid="100"/>
                                        </p:tgtEl>
                                        <p:attrNameLst>
                                          <p:attrName>style.visibility</p:attrName>
                                        </p:attrNameLst>
                                      </p:cBhvr>
                                      <p:to>
                                        <p:strVal val="visible"/>
                                      </p:to>
                                    </p:set>
                                    <p:animEffect transition="in" filter="barn(inVertical)">
                                      <p:cBhvr>
                                        <p:cTn id="214" dur="500"/>
                                        <p:tgtEl>
                                          <p:spTgt spid="100"/>
                                        </p:tgtEl>
                                      </p:cBhvr>
                                    </p:animEffect>
                                  </p:childTnLst>
                                </p:cTn>
                              </p:par>
                              <p:par>
                                <p:cTn id="215" presetID="16" presetClass="entr" presetSubtype="21" fill="hold" grpId="0" nodeType="withEffect">
                                  <p:stCondLst>
                                    <p:cond delay="0"/>
                                  </p:stCondLst>
                                  <p:childTnLst>
                                    <p:set>
                                      <p:cBhvr>
                                        <p:cTn id="216" dur="1" fill="hold">
                                          <p:stCondLst>
                                            <p:cond delay="0"/>
                                          </p:stCondLst>
                                        </p:cTn>
                                        <p:tgtEl>
                                          <p:spTgt spid="105"/>
                                        </p:tgtEl>
                                        <p:attrNameLst>
                                          <p:attrName>style.visibility</p:attrName>
                                        </p:attrNameLst>
                                      </p:cBhvr>
                                      <p:to>
                                        <p:strVal val="visible"/>
                                      </p:to>
                                    </p:set>
                                    <p:animEffect transition="in" filter="barn(inVertical)">
                                      <p:cBhvr>
                                        <p:cTn id="217" dur="500"/>
                                        <p:tgtEl>
                                          <p:spTgt spid="105"/>
                                        </p:tgtEl>
                                      </p:cBhvr>
                                    </p:animEffect>
                                  </p:childTnLst>
                                </p:cTn>
                              </p:par>
                              <p:par>
                                <p:cTn id="218" presetID="16" presetClass="entr" presetSubtype="21" fill="hold" grpId="0" nodeType="withEffect">
                                  <p:stCondLst>
                                    <p:cond delay="0"/>
                                  </p:stCondLst>
                                  <p:childTnLst>
                                    <p:set>
                                      <p:cBhvr>
                                        <p:cTn id="219" dur="1" fill="hold">
                                          <p:stCondLst>
                                            <p:cond delay="0"/>
                                          </p:stCondLst>
                                        </p:cTn>
                                        <p:tgtEl>
                                          <p:spTgt spid="104"/>
                                        </p:tgtEl>
                                        <p:attrNameLst>
                                          <p:attrName>style.visibility</p:attrName>
                                        </p:attrNameLst>
                                      </p:cBhvr>
                                      <p:to>
                                        <p:strVal val="visible"/>
                                      </p:to>
                                    </p:set>
                                    <p:animEffect transition="in" filter="barn(inVertical)">
                                      <p:cBhvr>
                                        <p:cTn id="22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2" grpId="0" animBg="1"/>
      <p:bldP spid="13" grpId="0" animBg="1"/>
      <p:bldP spid="14" grpId="0"/>
      <p:bldP spid="16" grpId="0"/>
      <p:bldP spid="17" grpId="0" animBg="1"/>
      <p:bldP spid="38" grpId="0" animBg="1"/>
      <p:bldP spid="39" grpId="0" animBg="1"/>
      <p:bldP spid="40" grpId="0" animBg="1"/>
      <p:bldP spid="41" grpId="0"/>
      <p:bldP spid="42" grpId="0"/>
      <p:bldP spid="47" grpId="0" animBg="1"/>
      <p:bldP spid="49" grpId="0" animBg="1"/>
      <p:bldP spid="51" grpId="0" animBg="1"/>
      <p:bldP spid="52" grpId="0" animBg="1"/>
      <p:bldP spid="53" grpId="0" animBg="1"/>
      <p:bldP spid="54" grpId="0" animBg="1"/>
      <p:bldP spid="55" grpId="0" animBg="1"/>
      <p:bldP spid="56" grpId="0" animBg="1"/>
      <p:bldP spid="57" grpId="0"/>
      <p:bldP spid="61" grpId="0"/>
      <p:bldP spid="62" grpId="0"/>
      <p:bldP spid="82" grpId="0" animBg="1"/>
      <p:bldP spid="85" grpId="0" animBg="1"/>
      <p:bldP spid="97" grpId="0" animBg="1"/>
      <p:bldP spid="105" grpId="0" animBg="1"/>
      <p:bldP spid="1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模型效果对比</a:t>
            </a:r>
          </a:p>
        </p:txBody>
      </p:sp>
      <p:grpSp>
        <p:nvGrpSpPr>
          <p:cNvPr id="4" name="Group 2"/>
          <p:cNvGrpSpPr>
            <a:grpSpLocks/>
          </p:cNvGrpSpPr>
          <p:nvPr/>
        </p:nvGrpSpPr>
        <p:grpSpPr bwMode="auto">
          <a:xfrm>
            <a:off x="559047" y="2269651"/>
            <a:ext cx="4315567" cy="3581270"/>
            <a:chOff x="3785121" y="1812417"/>
            <a:chExt cx="4627889" cy="3779783"/>
          </a:xfrm>
        </p:grpSpPr>
        <p:pic>
          <p:nvPicPr>
            <p:cNvPr id="5" name="Picture 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85121" y="1812417"/>
              <a:ext cx="4627889" cy="377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p:nvPr/>
          </p:nvSpPr>
          <p:spPr>
            <a:xfrm>
              <a:off x="4121695" y="1998151"/>
              <a:ext cx="3959505" cy="2484403"/>
            </a:xfrm>
            <a:prstGeom prst="rect">
              <a:avLst/>
            </a:prstGeom>
            <a:blipFill dpi="0" rotWithShape="1">
              <a:blip r:embed="rId4" cstate="email">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604" dirty="0">
                <a:sym typeface="Arial" panose="020B0604020202020204" pitchFamily="34" charset="0"/>
              </a:endParaRPr>
            </a:p>
          </p:txBody>
        </p:sp>
      </p:grpSp>
      <p:graphicFrame>
        <p:nvGraphicFramePr>
          <p:cNvPr id="24" name="表格 24">
            <a:extLst>
              <a:ext uri="{FF2B5EF4-FFF2-40B4-BE49-F238E27FC236}">
                <a16:creationId xmlns:a16="http://schemas.microsoft.com/office/drawing/2014/main" id="{79886E8B-EB91-413E-8AA0-2601E04F7B6E}"/>
              </a:ext>
            </a:extLst>
          </p:cNvPr>
          <p:cNvGraphicFramePr>
            <a:graphicFrameLocks noGrp="1"/>
          </p:cNvGraphicFramePr>
          <p:nvPr>
            <p:extLst>
              <p:ext uri="{D42A27DB-BD31-4B8C-83A1-F6EECF244321}">
                <p14:modId xmlns:p14="http://schemas.microsoft.com/office/powerpoint/2010/main" val="909032711"/>
              </p:ext>
            </p:extLst>
          </p:nvPr>
        </p:nvGraphicFramePr>
        <p:xfrm>
          <a:off x="5391021" y="2139231"/>
          <a:ext cx="4909976" cy="2908632"/>
        </p:xfrm>
        <a:graphic>
          <a:graphicData uri="http://schemas.openxmlformats.org/drawingml/2006/table">
            <a:tbl>
              <a:tblPr firstRow="1" bandRow="1">
                <a:tableStyleId>{5C22544A-7EE6-4342-B048-85BDC9FD1C3A}</a:tableStyleId>
              </a:tblPr>
              <a:tblGrid>
                <a:gridCol w="1227494">
                  <a:extLst>
                    <a:ext uri="{9D8B030D-6E8A-4147-A177-3AD203B41FA5}">
                      <a16:colId xmlns:a16="http://schemas.microsoft.com/office/drawing/2014/main" val="2286636218"/>
                    </a:ext>
                  </a:extLst>
                </a:gridCol>
                <a:gridCol w="1227494">
                  <a:extLst>
                    <a:ext uri="{9D8B030D-6E8A-4147-A177-3AD203B41FA5}">
                      <a16:colId xmlns:a16="http://schemas.microsoft.com/office/drawing/2014/main" val="2908633306"/>
                    </a:ext>
                  </a:extLst>
                </a:gridCol>
                <a:gridCol w="1227494">
                  <a:extLst>
                    <a:ext uri="{9D8B030D-6E8A-4147-A177-3AD203B41FA5}">
                      <a16:colId xmlns:a16="http://schemas.microsoft.com/office/drawing/2014/main" val="3146955064"/>
                    </a:ext>
                  </a:extLst>
                </a:gridCol>
                <a:gridCol w="1227494">
                  <a:extLst>
                    <a:ext uri="{9D8B030D-6E8A-4147-A177-3AD203B41FA5}">
                      <a16:colId xmlns:a16="http://schemas.microsoft.com/office/drawing/2014/main" val="2782249237"/>
                    </a:ext>
                  </a:extLst>
                </a:gridCol>
              </a:tblGrid>
              <a:tr h="727158">
                <a:tc>
                  <a:txBody>
                    <a:bodyPr/>
                    <a:lstStyle/>
                    <a:p>
                      <a:pPr algn="ctr"/>
                      <a:r>
                        <a:rPr lang="zh-CN" altLang="en-US" sz="2000" dirty="0"/>
                        <a:t>模型</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sz="2000" dirty="0"/>
                        <a:t>MSE</a:t>
                      </a:r>
                      <a:endParaRPr lang="zh-CN" altLang="en-US" sz="20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sz="2000" dirty="0"/>
                        <a:t>MAE</a:t>
                      </a:r>
                      <a:endParaRPr lang="zh-CN" altLang="en-US" sz="20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sz="2000" dirty="0"/>
                        <a:t>NDCG</a:t>
                      </a:r>
                      <a:endParaRPr lang="zh-CN" altLang="en-US" sz="20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141455931"/>
                  </a:ext>
                </a:extLst>
              </a:tr>
              <a:tr h="727158">
                <a:tc>
                  <a:txBody>
                    <a:bodyPr/>
                    <a:lstStyle/>
                    <a:p>
                      <a:pPr algn="ctr"/>
                      <a:r>
                        <a:rPr lang="en-US" altLang="zh-CN" sz="2000" dirty="0"/>
                        <a:t>FM</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0.58</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0.60</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0.82</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84136103"/>
                  </a:ext>
                </a:extLst>
              </a:tr>
              <a:tr h="727158">
                <a:tc>
                  <a:txBody>
                    <a:bodyPr/>
                    <a:lstStyle/>
                    <a:p>
                      <a:pPr algn="ctr"/>
                      <a:r>
                        <a:rPr lang="en-US" altLang="zh-CN" sz="2000" dirty="0"/>
                        <a:t>SVD</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0.62</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0.61</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0.80</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57553647"/>
                  </a:ext>
                </a:extLst>
              </a:tr>
              <a:tr h="727158">
                <a:tc>
                  <a:txBody>
                    <a:bodyPr/>
                    <a:lstStyle/>
                    <a:p>
                      <a:pPr algn="ctr"/>
                      <a:r>
                        <a:rPr lang="en-US" altLang="zh-CN" sz="2000" dirty="0"/>
                        <a:t>Movie-Net</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0.58</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0.56</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000" dirty="0"/>
                        <a:t>0.99</a:t>
                      </a:r>
                      <a:endParaRPr lang="zh-CN" altLang="en-US" sz="2000" dirty="0"/>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61988540"/>
                  </a:ext>
                </a:extLst>
              </a:tr>
            </a:tbl>
          </a:graphicData>
        </a:graphic>
      </p:graphicFrame>
    </p:spTree>
    <p:extLst>
      <p:ext uri="{BB962C8B-B14F-4D97-AF65-F5344CB8AC3E}">
        <p14:creationId xmlns:p14="http://schemas.microsoft.com/office/powerpoint/2010/main" val="3313808005"/>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rot="1596102">
            <a:off x="1760240" y="3316225"/>
            <a:ext cx="1842820" cy="2463850"/>
            <a:chOff x="5821363" y="1744452"/>
            <a:chExt cx="2565400" cy="2981325"/>
          </a:xfrm>
          <a:effectLst>
            <a:outerShdw dist="190500" dir="18900000" algn="bl" rotWithShape="0">
              <a:prstClr val="black">
                <a:alpha val="30000"/>
              </a:prstClr>
            </a:outerShdw>
          </a:effectLst>
        </p:grpSpPr>
        <p:sp>
          <p:nvSpPr>
            <p:cNvPr id="32"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16"/>
            <p:cNvSpPr>
              <a:spLocks noChangeArrowheads="1"/>
            </p:cNvSpPr>
            <p:nvPr/>
          </p:nvSpPr>
          <p:spPr bwMode="auto">
            <a:xfrm>
              <a:off x="5980113" y="1896852"/>
              <a:ext cx="2247900" cy="2222500"/>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p:cNvGrpSpPr/>
          <p:nvPr/>
        </p:nvGrpSpPr>
        <p:grpSpPr>
          <a:xfrm rot="535147">
            <a:off x="1011371" y="1963198"/>
            <a:ext cx="2048968" cy="2381164"/>
            <a:chOff x="5821363" y="1744452"/>
            <a:chExt cx="2565400" cy="2981325"/>
          </a:xfrm>
          <a:effectLst>
            <a:outerShdw dist="190500" dir="18900000" algn="bl" rotWithShape="0">
              <a:prstClr val="black">
                <a:alpha val="30000"/>
              </a:prstClr>
            </a:outerShdw>
          </a:effectLst>
        </p:grpSpPr>
        <p:sp>
          <p:nvSpPr>
            <p:cNvPr id="29"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16"/>
            <p:cNvSpPr>
              <a:spLocks noChangeArrowheads="1"/>
            </p:cNvSpPr>
            <p:nvPr/>
          </p:nvSpPr>
          <p:spPr bwMode="auto">
            <a:xfrm>
              <a:off x="5980113" y="1896852"/>
              <a:ext cx="2247900" cy="2222500"/>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 name="文本框 20"/>
          <p:cNvSpPr txBox="1"/>
          <p:nvPr/>
        </p:nvSpPr>
        <p:spPr>
          <a:xfrm>
            <a:off x="4577415" y="2599782"/>
            <a:ext cx="7366119" cy="1323439"/>
          </a:xfrm>
          <a:prstGeom prst="rect">
            <a:avLst/>
          </a:prstGeom>
          <a:noFill/>
        </p:spPr>
        <p:txBody>
          <a:bodyPr wrap="none" rtlCol="0">
            <a:spAutoFit/>
          </a:bodyPr>
          <a:lstStyle/>
          <a:p>
            <a:r>
              <a:rPr lang="zh-CN" altLang="en-US" sz="8000" dirty="0">
                <a:solidFill>
                  <a:schemeClr val="bg1"/>
                </a:solidFill>
                <a:latin typeface="+mj-ea"/>
                <a:ea typeface="+mj-ea"/>
              </a:rPr>
              <a:t>电影个性化推荐</a:t>
            </a:r>
          </a:p>
        </p:txBody>
      </p:sp>
      <p:sp>
        <p:nvSpPr>
          <p:cNvPr id="22" name="矩形 21"/>
          <p:cNvSpPr/>
          <p:nvPr/>
        </p:nvSpPr>
        <p:spPr>
          <a:xfrm>
            <a:off x="4577415" y="4064069"/>
            <a:ext cx="6772729" cy="247440"/>
          </a:xfrm>
          <a:prstGeom prst="rect">
            <a:avLst/>
          </a:prstGeom>
        </p:spPr>
        <p:txBody>
          <a:bodyPr wrap="square">
            <a:spAutoFit/>
          </a:bodyPr>
          <a:lstStyle/>
          <a:p>
            <a:pPr algn="r">
              <a:lnSpc>
                <a:spcPct val="120000"/>
              </a:lnSpc>
            </a:pPr>
            <a:r>
              <a:rPr lang="zh-CN" altLang="en-US" sz="900" dirty="0">
                <a:solidFill>
                  <a:schemeClr val="bg1"/>
                </a:solidFill>
              </a:rPr>
              <a:t>主要负责人：员司雨</a:t>
            </a:r>
            <a:endParaRPr lang="en-US" altLang="zh-CN" sz="900" dirty="0">
              <a:solidFill>
                <a:schemeClr val="bg1"/>
              </a:solidFill>
            </a:endParaRPr>
          </a:p>
        </p:txBody>
      </p:sp>
      <p:grpSp>
        <p:nvGrpSpPr>
          <p:cNvPr id="24" name="组合 23"/>
          <p:cNvGrpSpPr/>
          <p:nvPr/>
        </p:nvGrpSpPr>
        <p:grpSpPr>
          <a:xfrm rot="21401213">
            <a:off x="493643" y="2384512"/>
            <a:ext cx="2191340" cy="2546619"/>
            <a:chOff x="5821363" y="1744452"/>
            <a:chExt cx="2565400" cy="2981325"/>
          </a:xfrm>
          <a:effectLst>
            <a:outerShdw dist="190500" dir="18900000" algn="bl" rotWithShape="0">
              <a:prstClr val="black">
                <a:alpha val="30000"/>
              </a:prstClr>
            </a:outerShdw>
          </a:effectLst>
        </p:grpSpPr>
        <p:sp>
          <p:nvSpPr>
            <p:cNvPr id="20"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6"/>
            <p:cNvSpPr>
              <a:spLocks noChangeArrowheads="1"/>
            </p:cNvSpPr>
            <p:nvPr/>
          </p:nvSpPr>
          <p:spPr bwMode="auto">
            <a:xfrm>
              <a:off x="5980113" y="1896852"/>
              <a:ext cx="2247900" cy="2222500"/>
            </a:xfrm>
            <a:prstGeom prst="rect">
              <a:avLst/>
            </a:prstGeom>
            <a:blipFill>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725777"/>
            <a:ext cx="5260812" cy="2132223"/>
          </a:xfrm>
          <a:prstGeom prst="rect">
            <a:avLst/>
          </a:prstGeom>
        </p:spPr>
      </p:pic>
    </p:spTree>
    <p:extLst>
      <p:ext uri="{BB962C8B-B14F-4D97-AF65-F5344CB8AC3E}">
        <p14:creationId xmlns:p14="http://schemas.microsoft.com/office/powerpoint/2010/main" val="3919818177"/>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1000" fill="hold"/>
                                        <p:tgtEl>
                                          <p:spTgt spid="31"/>
                                        </p:tgtEl>
                                        <p:attrNameLst>
                                          <p:attrName>ppt_x</p:attrName>
                                        </p:attrNameLst>
                                      </p:cBhvr>
                                      <p:tavLst>
                                        <p:tav tm="0">
                                          <p:val>
                                            <p:strVal val="0-#ppt_w/2"/>
                                          </p:val>
                                        </p:tav>
                                        <p:tav tm="100000">
                                          <p:val>
                                            <p:strVal val="#ppt_x"/>
                                          </p:val>
                                        </p:tav>
                                      </p:tavLst>
                                    </p:anim>
                                    <p:anim calcmode="lin" valueType="num">
                                      <p:cBhvr additive="base">
                                        <p:cTn id="13" dur="10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1000" fill="hold"/>
                                        <p:tgtEl>
                                          <p:spTgt spid="24"/>
                                        </p:tgtEl>
                                        <p:attrNameLst>
                                          <p:attrName>ppt_x</p:attrName>
                                        </p:attrNameLst>
                                      </p:cBhvr>
                                      <p:tavLst>
                                        <p:tav tm="0">
                                          <p:val>
                                            <p:strVal val="0-#ppt_w/2"/>
                                          </p:val>
                                        </p:tav>
                                        <p:tav tm="100000">
                                          <p:val>
                                            <p:strVal val="#ppt_x"/>
                                          </p:val>
                                        </p:tav>
                                      </p:tavLst>
                                    </p:anim>
                                    <p:anim calcmode="lin" valueType="num">
                                      <p:cBhvr additive="base">
                                        <p:cTn id="17" dur="10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1000" fill="hold"/>
                                        <p:tgtEl>
                                          <p:spTgt spid="28"/>
                                        </p:tgtEl>
                                        <p:attrNameLst>
                                          <p:attrName>ppt_x</p:attrName>
                                        </p:attrNameLst>
                                      </p:cBhvr>
                                      <p:tavLst>
                                        <p:tav tm="0">
                                          <p:val>
                                            <p:strVal val="0-#ppt_w/2"/>
                                          </p:val>
                                        </p:tav>
                                        <p:tav tm="100000">
                                          <p:val>
                                            <p:strVal val="#ppt_x"/>
                                          </p:val>
                                        </p:tav>
                                      </p:tavLst>
                                    </p:anim>
                                    <p:anim calcmode="lin" valueType="num">
                                      <p:cBhvr additive="base">
                                        <p:cTn id="21" dur="100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220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Scale>
                                      <p:cBhvr>
                                        <p:cTn id="25"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21"/>
                                        </p:tgtEl>
                                        <p:attrNameLst>
                                          <p:attrName>ppt_x</p:attrName>
                                          <p:attrName>ppt_y</p:attrName>
                                        </p:attrNameLst>
                                      </p:cBhvr>
                                    </p:animMotion>
                                    <p:animEffect transition="in" filter="fade">
                                      <p:cBhvr>
                                        <p:cTn id="27" dur="1000"/>
                                        <p:tgtEl>
                                          <p:spTgt spid="21"/>
                                        </p:tgtEl>
                                      </p:cBhvr>
                                    </p:animEffect>
                                  </p:childTnLst>
                                </p:cTn>
                              </p:par>
                            </p:childTnLst>
                          </p:cTn>
                        </p:par>
                        <p:par>
                          <p:cTn id="28" fill="hold">
                            <p:stCondLst>
                              <p:cond delay="38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个性化推荐思路</a:t>
            </a:r>
          </a:p>
        </p:txBody>
      </p:sp>
      <p:sp>
        <p:nvSpPr>
          <p:cNvPr id="3" name="Rectangle 4"/>
          <p:cNvSpPr/>
          <p:nvPr/>
        </p:nvSpPr>
        <p:spPr>
          <a:xfrm>
            <a:off x="1184361" y="1782060"/>
            <a:ext cx="6394319" cy="4441642"/>
          </a:xfrm>
          <a:prstGeom prst="rect">
            <a:avLst/>
          </a:prstGeom>
          <a:blipFill dpi="0" rotWithShape="1">
            <a:blip r:embed="rId3" cstate="email">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a:ext>
              </a:extLst>
            </a:blip>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p>
        </p:txBody>
      </p:sp>
      <p:sp>
        <p:nvSpPr>
          <p:cNvPr id="4" name="Rectangle 16"/>
          <p:cNvSpPr/>
          <p:nvPr/>
        </p:nvSpPr>
        <p:spPr>
          <a:xfrm>
            <a:off x="1184361" y="1782060"/>
            <a:ext cx="3217883" cy="4428494"/>
          </a:xfrm>
          <a:prstGeom prst="rect">
            <a:avLst/>
          </a:prstGeom>
          <a:solidFill>
            <a:schemeClr val="tx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7" dirty="0">
              <a:solidFill>
                <a:schemeClr val="bg1">
                  <a:lumMod val="65000"/>
                </a:schemeClr>
              </a:solidFill>
              <a:latin typeface="Lato" panose="020F0502020204030203" pitchFamily="34" charset="0"/>
            </a:endParaRPr>
          </a:p>
        </p:txBody>
      </p:sp>
      <p:sp>
        <p:nvSpPr>
          <p:cNvPr id="5" name="Content Placeholder 2"/>
          <p:cNvSpPr txBox="1">
            <a:spLocks/>
          </p:cNvSpPr>
          <p:nvPr/>
        </p:nvSpPr>
        <p:spPr>
          <a:xfrm>
            <a:off x="1463780" y="4234903"/>
            <a:ext cx="2659044" cy="1781450"/>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defRPr/>
            </a:pPr>
            <a:r>
              <a:rPr lang="zh-CN" altLang="en-US" sz="1800" dirty="0">
                <a:solidFill>
                  <a:schemeClr val="bg1"/>
                </a:solidFill>
                <a:latin typeface="+mn-ea"/>
              </a:rPr>
              <a:t>利用预测效果最好的</a:t>
            </a:r>
            <a:r>
              <a:rPr lang="en-US" altLang="zh-CN" sz="1800" dirty="0">
                <a:solidFill>
                  <a:schemeClr val="bg1"/>
                </a:solidFill>
                <a:latin typeface="+mn-ea"/>
              </a:rPr>
              <a:t>Movie-Net</a:t>
            </a:r>
            <a:r>
              <a:rPr lang="zh-CN" altLang="en-US" sz="1800" dirty="0">
                <a:solidFill>
                  <a:schemeClr val="bg1"/>
                </a:solidFill>
                <a:latin typeface="+mn-ea"/>
              </a:rPr>
              <a:t>神经网络生成的用户特征矩阵和电影特征矩阵做豆瓣电影个性化推荐</a:t>
            </a:r>
          </a:p>
        </p:txBody>
      </p:sp>
      <p:sp>
        <p:nvSpPr>
          <p:cNvPr id="6" name="任意多边形: 形状 5"/>
          <p:cNvSpPr/>
          <p:nvPr/>
        </p:nvSpPr>
        <p:spPr>
          <a:xfrm>
            <a:off x="2351021" y="2670493"/>
            <a:ext cx="884562" cy="979170"/>
          </a:xfrm>
          <a:custGeom>
            <a:avLst/>
            <a:gdLst/>
            <a:ahLst/>
            <a:cxnLst/>
            <a:rect l="l" t="t" r="r" b="b"/>
            <a:pathLst>
              <a:path w="884562" h="979170">
                <a:moveTo>
                  <a:pt x="415719" y="0"/>
                </a:moveTo>
                <a:lnTo>
                  <a:pt x="468843" y="0"/>
                </a:lnTo>
                <a:lnTo>
                  <a:pt x="468843" y="69850"/>
                </a:lnTo>
                <a:cubicBezTo>
                  <a:pt x="578387" y="73624"/>
                  <a:pt x="668916" y="119625"/>
                  <a:pt x="740432" y="207853"/>
                </a:cubicBezTo>
                <a:lnTo>
                  <a:pt x="855512" y="120019"/>
                </a:lnTo>
                <a:lnTo>
                  <a:pt x="884562" y="154885"/>
                </a:lnTo>
                <a:lnTo>
                  <a:pt x="769420" y="243092"/>
                </a:lnTo>
                <a:cubicBezTo>
                  <a:pt x="818852" y="307890"/>
                  <a:pt x="843569" y="383386"/>
                  <a:pt x="843569" y="469583"/>
                </a:cubicBezTo>
                <a:cubicBezTo>
                  <a:pt x="843569" y="558640"/>
                  <a:pt x="817546" y="636262"/>
                  <a:pt x="765501" y="702449"/>
                </a:cubicBezTo>
                <a:lnTo>
                  <a:pt x="884562" y="800236"/>
                </a:lnTo>
                <a:lnTo>
                  <a:pt x="855294" y="834729"/>
                </a:lnTo>
                <a:lnTo>
                  <a:pt x="735953" y="739119"/>
                </a:lnTo>
                <a:cubicBezTo>
                  <a:pt x="664562" y="822246"/>
                  <a:pt x="575525" y="865697"/>
                  <a:pt x="468843" y="869471"/>
                </a:cubicBezTo>
                <a:lnTo>
                  <a:pt x="468843" y="979170"/>
                </a:lnTo>
                <a:lnTo>
                  <a:pt x="415719" y="979170"/>
                </a:lnTo>
                <a:lnTo>
                  <a:pt x="415719" y="869533"/>
                </a:lnTo>
                <a:cubicBezTo>
                  <a:pt x="305802" y="865759"/>
                  <a:pt x="215024" y="819685"/>
                  <a:pt x="143384" y="731312"/>
                </a:cubicBezTo>
                <a:lnTo>
                  <a:pt x="28272" y="819115"/>
                </a:lnTo>
                <a:lnTo>
                  <a:pt x="0" y="784280"/>
                </a:lnTo>
                <a:lnTo>
                  <a:pt x="115173" y="696042"/>
                </a:lnTo>
                <a:cubicBezTo>
                  <a:pt x="65720" y="631887"/>
                  <a:pt x="40993" y="556401"/>
                  <a:pt x="40993" y="469583"/>
                </a:cubicBezTo>
                <a:cubicBezTo>
                  <a:pt x="40993" y="380131"/>
                  <a:pt x="67016" y="302623"/>
                  <a:pt x="119061" y="237058"/>
                </a:cubicBezTo>
                <a:lnTo>
                  <a:pt x="0" y="139209"/>
                </a:lnTo>
                <a:lnTo>
                  <a:pt x="28521" y="104405"/>
                </a:lnTo>
                <a:lnTo>
                  <a:pt x="147862" y="200046"/>
                </a:lnTo>
                <a:cubicBezTo>
                  <a:pt x="219337" y="116981"/>
                  <a:pt x="308622" y="73562"/>
                  <a:pt x="415719" y="69788"/>
                </a:cubicBezTo>
                <a:lnTo>
                  <a:pt x="415719" y="0"/>
                </a:lnTo>
                <a:close/>
                <a:moveTo>
                  <a:pt x="415719" y="120423"/>
                </a:moveTo>
                <a:cubicBezTo>
                  <a:pt x="326351" y="124176"/>
                  <a:pt x="249724" y="160867"/>
                  <a:pt x="185839" y="230496"/>
                </a:cubicBezTo>
                <a:lnTo>
                  <a:pt x="343436" y="358141"/>
                </a:lnTo>
                <a:cubicBezTo>
                  <a:pt x="362534" y="336411"/>
                  <a:pt x="386628" y="323804"/>
                  <a:pt x="415719" y="320320"/>
                </a:cubicBezTo>
                <a:lnTo>
                  <a:pt x="415719" y="120423"/>
                </a:lnTo>
                <a:close/>
                <a:moveTo>
                  <a:pt x="468843" y="120423"/>
                </a:moveTo>
                <a:lnTo>
                  <a:pt x="468843" y="320631"/>
                </a:lnTo>
                <a:cubicBezTo>
                  <a:pt x="494554" y="323970"/>
                  <a:pt x="518265" y="336473"/>
                  <a:pt x="539975" y="358141"/>
                </a:cubicBezTo>
                <a:lnTo>
                  <a:pt x="704571" y="233948"/>
                </a:lnTo>
                <a:cubicBezTo>
                  <a:pt x="637803" y="162038"/>
                  <a:pt x="559227" y="124197"/>
                  <a:pt x="468843" y="120423"/>
                </a:cubicBezTo>
                <a:close/>
                <a:moveTo>
                  <a:pt x="730386" y="270712"/>
                </a:moveTo>
                <a:lnTo>
                  <a:pt x="570331" y="395371"/>
                </a:lnTo>
                <a:cubicBezTo>
                  <a:pt x="585945" y="414593"/>
                  <a:pt x="593751" y="439340"/>
                  <a:pt x="593751" y="469614"/>
                </a:cubicBezTo>
                <a:cubicBezTo>
                  <a:pt x="593751" y="499887"/>
                  <a:pt x="585945" y="525319"/>
                  <a:pt x="570331" y="545909"/>
                </a:cubicBezTo>
                <a:lnTo>
                  <a:pt x="726685" y="674301"/>
                </a:lnTo>
                <a:cubicBezTo>
                  <a:pt x="769192" y="613630"/>
                  <a:pt x="790445" y="545390"/>
                  <a:pt x="790445" y="469583"/>
                </a:cubicBezTo>
                <a:cubicBezTo>
                  <a:pt x="790445" y="395060"/>
                  <a:pt x="770425" y="328770"/>
                  <a:pt x="730386" y="270712"/>
                </a:cubicBezTo>
                <a:close/>
                <a:moveTo>
                  <a:pt x="157193" y="264833"/>
                </a:moveTo>
                <a:cubicBezTo>
                  <a:pt x="115142" y="325131"/>
                  <a:pt x="94117" y="393381"/>
                  <a:pt x="94117" y="469583"/>
                </a:cubicBezTo>
                <a:cubicBezTo>
                  <a:pt x="94117" y="544727"/>
                  <a:pt x="113898" y="611017"/>
                  <a:pt x="153461" y="668454"/>
                </a:cubicBezTo>
                <a:lnTo>
                  <a:pt x="314231" y="543731"/>
                </a:lnTo>
                <a:cubicBezTo>
                  <a:pt x="298617" y="525132"/>
                  <a:pt x="290811" y="500447"/>
                  <a:pt x="290811" y="469676"/>
                </a:cubicBezTo>
                <a:cubicBezTo>
                  <a:pt x="290811" y="438905"/>
                  <a:pt x="298617" y="413556"/>
                  <a:pt x="314231" y="393630"/>
                </a:cubicBezTo>
                <a:lnTo>
                  <a:pt x="157193" y="264833"/>
                </a:lnTo>
                <a:close/>
                <a:moveTo>
                  <a:pt x="441908" y="370240"/>
                </a:moveTo>
                <a:cubicBezTo>
                  <a:pt x="415305" y="370240"/>
                  <a:pt x="392325" y="379918"/>
                  <a:pt x="372969" y="399275"/>
                </a:cubicBezTo>
                <a:cubicBezTo>
                  <a:pt x="353612" y="418631"/>
                  <a:pt x="343934" y="442093"/>
                  <a:pt x="343934" y="469660"/>
                </a:cubicBezTo>
                <a:cubicBezTo>
                  <a:pt x="343934" y="497228"/>
                  <a:pt x="353586" y="520664"/>
                  <a:pt x="372891" y="539968"/>
                </a:cubicBezTo>
                <a:cubicBezTo>
                  <a:pt x="392195" y="559273"/>
                  <a:pt x="415201" y="568925"/>
                  <a:pt x="441908" y="568925"/>
                </a:cubicBezTo>
                <a:cubicBezTo>
                  <a:pt x="468615" y="568925"/>
                  <a:pt x="491745" y="559148"/>
                  <a:pt x="511298" y="539595"/>
                </a:cubicBezTo>
                <a:cubicBezTo>
                  <a:pt x="530851" y="520042"/>
                  <a:pt x="540628" y="496730"/>
                  <a:pt x="540628" y="469660"/>
                </a:cubicBezTo>
                <a:cubicBezTo>
                  <a:pt x="540628" y="442591"/>
                  <a:pt x="530825" y="419253"/>
                  <a:pt x="511220" y="399648"/>
                </a:cubicBezTo>
                <a:cubicBezTo>
                  <a:pt x="491615" y="380043"/>
                  <a:pt x="468511" y="370240"/>
                  <a:pt x="441908" y="370240"/>
                </a:cubicBezTo>
                <a:close/>
                <a:moveTo>
                  <a:pt x="343716" y="581024"/>
                </a:moveTo>
                <a:lnTo>
                  <a:pt x="179992" y="705248"/>
                </a:lnTo>
                <a:cubicBezTo>
                  <a:pt x="246344" y="777261"/>
                  <a:pt x="324920" y="815093"/>
                  <a:pt x="415719" y="818742"/>
                </a:cubicBezTo>
                <a:lnTo>
                  <a:pt x="415719" y="618938"/>
                </a:lnTo>
                <a:cubicBezTo>
                  <a:pt x="389551" y="615537"/>
                  <a:pt x="365551" y="602899"/>
                  <a:pt x="343716" y="581024"/>
                </a:cubicBezTo>
                <a:close/>
                <a:moveTo>
                  <a:pt x="540348" y="581024"/>
                </a:moveTo>
                <a:cubicBezTo>
                  <a:pt x="521355" y="602775"/>
                  <a:pt x="497519" y="615361"/>
                  <a:pt x="468843" y="618782"/>
                </a:cubicBezTo>
                <a:lnTo>
                  <a:pt x="468843" y="818742"/>
                </a:lnTo>
                <a:cubicBezTo>
                  <a:pt x="557817" y="815072"/>
                  <a:pt x="634444" y="778464"/>
                  <a:pt x="698723" y="708918"/>
                </a:cubicBezTo>
                <a:lnTo>
                  <a:pt x="540348" y="5810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8000" b="1" dirty="0"/>
          </a:p>
        </p:txBody>
      </p:sp>
      <p:sp>
        <p:nvSpPr>
          <p:cNvPr id="7" name="Rectangle 12"/>
          <p:cNvSpPr/>
          <p:nvPr/>
        </p:nvSpPr>
        <p:spPr>
          <a:xfrm>
            <a:off x="7111532" y="2877842"/>
            <a:ext cx="835142" cy="835142"/>
          </a:xfrm>
          <a:prstGeom prst="rect">
            <a:avLst/>
          </a:prstGeom>
          <a:solidFill>
            <a:schemeClr val="accent1"/>
          </a:solidFill>
          <a:ln w="25400">
            <a:noFill/>
          </a:ln>
        </p:spPr>
        <p:txBody>
          <a:bodyPr vert="horz" wrap="square" lIns="0" tIns="0" rIns="0" bIns="0" numCol="1" anchor="ctr" anchorCtr="0" compatLnSpc="1">
            <a:prstTxWarp prst="textNoShape">
              <a:avLst/>
            </a:prstTxWarp>
          </a:bodyPr>
          <a:lstStyle/>
          <a:p>
            <a:pPr algn="ctr"/>
            <a:r>
              <a:rPr lang="en-US" sz="4000" dirty="0">
                <a:solidFill>
                  <a:schemeClr val="bg1"/>
                </a:solidFill>
                <a:latin typeface="Agency FB" panose="020B0503020202020204" pitchFamily="34" charset="0"/>
                <a:sym typeface="Arial" panose="020B0604020202020204" pitchFamily="34" charset="0"/>
              </a:rPr>
              <a:t>01</a:t>
            </a:r>
          </a:p>
        </p:txBody>
      </p:sp>
      <p:sp>
        <p:nvSpPr>
          <p:cNvPr id="8" name="Rectangle 12"/>
          <p:cNvSpPr/>
          <p:nvPr/>
        </p:nvSpPr>
        <p:spPr>
          <a:xfrm>
            <a:off x="7111532" y="4302991"/>
            <a:ext cx="835142" cy="835142"/>
          </a:xfrm>
          <a:prstGeom prst="rect">
            <a:avLst/>
          </a:prstGeom>
          <a:solidFill>
            <a:schemeClr val="accent2"/>
          </a:solidFill>
          <a:ln w="25400">
            <a:noFill/>
          </a:ln>
        </p:spPr>
        <p:txBody>
          <a:bodyPr vert="horz" wrap="square" lIns="0" tIns="0" rIns="0" bIns="0" numCol="1" anchor="ctr" anchorCtr="0" compatLnSpc="1">
            <a:prstTxWarp prst="textNoShape">
              <a:avLst/>
            </a:prstTxWarp>
          </a:bodyPr>
          <a:lstStyle/>
          <a:p>
            <a:pPr algn="ctr"/>
            <a:r>
              <a:rPr lang="en-US" sz="4000" dirty="0">
                <a:solidFill>
                  <a:schemeClr val="bg1"/>
                </a:solidFill>
                <a:latin typeface="Agency FB" panose="020B0503020202020204" pitchFamily="34" charset="0"/>
                <a:sym typeface="Arial" panose="020B0604020202020204" pitchFamily="34" charset="0"/>
              </a:rPr>
              <a:t>02</a:t>
            </a:r>
          </a:p>
        </p:txBody>
      </p:sp>
      <p:grpSp>
        <p:nvGrpSpPr>
          <p:cNvPr id="10" name="组合 9"/>
          <p:cNvGrpSpPr/>
          <p:nvPr/>
        </p:nvGrpSpPr>
        <p:grpSpPr>
          <a:xfrm>
            <a:off x="8102221" y="2803457"/>
            <a:ext cx="3048379" cy="1307247"/>
            <a:chOff x="8102221" y="2075669"/>
            <a:chExt cx="3048379" cy="1307247"/>
          </a:xfrm>
        </p:grpSpPr>
        <p:sp>
          <p:nvSpPr>
            <p:cNvPr id="11" name="矩形 10"/>
            <p:cNvSpPr/>
            <p:nvPr/>
          </p:nvSpPr>
          <p:spPr>
            <a:xfrm>
              <a:off x="8102221" y="2429193"/>
              <a:ext cx="3048379" cy="953723"/>
            </a:xfrm>
            <a:prstGeom prst="rect">
              <a:avLst/>
            </a:prstGeom>
          </p:spPr>
          <p:txBody>
            <a:bodyPr wrap="square">
              <a:spAutoFit/>
            </a:bodyPr>
            <a:lstStyle/>
            <a:p>
              <a:pPr>
                <a:lnSpc>
                  <a:spcPct val="120000"/>
                </a:lnSpc>
                <a:defRPr/>
              </a:pPr>
              <a:r>
                <a:rPr lang="zh-CN" altLang="en-US" sz="1600" dirty="0">
                  <a:solidFill>
                    <a:schemeClr val="tx2"/>
                  </a:solidFill>
                  <a:latin typeface="+mn-ea"/>
                </a:rPr>
                <a:t>计算当前看的电影特征向量与整个电影特征矩阵的余弦相似度，取相似度最大的</a:t>
              </a:r>
              <a:r>
                <a:rPr lang="en-US" altLang="zh-CN" sz="1600" dirty="0">
                  <a:solidFill>
                    <a:schemeClr val="tx2"/>
                  </a:solidFill>
                  <a:latin typeface="+mn-ea"/>
                </a:rPr>
                <a:t>5</a:t>
              </a:r>
              <a:r>
                <a:rPr lang="zh-CN" altLang="en-US" sz="1600" dirty="0">
                  <a:solidFill>
                    <a:schemeClr val="tx2"/>
                  </a:solidFill>
                  <a:latin typeface="+mn-ea"/>
                </a:rPr>
                <a:t>个</a:t>
              </a:r>
              <a:r>
                <a:rPr lang="en-US" altLang="zh-CN" sz="1600" dirty="0">
                  <a:solidFill>
                    <a:schemeClr val="tx2"/>
                  </a:solidFill>
                  <a:latin typeface="+mn-ea"/>
                </a:rPr>
                <a:t>.</a:t>
              </a:r>
              <a:endParaRPr lang="zh-CN" altLang="en-US" sz="1600" dirty="0">
                <a:solidFill>
                  <a:schemeClr val="tx2"/>
                </a:solidFill>
                <a:latin typeface="+mn-ea"/>
              </a:endParaRPr>
            </a:p>
          </p:txBody>
        </p:sp>
        <p:sp>
          <p:nvSpPr>
            <p:cNvPr id="12" name="矩形 11"/>
            <p:cNvSpPr/>
            <p:nvPr/>
          </p:nvSpPr>
          <p:spPr>
            <a:xfrm>
              <a:off x="8102222" y="2075669"/>
              <a:ext cx="2236510" cy="400110"/>
            </a:xfrm>
            <a:prstGeom prst="rect">
              <a:avLst/>
            </a:prstGeom>
          </p:spPr>
          <p:txBody>
            <a:bodyPr wrap="none">
              <a:spAutoFit/>
            </a:bodyPr>
            <a:lstStyle/>
            <a:p>
              <a:r>
                <a:rPr lang="zh-CN" altLang="en-US" sz="2000" dirty="0">
                  <a:solidFill>
                    <a:schemeClr val="accent1"/>
                  </a:solidFill>
                  <a:latin typeface="+mj-ea"/>
                  <a:ea typeface="+mj-ea"/>
                </a:rPr>
                <a:t>推荐同类型的电影</a:t>
              </a:r>
            </a:p>
          </p:txBody>
        </p:sp>
      </p:grpSp>
      <p:grpSp>
        <p:nvGrpSpPr>
          <p:cNvPr id="13" name="组合 12"/>
          <p:cNvGrpSpPr/>
          <p:nvPr/>
        </p:nvGrpSpPr>
        <p:grpSpPr>
          <a:xfrm>
            <a:off x="8102221" y="4218472"/>
            <a:ext cx="3048379" cy="1307247"/>
            <a:chOff x="8102221" y="2075669"/>
            <a:chExt cx="3048379" cy="1307247"/>
          </a:xfrm>
        </p:grpSpPr>
        <p:sp>
          <p:nvSpPr>
            <p:cNvPr id="14" name="矩形 13"/>
            <p:cNvSpPr/>
            <p:nvPr/>
          </p:nvSpPr>
          <p:spPr>
            <a:xfrm>
              <a:off x="8102221" y="2429193"/>
              <a:ext cx="3048379" cy="953723"/>
            </a:xfrm>
            <a:prstGeom prst="rect">
              <a:avLst/>
            </a:prstGeom>
          </p:spPr>
          <p:txBody>
            <a:bodyPr wrap="square">
              <a:spAutoFit/>
            </a:bodyPr>
            <a:lstStyle/>
            <a:p>
              <a:pPr>
                <a:lnSpc>
                  <a:spcPct val="120000"/>
                </a:lnSpc>
                <a:defRPr/>
              </a:pPr>
              <a:r>
                <a:rPr lang="zh-CN" altLang="en-US" sz="1600" dirty="0">
                  <a:solidFill>
                    <a:schemeClr val="tx2"/>
                  </a:solidFill>
                  <a:latin typeface="+mn-ea"/>
                </a:rPr>
                <a:t>使用用户特征向量与电影特征矩阵计算所有电影的评分，取评分最高的</a:t>
              </a:r>
              <a:r>
                <a:rPr lang="en-US" altLang="zh-CN" sz="1600" dirty="0">
                  <a:solidFill>
                    <a:schemeClr val="tx2"/>
                  </a:solidFill>
                  <a:latin typeface="+mn-ea"/>
                </a:rPr>
                <a:t>5</a:t>
              </a:r>
              <a:r>
                <a:rPr lang="zh-CN" altLang="en-US" sz="1600" dirty="0">
                  <a:solidFill>
                    <a:schemeClr val="tx2"/>
                  </a:solidFill>
                  <a:latin typeface="+mn-ea"/>
                </a:rPr>
                <a:t>个</a:t>
              </a:r>
              <a:r>
                <a:rPr lang="en-US" altLang="zh-CN" sz="1600" dirty="0">
                  <a:solidFill>
                    <a:schemeClr val="tx2"/>
                  </a:solidFill>
                  <a:latin typeface="+mn-ea"/>
                </a:rPr>
                <a:t>.</a:t>
              </a:r>
              <a:endParaRPr lang="zh-CN" altLang="en-US" sz="1600" dirty="0">
                <a:solidFill>
                  <a:schemeClr val="tx2"/>
                </a:solidFill>
                <a:latin typeface="+mn-ea"/>
              </a:endParaRPr>
            </a:p>
          </p:txBody>
        </p:sp>
        <p:sp>
          <p:nvSpPr>
            <p:cNvPr id="15" name="矩形 14"/>
            <p:cNvSpPr/>
            <p:nvPr/>
          </p:nvSpPr>
          <p:spPr>
            <a:xfrm>
              <a:off x="8102222" y="2075669"/>
              <a:ext cx="2492990" cy="400110"/>
            </a:xfrm>
            <a:prstGeom prst="rect">
              <a:avLst/>
            </a:prstGeom>
          </p:spPr>
          <p:txBody>
            <a:bodyPr wrap="none">
              <a:spAutoFit/>
            </a:bodyPr>
            <a:lstStyle/>
            <a:p>
              <a:r>
                <a:rPr lang="zh-CN" altLang="en-US" sz="2000" dirty="0">
                  <a:solidFill>
                    <a:schemeClr val="accent2"/>
                  </a:solidFill>
                  <a:latin typeface="+mj-ea"/>
                  <a:ea typeface="+mj-ea"/>
                </a:rPr>
                <a:t>推荐用户喜欢的电影</a:t>
              </a:r>
            </a:p>
          </p:txBody>
        </p:sp>
      </p:grpSp>
    </p:spTree>
    <p:extLst>
      <p:ext uri="{BB962C8B-B14F-4D97-AF65-F5344CB8AC3E}">
        <p14:creationId xmlns:p14="http://schemas.microsoft.com/office/powerpoint/2010/main" val="67007124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推荐同类型的电影</a:t>
            </a:r>
          </a:p>
        </p:txBody>
      </p:sp>
      <p:sp>
        <p:nvSpPr>
          <p:cNvPr id="29" name="矩形 28"/>
          <p:cNvSpPr/>
          <p:nvPr/>
        </p:nvSpPr>
        <p:spPr>
          <a:xfrm>
            <a:off x="410547" y="3105440"/>
            <a:ext cx="3256991" cy="1544654"/>
          </a:xfrm>
          <a:prstGeom prst="rect">
            <a:avLst/>
          </a:prstGeom>
        </p:spPr>
        <p:txBody>
          <a:bodyPr wrap="square">
            <a:spAutoFit/>
          </a:bodyPr>
          <a:lstStyle/>
          <a:p>
            <a:pPr>
              <a:lnSpc>
                <a:spcPct val="120000"/>
              </a:lnSpc>
              <a:defRPr/>
            </a:pPr>
            <a:r>
              <a:rPr lang="zh-CN" altLang="en-US" sz="1600" dirty="0">
                <a:solidFill>
                  <a:schemeClr val="tx2"/>
                </a:solidFill>
                <a:latin typeface="+mn-ea"/>
              </a:rPr>
              <a:t>该剧讲述土生土长在北京的四个堂兄弟，何东、何北、何西、何南，这四个北京青年，为了各自的理想而努力工作，经历爱情考验和生活洗礼的</a:t>
            </a:r>
            <a:r>
              <a:rPr lang="zh-CN" altLang="en-US" sz="1600" b="1" dirty="0">
                <a:solidFill>
                  <a:srgbClr val="FF0000"/>
                </a:solidFill>
                <a:latin typeface="+mn-ea"/>
              </a:rPr>
              <a:t>励志故事</a:t>
            </a:r>
            <a:r>
              <a:rPr lang="zh-CN" altLang="en-US" sz="1600" dirty="0">
                <a:solidFill>
                  <a:schemeClr val="tx2"/>
                </a:solidFill>
                <a:latin typeface="+mn-ea"/>
              </a:rPr>
              <a:t>。</a:t>
            </a:r>
          </a:p>
        </p:txBody>
      </p:sp>
      <p:sp>
        <p:nvSpPr>
          <p:cNvPr id="30" name="矩形 29"/>
          <p:cNvSpPr/>
          <p:nvPr/>
        </p:nvSpPr>
        <p:spPr>
          <a:xfrm>
            <a:off x="1010099" y="2626559"/>
            <a:ext cx="1210588" cy="400110"/>
          </a:xfrm>
          <a:prstGeom prst="rect">
            <a:avLst/>
          </a:prstGeom>
        </p:spPr>
        <p:txBody>
          <a:bodyPr wrap="none">
            <a:spAutoFit/>
          </a:bodyPr>
          <a:lstStyle/>
          <a:p>
            <a:r>
              <a:rPr lang="zh-CN" altLang="en-US" sz="2000" dirty="0">
                <a:solidFill>
                  <a:schemeClr val="accent1"/>
                </a:solidFill>
                <a:latin typeface="+mj-ea"/>
                <a:ea typeface="+mj-ea"/>
              </a:rPr>
              <a:t>北京青年</a:t>
            </a:r>
          </a:p>
        </p:txBody>
      </p:sp>
      <p:grpSp>
        <p:nvGrpSpPr>
          <p:cNvPr id="3" name="组合 2"/>
          <p:cNvGrpSpPr/>
          <p:nvPr/>
        </p:nvGrpSpPr>
        <p:grpSpPr>
          <a:xfrm>
            <a:off x="4094921" y="1412238"/>
            <a:ext cx="7742580" cy="587469"/>
            <a:chOff x="4094921" y="1412238"/>
            <a:chExt cx="7742580" cy="587469"/>
          </a:xfrm>
        </p:grpSpPr>
        <p:sp>
          <p:nvSpPr>
            <p:cNvPr id="37" name="矩形 36"/>
            <p:cNvSpPr/>
            <p:nvPr/>
          </p:nvSpPr>
          <p:spPr>
            <a:xfrm>
              <a:off x="7335075" y="1412238"/>
              <a:ext cx="4502426" cy="587469"/>
            </a:xfrm>
            <a:prstGeom prst="rect">
              <a:avLst/>
            </a:prstGeom>
          </p:spPr>
          <p:txBody>
            <a:bodyPr wrap="square">
              <a:spAutoFit/>
            </a:bodyPr>
            <a:lstStyle/>
            <a:p>
              <a:pPr>
                <a:lnSpc>
                  <a:spcPct val="120000"/>
                </a:lnSpc>
                <a:defRPr/>
              </a:pPr>
              <a:r>
                <a:rPr lang="zh-CN" altLang="en-US" sz="1400" dirty="0">
                  <a:solidFill>
                    <a:schemeClr val="tx2"/>
                  </a:solidFill>
                  <a:latin typeface="+mn-ea"/>
                </a:rPr>
                <a:t>该片讲述保罗和刘纯恩在家人和朋友的帮助下克服困难，选择以一场简单而温馨的婚礼阐释对爱的定义。</a:t>
              </a:r>
            </a:p>
          </p:txBody>
        </p:sp>
        <p:sp>
          <p:nvSpPr>
            <p:cNvPr id="23" name="Freeform 106">
              <a:extLst>
                <a:ext uri="{FF2B5EF4-FFF2-40B4-BE49-F238E27FC236}">
                  <a16:creationId xmlns:a16="http://schemas.microsoft.com/office/drawing/2014/main" id="{5C9E5757-CCE5-4C5C-A824-2490FD1CD784}"/>
                </a:ext>
              </a:extLst>
            </p:cNvPr>
            <p:cNvSpPr>
              <a:spLocks noEditPoints="1"/>
            </p:cNvSpPr>
            <p:nvPr/>
          </p:nvSpPr>
          <p:spPr bwMode="auto">
            <a:xfrm>
              <a:off x="4094921" y="1523319"/>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矩形 23">
              <a:extLst>
                <a:ext uri="{FF2B5EF4-FFF2-40B4-BE49-F238E27FC236}">
                  <a16:creationId xmlns:a16="http://schemas.microsoft.com/office/drawing/2014/main" id="{317BDE55-E70D-4AB2-A1DF-5D425AD84EA3}"/>
                </a:ext>
              </a:extLst>
            </p:cNvPr>
            <p:cNvSpPr/>
            <p:nvPr/>
          </p:nvSpPr>
          <p:spPr>
            <a:xfrm>
              <a:off x="5055276" y="1523319"/>
              <a:ext cx="1467068" cy="400110"/>
            </a:xfrm>
            <a:prstGeom prst="rect">
              <a:avLst/>
            </a:prstGeom>
          </p:spPr>
          <p:txBody>
            <a:bodyPr wrap="none">
              <a:spAutoFit/>
            </a:bodyPr>
            <a:lstStyle/>
            <a:p>
              <a:r>
                <a:rPr lang="zh-CN" altLang="en-US" sz="2000" dirty="0">
                  <a:solidFill>
                    <a:schemeClr val="accent1"/>
                  </a:solidFill>
                  <a:latin typeface="+mj-ea"/>
                  <a:ea typeface="+mj-ea"/>
                </a:rPr>
                <a:t>璀璨的婚礼</a:t>
              </a:r>
            </a:p>
          </p:txBody>
        </p:sp>
      </p:grpSp>
      <p:grpSp>
        <p:nvGrpSpPr>
          <p:cNvPr id="4" name="组合 3"/>
          <p:cNvGrpSpPr/>
          <p:nvPr/>
        </p:nvGrpSpPr>
        <p:grpSpPr>
          <a:xfrm>
            <a:off x="4094921" y="2427743"/>
            <a:ext cx="7742580" cy="587469"/>
            <a:chOff x="4094921" y="2427743"/>
            <a:chExt cx="7742580" cy="587469"/>
          </a:xfrm>
        </p:grpSpPr>
        <p:sp>
          <p:nvSpPr>
            <p:cNvPr id="22" name="Freeform 106">
              <a:extLst>
                <a:ext uri="{FF2B5EF4-FFF2-40B4-BE49-F238E27FC236}">
                  <a16:creationId xmlns:a16="http://schemas.microsoft.com/office/drawing/2014/main" id="{A012FEFF-2362-4A64-B159-99EB11235857}"/>
                </a:ext>
              </a:extLst>
            </p:cNvPr>
            <p:cNvSpPr>
              <a:spLocks noEditPoints="1"/>
            </p:cNvSpPr>
            <p:nvPr/>
          </p:nvSpPr>
          <p:spPr bwMode="auto">
            <a:xfrm>
              <a:off x="4094921" y="2483284"/>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BEDEA35A-14CF-41E4-B207-709117BD826C}"/>
                </a:ext>
              </a:extLst>
            </p:cNvPr>
            <p:cNvSpPr/>
            <p:nvPr/>
          </p:nvSpPr>
          <p:spPr>
            <a:xfrm>
              <a:off x="5055276" y="2534695"/>
              <a:ext cx="1723549" cy="400110"/>
            </a:xfrm>
            <a:prstGeom prst="rect">
              <a:avLst/>
            </a:prstGeom>
          </p:spPr>
          <p:txBody>
            <a:bodyPr wrap="none">
              <a:spAutoFit/>
            </a:bodyPr>
            <a:lstStyle/>
            <a:p>
              <a:r>
                <a:rPr lang="zh-CN" altLang="en-US" sz="2000" dirty="0">
                  <a:solidFill>
                    <a:schemeClr val="accent1"/>
                  </a:solidFill>
                  <a:latin typeface="+mj-ea"/>
                  <a:ea typeface="+mj-ea"/>
                </a:rPr>
                <a:t>戚继光英雄传</a:t>
              </a:r>
            </a:p>
          </p:txBody>
        </p:sp>
        <p:sp>
          <p:nvSpPr>
            <p:cNvPr id="41" name="矩形 40">
              <a:extLst>
                <a:ext uri="{FF2B5EF4-FFF2-40B4-BE49-F238E27FC236}">
                  <a16:creationId xmlns:a16="http://schemas.microsoft.com/office/drawing/2014/main" id="{0E000BB1-3757-450A-84AE-414ACAC538D3}"/>
                </a:ext>
              </a:extLst>
            </p:cNvPr>
            <p:cNvSpPr/>
            <p:nvPr/>
          </p:nvSpPr>
          <p:spPr>
            <a:xfrm>
              <a:off x="7335075" y="2427743"/>
              <a:ext cx="4502426" cy="587469"/>
            </a:xfrm>
            <a:prstGeom prst="rect">
              <a:avLst/>
            </a:prstGeom>
          </p:spPr>
          <p:txBody>
            <a:bodyPr wrap="square">
              <a:spAutoFit/>
            </a:bodyPr>
            <a:lstStyle/>
            <a:p>
              <a:pPr>
                <a:lnSpc>
                  <a:spcPct val="120000"/>
                </a:lnSpc>
                <a:defRPr/>
              </a:pPr>
              <a:r>
                <a:rPr lang="zh-CN" altLang="en-US" sz="1400" dirty="0">
                  <a:solidFill>
                    <a:schemeClr val="tx2"/>
                  </a:solidFill>
                  <a:latin typeface="+mn-ea"/>
                </a:rPr>
                <a:t>真实讲述戚继光一生的英雄传奇，实地探访戚继光成长、战斗和生活过的地方。</a:t>
              </a:r>
            </a:p>
          </p:txBody>
        </p:sp>
      </p:grpSp>
      <p:grpSp>
        <p:nvGrpSpPr>
          <p:cNvPr id="5" name="组合 4"/>
          <p:cNvGrpSpPr/>
          <p:nvPr/>
        </p:nvGrpSpPr>
        <p:grpSpPr>
          <a:xfrm>
            <a:off x="4094921" y="3546179"/>
            <a:ext cx="7742580" cy="587469"/>
            <a:chOff x="4094921" y="3546179"/>
            <a:chExt cx="7742580" cy="587469"/>
          </a:xfrm>
        </p:grpSpPr>
        <p:sp>
          <p:nvSpPr>
            <p:cNvPr id="21" name="Freeform 106">
              <a:extLst>
                <a:ext uri="{FF2B5EF4-FFF2-40B4-BE49-F238E27FC236}">
                  <a16:creationId xmlns:a16="http://schemas.microsoft.com/office/drawing/2014/main" id="{1758F933-99CD-48F4-BC97-29F8A591859F}"/>
                </a:ext>
              </a:extLst>
            </p:cNvPr>
            <p:cNvSpPr>
              <a:spLocks noEditPoints="1"/>
            </p:cNvSpPr>
            <p:nvPr/>
          </p:nvSpPr>
          <p:spPr bwMode="auto">
            <a:xfrm>
              <a:off x="4094921" y="3611013"/>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矩形 25">
              <a:extLst>
                <a:ext uri="{FF2B5EF4-FFF2-40B4-BE49-F238E27FC236}">
                  <a16:creationId xmlns:a16="http://schemas.microsoft.com/office/drawing/2014/main" id="{D511EBD6-F802-4647-937A-1454AC13E812}"/>
                </a:ext>
              </a:extLst>
            </p:cNvPr>
            <p:cNvSpPr/>
            <p:nvPr/>
          </p:nvSpPr>
          <p:spPr>
            <a:xfrm>
              <a:off x="5055276" y="3662774"/>
              <a:ext cx="2236510" cy="400110"/>
            </a:xfrm>
            <a:prstGeom prst="rect">
              <a:avLst/>
            </a:prstGeom>
          </p:spPr>
          <p:txBody>
            <a:bodyPr wrap="none">
              <a:spAutoFit/>
            </a:bodyPr>
            <a:lstStyle/>
            <a:p>
              <a:r>
                <a:rPr lang="zh-CN" altLang="en-US" sz="2000" dirty="0">
                  <a:solidFill>
                    <a:schemeClr val="accent1"/>
                  </a:solidFill>
                  <a:latin typeface="+mj-ea"/>
                  <a:ea typeface="+mj-ea"/>
                </a:rPr>
                <a:t>太空熊猫英雄归来</a:t>
              </a:r>
            </a:p>
          </p:txBody>
        </p:sp>
        <p:sp>
          <p:nvSpPr>
            <p:cNvPr id="42" name="矩形 41">
              <a:extLst>
                <a:ext uri="{FF2B5EF4-FFF2-40B4-BE49-F238E27FC236}">
                  <a16:creationId xmlns:a16="http://schemas.microsoft.com/office/drawing/2014/main" id="{42113CD1-450D-48C0-84BD-A95876FC0AD6}"/>
                </a:ext>
              </a:extLst>
            </p:cNvPr>
            <p:cNvSpPr/>
            <p:nvPr/>
          </p:nvSpPr>
          <p:spPr>
            <a:xfrm>
              <a:off x="7335075" y="3546179"/>
              <a:ext cx="4502426" cy="587469"/>
            </a:xfrm>
            <a:prstGeom prst="rect">
              <a:avLst/>
            </a:prstGeom>
          </p:spPr>
          <p:txBody>
            <a:bodyPr wrap="square">
              <a:spAutoFit/>
            </a:bodyPr>
            <a:lstStyle/>
            <a:p>
              <a:pPr>
                <a:lnSpc>
                  <a:spcPct val="120000"/>
                </a:lnSpc>
                <a:defRPr/>
              </a:pPr>
              <a:r>
                <a:rPr lang="zh-CN" altLang="en-US" sz="1400" dirty="0">
                  <a:solidFill>
                    <a:schemeClr val="tx2"/>
                  </a:solidFill>
                  <a:latin typeface="+mn-ea"/>
                </a:rPr>
                <a:t>该影片讲述了熊猫族王子泰隆带领族人寻找新家园的故事。</a:t>
              </a:r>
            </a:p>
          </p:txBody>
        </p:sp>
      </p:grpSp>
      <p:grpSp>
        <p:nvGrpSpPr>
          <p:cNvPr id="6" name="组合 5"/>
          <p:cNvGrpSpPr/>
          <p:nvPr/>
        </p:nvGrpSpPr>
        <p:grpSpPr>
          <a:xfrm>
            <a:off x="4094921" y="4535349"/>
            <a:ext cx="7742580" cy="846001"/>
            <a:chOff x="4094921" y="4535349"/>
            <a:chExt cx="7742580" cy="846001"/>
          </a:xfrm>
        </p:grpSpPr>
        <p:sp>
          <p:nvSpPr>
            <p:cNvPr id="20" name="Freeform 106">
              <a:extLst>
                <a:ext uri="{FF2B5EF4-FFF2-40B4-BE49-F238E27FC236}">
                  <a16:creationId xmlns:a16="http://schemas.microsoft.com/office/drawing/2014/main" id="{1D813026-0F47-4F41-A29A-CF42F1A1D7CB}"/>
                </a:ext>
              </a:extLst>
            </p:cNvPr>
            <p:cNvSpPr>
              <a:spLocks noEditPoints="1"/>
            </p:cNvSpPr>
            <p:nvPr/>
          </p:nvSpPr>
          <p:spPr bwMode="auto">
            <a:xfrm>
              <a:off x="4094921" y="4799718"/>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矩形 26">
              <a:extLst>
                <a:ext uri="{FF2B5EF4-FFF2-40B4-BE49-F238E27FC236}">
                  <a16:creationId xmlns:a16="http://schemas.microsoft.com/office/drawing/2014/main" id="{F828FF5F-5ACB-4451-8D77-EA3BD238D7F2}"/>
                </a:ext>
              </a:extLst>
            </p:cNvPr>
            <p:cNvSpPr/>
            <p:nvPr/>
          </p:nvSpPr>
          <p:spPr>
            <a:xfrm>
              <a:off x="5055276" y="4758295"/>
              <a:ext cx="1210588" cy="400110"/>
            </a:xfrm>
            <a:prstGeom prst="rect">
              <a:avLst/>
            </a:prstGeom>
          </p:spPr>
          <p:txBody>
            <a:bodyPr wrap="none">
              <a:spAutoFit/>
            </a:bodyPr>
            <a:lstStyle/>
            <a:p>
              <a:r>
                <a:rPr lang="zh-CN" altLang="en-US" sz="2000" dirty="0">
                  <a:solidFill>
                    <a:schemeClr val="accent1"/>
                  </a:solidFill>
                  <a:latin typeface="+mj-ea"/>
                  <a:ea typeface="+mj-ea"/>
                </a:rPr>
                <a:t>风口青春</a:t>
              </a:r>
            </a:p>
          </p:txBody>
        </p:sp>
        <p:sp>
          <p:nvSpPr>
            <p:cNvPr id="43" name="矩形 42">
              <a:extLst>
                <a:ext uri="{FF2B5EF4-FFF2-40B4-BE49-F238E27FC236}">
                  <a16:creationId xmlns:a16="http://schemas.microsoft.com/office/drawing/2014/main" id="{37C4A1CC-42D0-447D-963E-B2F5A83152AF}"/>
                </a:ext>
              </a:extLst>
            </p:cNvPr>
            <p:cNvSpPr/>
            <p:nvPr/>
          </p:nvSpPr>
          <p:spPr>
            <a:xfrm>
              <a:off x="7335075" y="4535349"/>
              <a:ext cx="4502426" cy="846001"/>
            </a:xfrm>
            <a:prstGeom prst="rect">
              <a:avLst/>
            </a:prstGeom>
          </p:spPr>
          <p:txBody>
            <a:bodyPr wrap="square">
              <a:spAutoFit/>
            </a:bodyPr>
            <a:lstStyle/>
            <a:p>
              <a:pPr>
                <a:lnSpc>
                  <a:spcPct val="120000"/>
                </a:lnSpc>
                <a:defRPr/>
              </a:pPr>
              <a:r>
                <a:rPr lang="zh-CN" altLang="en-US" sz="1400" dirty="0">
                  <a:solidFill>
                    <a:schemeClr val="tx2"/>
                  </a:solidFill>
                  <a:latin typeface="+mn-ea"/>
                </a:rPr>
                <a:t>该片讲述了主人公在一个曾经分离又再度重逢的初恋情人和一个陪他走过创业最艰难时期、温柔贤惠的职场丽人之间感情抉择的故事。</a:t>
              </a:r>
            </a:p>
          </p:txBody>
        </p:sp>
      </p:grpSp>
      <p:grpSp>
        <p:nvGrpSpPr>
          <p:cNvPr id="7" name="组合 6"/>
          <p:cNvGrpSpPr/>
          <p:nvPr/>
        </p:nvGrpSpPr>
        <p:grpSpPr>
          <a:xfrm>
            <a:off x="4124455" y="5702817"/>
            <a:ext cx="7713046" cy="846001"/>
            <a:chOff x="4124455" y="5702817"/>
            <a:chExt cx="7713046" cy="846001"/>
          </a:xfrm>
        </p:grpSpPr>
        <p:sp>
          <p:nvSpPr>
            <p:cNvPr id="19" name="Freeform 106">
              <a:extLst>
                <a:ext uri="{FF2B5EF4-FFF2-40B4-BE49-F238E27FC236}">
                  <a16:creationId xmlns:a16="http://schemas.microsoft.com/office/drawing/2014/main" id="{189601ED-0716-4BF2-90B3-15AFD91C3500}"/>
                </a:ext>
              </a:extLst>
            </p:cNvPr>
            <p:cNvSpPr>
              <a:spLocks noEditPoints="1"/>
            </p:cNvSpPr>
            <p:nvPr/>
          </p:nvSpPr>
          <p:spPr bwMode="auto">
            <a:xfrm>
              <a:off x="4124455" y="5787832"/>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矩形 39">
              <a:extLst>
                <a:ext uri="{FF2B5EF4-FFF2-40B4-BE49-F238E27FC236}">
                  <a16:creationId xmlns:a16="http://schemas.microsoft.com/office/drawing/2014/main" id="{C911F5D5-9946-4E25-92AA-DE4A05570878}"/>
                </a:ext>
              </a:extLst>
            </p:cNvPr>
            <p:cNvSpPr/>
            <p:nvPr/>
          </p:nvSpPr>
          <p:spPr>
            <a:xfrm>
              <a:off x="5059537" y="5807710"/>
              <a:ext cx="1210588" cy="400110"/>
            </a:xfrm>
            <a:prstGeom prst="rect">
              <a:avLst/>
            </a:prstGeom>
          </p:spPr>
          <p:txBody>
            <a:bodyPr wrap="none">
              <a:spAutoFit/>
            </a:bodyPr>
            <a:lstStyle/>
            <a:p>
              <a:r>
                <a:rPr lang="zh-CN" altLang="en-US" sz="2000" dirty="0">
                  <a:solidFill>
                    <a:schemeClr val="accent1"/>
                  </a:solidFill>
                  <a:latin typeface="+mj-ea"/>
                  <a:ea typeface="+mj-ea"/>
                </a:rPr>
                <a:t>纯真年代</a:t>
              </a:r>
            </a:p>
          </p:txBody>
        </p:sp>
        <p:sp>
          <p:nvSpPr>
            <p:cNvPr id="44" name="矩形 43">
              <a:extLst>
                <a:ext uri="{FF2B5EF4-FFF2-40B4-BE49-F238E27FC236}">
                  <a16:creationId xmlns:a16="http://schemas.microsoft.com/office/drawing/2014/main" id="{DD228757-C4E5-413D-A9B7-738F08152D57}"/>
                </a:ext>
              </a:extLst>
            </p:cNvPr>
            <p:cNvSpPr/>
            <p:nvPr/>
          </p:nvSpPr>
          <p:spPr>
            <a:xfrm>
              <a:off x="7335075" y="5702817"/>
              <a:ext cx="4502426" cy="846001"/>
            </a:xfrm>
            <a:prstGeom prst="rect">
              <a:avLst/>
            </a:prstGeom>
          </p:spPr>
          <p:txBody>
            <a:bodyPr wrap="square">
              <a:spAutoFit/>
            </a:bodyPr>
            <a:lstStyle/>
            <a:p>
              <a:pPr>
                <a:lnSpc>
                  <a:spcPct val="120000"/>
                </a:lnSpc>
                <a:defRPr/>
              </a:pPr>
              <a:r>
                <a:rPr lang="zh-CN" altLang="en-US" sz="1400" dirty="0">
                  <a:solidFill>
                    <a:schemeClr val="tx2"/>
                  </a:solidFill>
                  <a:latin typeface="+mn-ea"/>
                </a:rPr>
                <a:t>该片以朝鲜建国七年即</a:t>
              </a:r>
              <a:r>
                <a:rPr lang="en-US" altLang="zh-CN" sz="1400" dirty="0">
                  <a:solidFill>
                    <a:schemeClr val="tx2"/>
                  </a:solidFill>
                  <a:latin typeface="+mn-ea"/>
                </a:rPr>
                <a:t>1398</a:t>
              </a:r>
              <a:r>
                <a:rPr lang="zh-CN" altLang="en-US" sz="1400" dirty="0">
                  <a:solidFill>
                    <a:schemeClr val="tx2"/>
                  </a:solidFill>
                  <a:latin typeface="+mn-ea"/>
                </a:rPr>
                <a:t>年为背景真实历史事件“王子之难”背后不为人所知的故事，讲述了三个男人纯粹地追逐各自的欲望的粗犷故事</a:t>
              </a:r>
            </a:p>
          </p:txBody>
        </p:sp>
      </p:grpSp>
    </p:spTree>
    <p:extLst>
      <p:ext uri="{BB962C8B-B14F-4D97-AF65-F5344CB8AC3E}">
        <p14:creationId xmlns:p14="http://schemas.microsoft.com/office/powerpoint/2010/main" val="708428019"/>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ppt_x"/>
                                          </p:val>
                                        </p:tav>
                                        <p:tav tm="100000">
                                          <p:val>
                                            <p:strVal val="#ppt_x"/>
                                          </p:val>
                                        </p:tav>
                                      </p:tavLst>
                                    </p:anim>
                                    <p:anim calcmode="lin" valueType="num">
                                      <p:cBhvr additive="base">
                                        <p:cTn id="12"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推荐用户喜欢的电影</a:t>
            </a:r>
          </a:p>
        </p:txBody>
      </p:sp>
      <p:sp>
        <p:nvSpPr>
          <p:cNvPr id="29" name="矩形 28"/>
          <p:cNvSpPr/>
          <p:nvPr/>
        </p:nvSpPr>
        <p:spPr>
          <a:xfrm>
            <a:off x="1010099" y="3336700"/>
            <a:ext cx="3256991" cy="362792"/>
          </a:xfrm>
          <a:prstGeom prst="rect">
            <a:avLst/>
          </a:prstGeom>
        </p:spPr>
        <p:txBody>
          <a:bodyPr wrap="square">
            <a:spAutoFit/>
          </a:bodyPr>
          <a:lstStyle/>
          <a:p>
            <a:pPr>
              <a:lnSpc>
                <a:spcPct val="120000"/>
              </a:lnSpc>
              <a:defRPr/>
            </a:pPr>
            <a:r>
              <a:rPr lang="en-US" altLang="zh-CN" sz="1600" dirty="0">
                <a:solidFill>
                  <a:schemeClr val="tx2"/>
                </a:solidFill>
                <a:latin typeface="+mn-ea"/>
              </a:rPr>
              <a:t>tag</a:t>
            </a:r>
            <a:r>
              <a:rPr lang="zh-CN" altLang="en-US" sz="1600" dirty="0">
                <a:solidFill>
                  <a:schemeClr val="tx2"/>
                </a:solidFill>
                <a:latin typeface="+mn-ea"/>
              </a:rPr>
              <a:t>：励志、感人</a:t>
            </a:r>
          </a:p>
        </p:txBody>
      </p:sp>
      <p:sp>
        <p:nvSpPr>
          <p:cNvPr id="30" name="矩形 29"/>
          <p:cNvSpPr/>
          <p:nvPr/>
        </p:nvSpPr>
        <p:spPr>
          <a:xfrm>
            <a:off x="1010099" y="2745830"/>
            <a:ext cx="1487908" cy="400110"/>
          </a:xfrm>
          <a:prstGeom prst="rect">
            <a:avLst/>
          </a:prstGeom>
        </p:spPr>
        <p:txBody>
          <a:bodyPr wrap="none">
            <a:spAutoFit/>
          </a:bodyPr>
          <a:lstStyle/>
          <a:p>
            <a:r>
              <a:rPr lang="zh-CN" altLang="en-US" sz="2000" dirty="0">
                <a:solidFill>
                  <a:schemeClr val="accent1"/>
                </a:solidFill>
                <a:latin typeface="+mj-ea"/>
                <a:ea typeface="+mj-ea"/>
              </a:rPr>
              <a:t>用户</a:t>
            </a:r>
            <a:r>
              <a:rPr lang="en-US" altLang="zh-CN" sz="2000" dirty="0">
                <a:solidFill>
                  <a:schemeClr val="accent1"/>
                </a:solidFill>
                <a:latin typeface="+mj-ea"/>
                <a:ea typeface="+mj-ea"/>
              </a:rPr>
              <a:t>id</a:t>
            </a:r>
            <a:r>
              <a:rPr lang="zh-CN" altLang="en-US" sz="2000" dirty="0">
                <a:solidFill>
                  <a:schemeClr val="accent1"/>
                </a:solidFill>
                <a:latin typeface="+mj-ea"/>
                <a:ea typeface="+mj-ea"/>
              </a:rPr>
              <a:t>：</a:t>
            </a:r>
            <a:r>
              <a:rPr lang="en-US" altLang="zh-CN" sz="2000" dirty="0">
                <a:solidFill>
                  <a:schemeClr val="accent1"/>
                </a:solidFill>
                <a:latin typeface="+mj-ea"/>
                <a:ea typeface="+mj-ea"/>
              </a:rPr>
              <a:t>90</a:t>
            </a:r>
            <a:endParaRPr lang="zh-CN" altLang="en-US" sz="2000" dirty="0">
              <a:solidFill>
                <a:schemeClr val="accent1"/>
              </a:solidFill>
              <a:latin typeface="+mj-ea"/>
              <a:ea typeface="+mj-ea"/>
            </a:endParaRPr>
          </a:p>
        </p:txBody>
      </p:sp>
      <p:grpSp>
        <p:nvGrpSpPr>
          <p:cNvPr id="6" name="组合 5">
            <a:extLst>
              <a:ext uri="{FF2B5EF4-FFF2-40B4-BE49-F238E27FC236}">
                <a16:creationId xmlns:a16="http://schemas.microsoft.com/office/drawing/2014/main" id="{36BBED12-5168-4375-AF56-FA92F112B5CD}"/>
              </a:ext>
            </a:extLst>
          </p:cNvPr>
          <p:cNvGrpSpPr/>
          <p:nvPr/>
        </p:nvGrpSpPr>
        <p:grpSpPr>
          <a:xfrm>
            <a:off x="4124455" y="3820782"/>
            <a:ext cx="7742580" cy="587469"/>
            <a:chOff x="4094921" y="1412238"/>
            <a:chExt cx="7742580" cy="587469"/>
          </a:xfrm>
        </p:grpSpPr>
        <p:sp>
          <p:nvSpPr>
            <p:cNvPr id="37" name="矩形 36"/>
            <p:cNvSpPr/>
            <p:nvPr/>
          </p:nvSpPr>
          <p:spPr>
            <a:xfrm>
              <a:off x="7335075" y="1412238"/>
              <a:ext cx="4502426" cy="587469"/>
            </a:xfrm>
            <a:prstGeom prst="rect">
              <a:avLst/>
            </a:prstGeom>
          </p:spPr>
          <p:txBody>
            <a:bodyPr wrap="square">
              <a:spAutoFit/>
            </a:bodyPr>
            <a:lstStyle/>
            <a:p>
              <a:pPr>
                <a:lnSpc>
                  <a:spcPct val="120000"/>
                </a:lnSpc>
                <a:defRPr/>
              </a:pPr>
              <a:r>
                <a:rPr lang="zh-CN" altLang="en-US" sz="1400" dirty="0">
                  <a:solidFill>
                    <a:schemeClr val="tx2"/>
                  </a:solidFill>
                  <a:latin typeface="+mn-ea"/>
                </a:rPr>
                <a:t>该片讲述保罗和刘纯恩在家人和朋友的帮助下克服困难，选择以一场简单而温馨的婚礼阐释对爱的定义。</a:t>
              </a:r>
            </a:p>
          </p:txBody>
        </p:sp>
        <p:sp>
          <p:nvSpPr>
            <p:cNvPr id="23" name="Freeform 106">
              <a:extLst>
                <a:ext uri="{FF2B5EF4-FFF2-40B4-BE49-F238E27FC236}">
                  <a16:creationId xmlns:a16="http://schemas.microsoft.com/office/drawing/2014/main" id="{5C9E5757-CCE5-4C5C-A824-2490FD1CD784}"/>
                </a:ext>
              </a:extLst>
            </p:cNvPr>
            <p:cNvSpPr>
              <a:spLocks noEditPoints="1"/>
            </p:cNvSpPr>
            <p:nvPr/>
          </p:nvSpPr>
          <p:spPr bwMode="auto">
            <a:xfrm>
              <a:off x="4094921" y="1523319"/>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矩形 23">
              <a:extLst>
                <a:ext uri="{FF2B5EF4-FFF2-40B4-BE49-F238E27FC236}">
                  <a16:creationId xmlns:a16="http://schemas.microsoft.com/office/drawing/2014/main" id="{317BDE55-E70D-4AB2-A1DF-5D425AD84EA3}"/>
                </a:ext>
              </a:extLst>
            </p:cNvPr>
            <p:cNvSpPr/>
            <p:nvPr/>
          </p:nvSpPr>
          <p:spPr>
            <a:xfrm>
              <a:off x="5055276" y="1523319"/>
              <a:ext cx="1467068" cy="400110"/>
            </a:xfrm>
            <a:prstGeom prst="rect">
              <a:avLst/>
            </a:prstGeom>
          </p:spPr>
          <p:txBody>
            <a:bodyPr wrap="none">
              <a:spAutoFit/>
            </a:bodyPr>
            <a:lstStyle/>
            <a:p>
              <a:r>
                <a:rPr lang="zh-CN" altLang="en-US" sz="2000" dirty="0">
                  <a:solidFill>
                    <a:schemeClr val="accent1"/>
                  </a:solidFill>
                  <a:latin typeface="+mj-ea"/>
                  <a:ea typeface="+mj-ea"/>
                </a:rPr>
                <a:t>璀璨的婚礼</a:t>
              </a:r>
            </a:p>
          </p:txBody>
        </p:sp>
      </p:grpSp>
      <p:grpSp>
        <p:nvGrpSpPr>
          <p:cNvPr id="5" name="组合 4">
            <a:extLst>
              <a:ext uri="{FF2B5EF4-FFF2-40B4-BE49-F238E27FC236}">
                <a16:creationId xmlns:a16="http://schemas.microsoft.com/office/drawing/2014/main" id="{05CB6147-EF81-4534-8AA7-14A3D23757A6}"/>
              </a:ext>
            </a:extLst>
          </p:cNvPr>
          <p:cNvGrpSpPr/>
          <p:nvPr/>
        </p:nvGrpSpPr>
        <p:grpSpPr>
          <a:xfrm>
            <a:off x="4094921" y="1535623"/>
            <a:ext cx="7742580" cy="846001"/>
            <a:chOff x="4094921" y="2344620"/>
            <a:chExt cx="7742580" cy="846001"/>
          </a:xfrm>
        </p:grpSpPr>
        <p:sp>
          <p:nvSpPr>
            <p:cNvPr id="22" name="Freeform 106">
              <a:extLst>
                <a:ext uri="{FF2B5EF4-FFF2-40B4-BE49-F238E27FC236}">
                  <a16:creationId xmlns:a16="http://schemas.microsoft.com/office/drawing/2014/main" id="{A012FEFF-2362-4A64-B159-99EB11235857}"/>
                </a:ext>
              </a:extLst>
            </p:cNvPr>
            <p:cNvSpPr>
              <a:spLocks noEditPoints="1"/>
            </p:cNvSpPr>
            <p:nvPr/>
          </p:nvSpPr>
          <p:spPr bwMode="auto">
            <a:xfrm>
              <a:off x="4094921" y="2400161"/>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BEDEA35A-14CF-41E4-B207-709117BD826C}"/>
                </a:ext>
              </a:extLst>
            </p:cNvPr>
            <p:cNvSpPr/>
            <p:nvPr/>
          </p:nvSpPr>
          <p:spPr>
            <a:xfrm>
              <a:off x="5055276" y="2451572"/>
              <a:ext cx="1210588" cy="400110"/>
            </a:xfrm>
            <a:prstGeom prst="rect">
              <a:avLst/>
            </a:prstGeom>
          </p:spPr>
          <p:txBody>
            <a:bodyPr wrap="none">
              <a:spAutoFit/>
            </a:bodyPr>
            <a:lstStyle/>
            <a:p>
              <a:r>
                <a:rPr lang="zh-CN" altLang="en-US" sz="2000" dirty="0">
                  <a:solidFill>
                    <a:schemeClr val="accent1"/>
                  </a:solidFill>
                  <a:latin typeface="+mj-ea"/>
                  <a:ea typeface="+mj-ea"/>
                </a:rPr>
                <a:t>阿甘正传</a:t>
              </a:r>
            </a:p>
          </p:txBody>
        </p:sp>
        <p:sp>
          <p:nvSpPr>
            <p:cNvPr id="41" name="矩形 40">
              <a:extLst>
                <a:ext uri="{FF2B5EF4-FFF2-40B4-BE49-F238E27FC236}">
                  <a16:creationId xmlns:a16="http://schemas.microsoft.com/office/drawing/2014/main" id="{0E000BB1-3757-450A-84AE-414ACAC538D3}"/>
                </a:ext>
              </a:extLst>
            </p:cNvPr>
            <p:cNvSpPr/>
            <p:nvPr/>
          </p:nvSpPr>
          <p:spPr>
            <a:xfrm>
              <a:off x="7335075" y="2344620"/>
              <a:ext cx="4502426" cy="846001"/>
            </a:xfrm>
            <a:prstGeom prst="rect">
              <a:avLst/>
            </a:prstGeom>
          </p:spPr>
          <p:txBody>
            <a:bodyPr wrap="square">
              <a:spAutoFit/>
            </a:bodyPr>
            <a:lstStyle/>
            <a:p>
              <a:pPr>
                <a:lnSpc>
                  <a:spcPct val="120000"/>
                </a:lnSpc>
                <a:defRPr/>
              </a:pPr>
              <a:r>
                <a:rPr lang="zh-CN" altLang="en-US" sz="1400" dirty="0">
                  <a:solidFill>
                    <a:schemeClr val="tx2"/>
                  </a:solidFill>
                  <a:latin typeface="+mn-ea"/>
                </a:rPr>
                <a:t>描绘了先天智障的小镇男孩福瑞斯特</a:t>
              </a:r>
              <a:r>
                <a:rPr lang="en-US" altLang="zh-CN" sz="1400" dirty="0">
                  <a:solidFill>
                    <a:schemeClr val="tx2"/>
                  </a:solidFill>
                  <a:latin typeface="+mn-ea"/>
                </a:rPr>
                <a:t>·</a:t>
              </a:r>
              <a:r>
                <a:rPr lang="zh-CN" altLang="en-US" sz="1400" dirty="0">
                  <a:solidFill>
                    <a:schemeClr val="tx2"/>
                  </a:solidFill>
                  <a:latin typeface="+mn-ea"/>
                </a:rPr>
                <a:t>甘自强不息，最终“傻人有傻福”地得到上天眷顾，在多个领域创造奇迹的励志故事</a:t>
              </a:r>
            </a:p>
          </p:txBody>
        </p:sp>
      </p:grpSp>
      <p:grpSp>
        <p:nvGrpSpPr>
          <p:cNvPr id="8" name="组合 7">
            <a:extLst>
              <a:ext uri="{FF2B5EF4-FFF2-40B4-BE49-F238E27FC236}">
                <a16:creationId xmlns:a16="http://schemas.microsoft.com/office/drawing/2014/main" id="{C247FACD-020D-42D5-A58B-863CF0204010}"/>
              </a:ext>
            </a:extLst>
          </p:cNvPr>
          <p:cNvGrpSpPr/>
          <p:nvPr/>
        </p:nvGrpSpPr>
        <p:grpSpPr>
          <a:xfrm>
            <a:off x="4094921" y="2568946"/>
            <a:ext cx="7742580" cy="846001"/>
            <a:chOff x="4094921" y="4535349"/>
            <a:chExt cx="7742580" cy="846001"/>
          </a:xfrm>
        </p:grpSpPr>
        <p:sp>
          <p:nvSpPr>
            <p:cNvPr id="20" name="Freeform 106">
              <a:extLst>
                <a:ext uri="{FF2B5EF4-FFF2-40B4-BE49-F238E27FC236}">
                  <a16:creationId xmlns:a16="http://schemas.microsoft.com/office/drawing/2014/main" id="{1D813026-0F47-4F41-A29A-CF42F1A1D7CB}"/>
                </a:ext>
              </a:extLst>
            </p:cNvPr>
            <p:cNvSpPr>
              <a:spLocks noEditPoints="1"/>
            </p:cNvSpPr>
            <p:nvPr/>
          </p:nvSpPr>
          <p:spPr bwMode="auto">
            <a:xfrm>
              <a:off x="4094921" y="4799718"/>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矩形 26">
              <a:extLst>
                <a:ext uri="{FF2B5EF4-FFF2-40B4-BE49-F238E27FC236}">
                  <a16:creationId xmlns:a16="http://schemas.microsoft.com/office/drawing/2014/main" id="{F828FF5F-5ACB-4451-8D77-EA3BD238D7F2}"/>
                </a:ext>
              </a:extLst>
            </p:cNvPr>
            <p:cNvSpPr/>
            <p:nvPr/>
          </p:nvSpPr>
          <p:spPr>
            <a:xfrm>
              <a:off x="5055276" y="4758295"/>
              <a:ext cx="1210588" cy="400110"/>
            </a:xfrm>
            <a:prstGeom prst="rect">
              <a:avLst/>
            </a:prstGeom>
          </p:spPr>
          <p:txBody>
            <a:bodyPr wrap="none">
              <a:spAutoFit/>
            </a:bodyPr>
            <a:lstStyle/>
            <a:p>
              <a:r>
                <a:rPr lang="zh-CN" altLang="en-US" sz="2000" dirty="0">
                  <a:solidFill>
                    <a:schemeClr val="accent1"/>
                  </a:solidFill>
                  <a:latin typeface="+mj-ea"/>
                  <a:ea typeface="+mj-ea"/>
                </a:rPr>
                <a:t>风口青春</a:t>
              </a:r>
            </a:p>
          </p:txBody>
        </p:sp>
        <p:sp>
          <p:nvSpPr>
            <p:cNvPr id="43" name="矩形 42">
              <a:extLst>
                <a:ext uri="{FF2B5EF4-FFF2-40B4-BE49-F238E27FC236}">
                  <a16:creationId xmlns:a16="http://schemas.microsoft.com/office/drawing/2014/main" id="{37C4A1CC-42D0-447D-963E-B2F5A83152AF}"/>
                </a:ext>
              </a:extLst>
            </p:cNvPr>
            <p:cNvSpPr/>
            <p:nvPr/>
          </p:nvSpPr>
          <p:spPr>
            <a:xfrm>
              <a:off x="7335075" y="4535349"/>
              <a:ext cx="4502426" cy="846001"/>
            </a:xfrm>
            <a:prstGeom prst="rect">
              <a:avLst/>
            </a:prstGeom>
          </p:spPr>
          <p:txBody>
            <a:bodyPr wrap="square">
              <a:spAutoFit/>
            </a:bodyPr>
            <a:lstStyle/>
            <a:p>
              <a:pPr>
                <a:lnSpc>
                  <a:spcPct val="120000"/>
                </a:lnSpc>
                <a:defRPr/>
              </a:pPr>
              <a:r>
                <a:rPr lang="zh-CN" altLang="en-US" sz="1400" dirty="0">
                  <a:solidFill>
                    <a:schemeClr val="tx2"/>
                  </a:solidFill>
                  <a:latin typeface="+mn-ea"/>
                </a:rPr>
                <a:t>该片讲述了主人公在一个曾经分离又再度重逢的初恋情人和一个陪他走过创业最艰难时期、温柔贤惠的职场丽人之间感情抉择的故事。</a:t>
              </a:r>
            </a:p>
          </p:txBody>
        </p:sp>
      </p:grpSp>
      <p:grpSp>
        <p:nvGrpSpPr>
          <p:cNvPr id="7" name="组合 6">
            <a:extLst>
              <a:ext uri="{FF2B5EF4-FFF2-40B4-BE49-F238E27FC236}">
                <a16:creationId xmlns:a16="http://schemas.microsoft.com/office/drawing/2014/main" id="{F0D6D0B0-AE9D-4F40-BFD1-75F422D25204}"/>
              </a:ext>
            </a:extLst>
          </p:cNvPr>
          <p:cNvGrpSpPr/>
          <p:nvPr/>
        </p:nvGrpSpPr>
        <p:grpSpPr>
          <a:xfrm>
            <a:off x="4124455" y="4856257"/>
            <a:ext cx="7713046" cy="846001"/>
            <a:chOff x="4124455" y="5702817"/>
            <a:chExt cx="7713046" cy="846001"/>
          </a:xfrm>
        </p:grpSpPr>
        <p:sp>
          <p:nvSpPr>
            <p:cNvPr id="19" name="Freeform 106">
              <a:extLst>
                <a:ext uri="{FF2B5EF4-FFF2-40B4-BE49-F238E27FC236}">
                  <a16:creationId xmlns:a16="http://schemas.microsoft.com/office/drawing/2014/main" id="{189601ED-0716-4BF2-90B3-15AFD91C3500}"/>
                </a:ext>
              </a:extLst>
            </p:cNvPr>
            <p:cNvSpPr>
              <a:spLocks noEditPoints="1"/>
            </p:cNvSpPr>
            <p:nvPr/>
          </p:nvSpPr>
          <p:spPr bwMode="auto">
            <a:xfrm>
              <a:off x="4124455" y="5787832"/>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矩形 39">
              <a:extLst>
                <a:ext uri="{FF2B5EF4-FFF2-40B4-BE49-F238E27FC236}">
                  <a16:creationId xmlns:a16="http://schemas.microsoft.com/office/drawing/2014/main" id="{C911F5D5-9946-4E25-92AA-DE4A05570878}"/>
                </a:ext>
              </a:extLst>
            </p:cNvPr>
            <p:cNvSpPr/>
            <p:nvPr/>
          </p:nvSpPr>
          <p:spPr>
            <a:xfrm>
              <a:off x="5059537" y="5807710"/>
              <a:ext cx="1467068" cy="400110"/>
            </a:xfrm>
            <a:prstGeom prst="rect">
              <a:avLst/>
            </a:prstGeom>
          </p:spPr>
          <p:txBody>
            <a:bodyPr wrap="none">
              <a:spAutoFit/>
            </a:bodyPr>
            <a:lstStyle/>
            <a:p>
              <a:r>
                <a:rPr lang="zh-CN" altLang="en-US" sz="2000" dirty="0">
                  <a:solidFill>
                    <a:schemeClr val="accent1"/>
                  </a:solidFill>
                  <a:latin typeface="+mj-ea"/>
                  <a:ea typeface="+mj-ea"/>
                </a:rPr>
                <a:t>雷锋的微笑</a:t>
              </a:r>
            </a:p>
          </p:txBody>
        </p:sp>
        <p:sp>
          <p:nvSpPr>
            <p:cNvPr id="44" name="矩形 43">
              <a:extLst>
                <a:ext uri="{FF2B5EF4-FFF2-40B4-BE49-F238E27FC236}">
                  <a16:creationId xmlns:a16="http://schemas.microsoft.com/office/drawing/2014/main" id="{DD228757-C4E5-413D-A9B7-738F08152D57}"/>
                </a:ext>
              </a:extLst>
            </p:cNvPr>
            <p:cNvSpPr/>
            <p:nvPr/>
          </p:nvSpPr>
          <p:spPr>
            <a:xfrm>
              <a:off x="7335075" y="5702817"/>
              <a:ext cx="4502426" cy="846001"/>
            </a:xfrm>
            <a:prstGeom prst="rect">
              <a:avLst/>
            </a:prstGeom>
          </p:spPr>
          <p:txBody>
            <a:bodyPr wrap="square">
              <a:spAutoFit/>
            </a:bodyPr>
            <a:lstStyle/>
            <a:p>
              <a:pPr>
                <a:lnSpc>
                  <a:spcPct val="120000"/>
                </a:lnSpc>
                <a:defRPr/>
              </a:pPr>
              <a:r>
                <a:rPr lang="zh-CN" altLang="en-US" sz="1400" dirty="0">
                  <a:solidFill>
                    <a:schemeClr val="tx2"/>
                  </a:solidFill>
                  <a:latin typeface="+mn-ea"/>
                </a:rPr>
                <a:t>该片从毛主席回忆雷锋生前一张张可敬可爱的微笑照片开始，全新讲述雷锋从一名普通战士成长为全军全国人民共同学习的榜样历程。</a:t>
              </a:r>
            </a:p>
          </p:txBody>
        </p:sp>
      </p:grpSp>
      <p:grpSp>
        <p:nvGrpSpPr>
          <p:cNvPr id="45" name="组合 44">
            <a:extLst>
              <a:ext uri="{FF2B5EF4-FFF2-40B4-BE49-F238E27FC236}">
                <a16:creationId xmlns:a16="http://schemas.microsoft.com/office/drawing/2014/main" id="{2292BA7D-ACA7-46A2-9B9E-B34BA9E09F53}"/>
              </a:ext>
            </a:extLst>
          </p:cNvPr>
          <p:cNvGrpSpPr/>
          <p:nvPr/>
        </p:nvGrpSpPr>
        <p:grpSpPr>
          <a:xfrm>
            <a:off x="4153989" y="5949882"/>
            <a:ext cx="7713046" cy="846001"/>
            <a:chOff x="4124455" y="5702817"/>
            <a:chExt cx="7713046" cy="846001"/>
          </a:xfrm>
        </p:grpSpPr>
        <p:sp>
          <p:nvSpPr>
            <p:cNvPr id="46" name="Freeform 106">
              <a:extLst>
                <a:ext uri="{FF2B5EF4-FFF2-40B4-BE49-F238E27FC236}">
                  <a16:creationId xmlns:a16="http://schemas.microsoft.com/office/drawing/2014/main" id="{07C48F94-CF8C-480F-8E0E-F754B3FDD9FF}"/>
                </a:ext>
              </a:extLst>
            </p:cNvPr>
            <p:cNvSpPr>
              <a:spLocks noEditPoints="1"/>
            </p:cNvSpPr>
            <p:nvPr/>
          </p:nvSpPr>
          <p:spPr bwMode="auto">
            <a:xfrm>
              <a:off x="4124455" y="5787832"/>
              <a:ext cx="642542" cy="476388"/>
            </a:xfrm>
            <a:custGeom>
              <a:avLst/>
              <a:gdLst>
                <a:gd name="T0" fmla="*/ 526 w 538"/>
                <a:gd name="T1" fmla="*/ 151 h 399"/>
                <a:gd name="T2" fmla="*/ 513 w 538"/>
                <a:gd name="T3" fmla="*/ 163 h 399"/>
                <a:gd name="T4" fmla="*/ 466 w 538"/>
                <a:gd name="T5" fmla="*/ 163 h 399"/>
                <a:gd name="T6" fmla="*/ 466 w 538"/>
                <a:gd name="T7" fmla="*/ 150 h 399"/>
                <a:gd name="T8" fmla="*/ 438 w 538"/>
                <a:gd name="T9" fmla="*/ 122 h 399"/>
                <a:gd name="T10" fmla="*/ 257 w 538"/>
                <a:gd name="T11" fmla="*/ 122 h 399"/>
                <a:gd name="T12" fmla="*/ 301 w 538"/>
                <a:gd name="T13" fmla="*/ 45 h 399"/>
                <a:gd name="T14" fmla="*/ 416 w 538"/>
                <a:gd name="T15" fmla="*/ 45 h 399"/>
                <a:gd name="T16" fmla="*/ 438 w 538"/>
                <a:gd name="T17" fmla="*/ 23 h 399"/>
                <a:gd name="T18" fmla="*/ 416 w 538"/>
                <a:gd name="T19" fmla="*/ 0 h 399"/>
                <a:gd name="T20" fmla="*/ 280 w 538"/>
                <a:gd name="T21" fmla="*/ 0 h 399"/>
                <a:gd name="T22" fmla="*/ 219 w 538"/>
                <a:gd name="T23" fmla="*/ 35 h 399"/>
                <a:gd name="T24" fmla="*/ 169 w 538"/>
                <a:gd name="T25" fmla="*/ 122 h 399"/>
                <a:gd name="T26" fmla="*/ 126 w 538"/>
                <a:gd name="T27" fmla="*/ 122 h 399"/>
                <a:gd name="T28" fmla="*/ 98 w 538"/>
                <a:gd name="T29" fmla="*/ 150 h 399"/>
                <a:gd name="T30" fmla="*/ 98 w 538"/>
                <a:gd name="T31" fmla="*/ 192 h 399"/>
                <a:gd name="T32" fmla="*/ 17 w 538"/>
                <a:gd name="T33" fmla="*/ 168 h 399"/>
                <a:gd name="T34" fmla="*/ 5 w 538"/>
                <a:gd name="T35" fmla="*/ 170 h 399"/>
                <a:gd name="T36" fmla="*/ 0 w 538"/>
                <a:gd name="T37" fmla="*/ 181 h 399"/>
                <a:gd name="T38" fmla="*/ 0 w 538"/>
                <a:gd name="T39" fmla="*/ 340 h 399"/>
                <a:gd name="T40" fmla="*/ 5 w 538"/>
                <a:gd name="T41" fmla="*/ 351 h 399"/>
                <a:gd name="T42" fmla="*/ 17 w 538"/>
                <a:gd name="T43" fmla="*/ 353 h 399"/>
                <a:gd name="T44" fmla="*/ 98 w 538"/>
                <a:gd name="T45" fmla="*/ 329 h 399"/>
                <a:gd name="T46" fmla="*/ 98 w 538"/>
                <a:gd name="T47" fmla="*/ 371 h 399"/>
                <a:gd name="T48" fmla="*/ 126 w 538"/>
                <a:gd name="T49" fmla="*/ 399 h 399"/>
                <a:gd name="T50" fmla="*/ 438 w 538"/>
                <a:gd name="T51" fmla="*/ 399 h 399"/>
                <a:gd name="T52" fmla="*/ 466 w 538"/>
                <a:gd name="T53" fmla="*/ 371 h 399"/>
                <a:gd name="T54" fmla="*/ 466 w 538"/>
                <a:gd name="T55" fmla="*/ 245 h 399"/>
                <a:gd name="T56" fmla="*/ 513 w 538"/>
                <a:gd name="T57" fmla="*/ 245 h 399"/>
                <a:gd name="T58" fmla="*/ 526 w 538"/>
                <a:gd name="T59" fmla="*/ 257 h 399"/>
                <a:gd name="T60" fmla="*/ 538 w 538"/>
                <a:gd name="T61" fmla="*/ 245 h 399"/>
                <a:gd name="T62" fmla="*/ 538 w 538"/>
                <a:gd name="T63" fmla="*/ 163 h 399"/>
                <a:gd name="T64" fmla="*/ 526 w 538"/>
                <a:gd name="T65" fmla="*/ 151 h 399"/>
                <a:gd name="T66" fmla="*/ 311 w 538"/>
                <a:gd name="T67" fmla="*/ 351 h 399"/>
                <a:gd name="T68" fmla="*/ 293 w 538"/>
                <a:gd name="T69" fmla="*/ 333 h 399"/>
                <a:gd name="T70" fmla="*/ 311 w 538"/>
                <a:gd name="T71" fmla="*/ 315 h 399"/>
                <a:gd name="T72" fmla="*/ 329 w 538"/>
                <a:gd name="T73" fmla="*/ 333 h 399"/>
                <a:gd name="T74" fmla="*/ 311 w 538"/>
                <a:gd name="T75" fmla="*/ 351 h 399"/>
                <a:gd name="T76" fmla="*/ 387 w 538"/>
                <a:gd name="T77" fmla="*/ 358 h 399"/>
                <a:gd name="T78" fmla="*/ 363 w 538"/>
                <a:gd name="T79" fmla="*/ 333 h 399"/>
                <a:gd name="T80" fmla="*/ 387 w 538"/>
                <a:gd name="T81" fmla="*/ 308 h 399"/>
                <a:gd name="T82" fmla="*/ 412 w 538"/>
                <a:gd name="T83" fmla="*/ 333 h 399"/>
                <a:gd name="T84" fmla="*/ 387 w 538"/>
                <a:gd name="T85" fmla="*/ 35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8" h="399">
                  <a:moveTo>
                    <a:pt x="526" y="151"/>
                  </a:moveTo>
                  <a:cubicBezTo>
                    <a:pt x="519" y="151"/>
                    <a:pt x="513" y="156"/>
                    <a:pt x="513" y="163"/>
                  </a:cubicBezTo>
                  <a:cubicBezTo>
                    <a:pt x="466" y="163"/>
                    <a:pt x="466" y="163"/>
                    <a:pt x="466" y="163"/>
                  </a:cubicBezTo>
                  <a:cubicBezTo>
                    <a:pt x="466" y="150"/>
                    <a:pt x="466" y="150"/>
                    <a:pt x="466" y="150"/>
                  </a:cubicBezTo>
                  <a:cubicBezTo>
                    <a:pt x="466" y="135"/>
                    <a:pt x="454" y="122"/>
                    <a:pt x="438" y="122"/>
                  </a:cubicBezTo>
                  <a:cubicBezTo>
                    <a:pt x="257" y="122"/>
                    <a:pt x="257" y="122"/>
                    <a:pt x="257" y="122"/>
                  </a:cubicBezTo>
                  <a:cubicBezTo>
                    <a:pt x="301" y="45"/>
                    <a:pt x="301" y="45"/>
                    <a:pt x="301" y="45"/>
                  </a:cubicBezTo>
                  <a:cubicBezTo>
                    <a:pt x="416" y="45"/>
                    <a:pt x="416" y="45"/>
                    <a:pt x="416" y="45"/>
                  </a:cubicBezTo>
                  <a:cubicBezTo>
                    <a:pt x="428" y="45"/>
                    <a:pt x="438" y="35"/>
                    <a:pt x="438" y="23"/>
                  </a:cubicBezTo>
                  <a:cubicBezTo>
                    <a:pt x="438" y="10"/>
                    <a:pt x="428" y="0"/>
                    <a:pt x="416" y="0"/>
                  </a:cubicBezTo>
                  <a:cubicBezTo>
                    <a:pt x="280" y="0"/>
                    <a:pt x="280" y="0"/>
                    <a:pt x="280" y="0"/>
                  </a:cubicBezTo>
                  <a:cubicBezTo>
                    <a:pt x="255" y="0"/>
                    <a:pt x="232" y="14"/>
                    <a:pt x="219" y="35"/>
                  </a:cubicBezTo>
                  <a:cubicBezTo>
                    <a:pt x="169" y="122"/>
                    <a:pt x="169" y="122"/>
                    <a:pt x="169" y="122"/>
                  </a:cubicBezTo>
                  <a:cubicBezTo>
                    <a:pt x="126" y="122"/>
                    <a:pt x="126" y="122"/>
                    <a:pt x="126" y="122"/>
                  </a:cubicBezTo>
                  <a:cubicBezTo>
                    <a:pt x="110" y="122"/>
                    <a:pt x="98" y="135"/>
                    <a:pt x="98" y="150"/>
                  </a:cubicBezTo>
                  <a:cubicBezTo>
                    <a:pt x="98" y="192"/>
                    <a:pt x="98" y="192"/>
                    <a:pt x="98" y="192"/>
                  </a:cubicBezTo>
                  <a:cubicBezTo>
                    <a:pt x="17" y="168"/>
                    <a:pt x="17" y="168"/>
                    <a:pt x="17" y="168"/>
                  </a:cubicBezTo>
                  <a:cubicBezTo>
                    <a:pt x="13" y="167"/>
                    <a:pt x="9" y="168"/>
                    <a:pt x="5" y="170"/>
                  </a:cubicBezTo>
                  <a:cubicBezTo>
                    <a:pt x="2" y="173"/>
                    <a:pt x="0" y="177"/>
                    <a:pt x="0" y="181"/>
                  </a:cubicBezTo>
                  <a:cubicBezTo>
                    <a:pt x="0" y="340"/>
                    <a:pt x="0" y="340"/>
                    <a:pt x="0" y="340"/>
                  </a:cubicBezTo>
                  <a:cubicBezTo>
                    <a:pt x="0" y="345"/>
                    <a:pt x="2" y="348"/>
                    <a:pt x="5" y="351"/>
                  </a:cubicBezTo>
                  <a:cubicBezTo>
                    <a:pt x="9" y="353"/>
                    <a:pt x="13" y="354"/>
                    <a:pt x="17" y="353"/>
                  </a:cubicBezTo>
                  <a:cubicBezTo>
                    <a:pt x="98" y="329"/>
                    <a:pt x="98" y="329"/>
                    <a:pt x="98" y="329"/>
                  </a:cubicBezTo>
                  <a:cubicBezTo>
                    <a:pt x="98" y="371"/>
                    <a:pt x="98" y="371"/>
                    <a:pt x="98" y="371"/>
                  </a:cubicBezTo>
                  <a:cubicBezTo>
                    <a:pt x="98" y="387"/>
                    <a:pt x="110" y="399"/>
                    <a:pt x="126" y="399"/>
                  </a:cubicBezTo>
                  <a:cubicBezTo>
                    <a:pt x="438" y="399"/>
                    <a:pt x="438" y="399"/>
                    <a:pt x="438" y="399"/>
                  </a:cubicBezTo>
                  <a:cubicBezTo>
                    <a:pt x="454" y="399"/>
                    <a:pt x="466" y="387"/>
                    <a:pt x="466" y="371"/>
                  </a:cubicBezTo>
                  <a:cubicBezTo>
                    <a:pt x="466" y="245"/>
                    <a:pt x="466" y="245"/>
                    <a:pt x="466" y="245"/>
                  </a:cubicBezTo>
                  <a:cubicBezTo>
                    <a:pt x="513" y="245"/>
                    <a:pt x="513" y="245"/>
                    <a:pt x="513" y="245"/>
                  </a:cubicBezTo>
                  <a:cubicBezTo>
                    <a:pt x="513" y="252"/>
                    <a:pt x="519" y="257"/>
                    <a:pt x="526" y="257"/>
                  </a:cubicBezTo>
                  <a:cubicBezTo>
                    <a:pt x="533" y="257"/>
                    <a:pt x="538" y="252"/>
                    <a:pt x="538" y="245"/>
                  </a:cubicBezTo>
                  <a:cubicBezTo>
                    <a:pt x="538" y="163"/>
                    <a:pt x="538" y="163"/>
                    <a:pt x="538" y="163"/>
                  </a:cubicBezTo>
                  <a:cubicBezTo>
                    <a:pt x="538" y="156"/>
                    <a:pt x="533" y="151"/>
                    <a:pt x="526" y="151"/>
                  </a:cubicBezTo>
                  <a:close/>
                  <a:moveTo>
                    <a:pt x="311" y="351"/>
                  </a:moveTo>
                  <a:cubicBezTo>
                    <a:pt x="301" y="351"/>
                    <a:pt x="293" y="343"/>
                    <a:pt x="293" y="333"/>
                  </a:cubicBezTo>
                  <a:cubicBezTo>
                    <a:pt x="293" y="323"/>
                    <a:pt x="301" y="315"/>
                    <a:pt x="311" y="315"/>
                  </a:cubicBezTo>
                  <a:cubicBezTo>
                    <a:pt x="321" y="315"/>
                    <a:pt x="329" y="323"/>
                    <a:pt x="329" y="333"/>
                  </a:cubicBezTo>
                  <a:cubicBezTo>
                    <a:pt x="329" y="343"/>
                    <a:pt x="321" y="351"/>
                    <a:pt x="311" y="351"/>
                  </a:cubicBezTo>
                  <a:close/>
                  <a:moveTo>
                    <a:pt x="387" y="358"/>
                  </a:moveTo>
                  <a:cubicBezTo>
                    <a:pt x="374" y="358"/>
                    <a:pt x="363" y="346"/>
                    <a:pt x="363" y="333"/>
                  </a:cubicBezTo>
                  <a:cubicBezTo>
                    <a:pt x="363" y="319"/>
                    <a:pt x="374" y="308"/>
                    <a:pt x="387" y="308"/>
                  </a:cubicBezTo>
                  <a:cubicBezTo>
                    <a:pt x="401" y="308"/>
                    <a:pt x="412" y="319"/>
                    <a:pt x="412" y="333"/>
                  </a:cubicBezTo>
                  <a:cubicBezTo>
                    <a:pt x="412" y="346"/>
                    <a:pt x="401" y="358"/>
                    <a:pt x="387" y="358"/>
                  </a:cubicBez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矩形 46">
              <a:extLst>
                <a:ext uri="{FF2B5EF4-FFF2-40B4-BE49-F238E27FC236}">
                  <a16:creationId xmlns:a16="http://schemas.microsoft.com/office/drawing/2014/main" id="{328F0F40-ACF0-497D-9009-0A81E31DF403}"/>
                </a:ext>
              </a:extLst>
            </p:cNvPr>
            <p:cNvSpPr/>
            <p:nvPr/>
          </p:nvSpPr>
          <p:spPr>
            <a:xfrm>
              <a:off x="5059537" y="5807710"/>
              <a:ext cx="1210588" cy="400110"/>
            </a:xfrm>
            <a:prstGeom prst="rect">
              <a:avLst/>
            </a:prstGeom>
          </p:spPr>
          <p:txBody>
            <a:bodyPr wrap="none">
              <a:spAutoFit/>
            </a:bodyPr>
            <a:lstStyle/>
            <a:p>
              <a:r>
                <a:rPr lang="zh-CN" altLang="en-US" sz="2000" dirty="0">
                  <a:solidFill>
                    <a:schemeClr val="accent1"/>
                  </a:solidFill>
                  <a:latin typeface="+mj-ea"/>
                  <a:ea typeface="+mj-ea"/>
                </a:rPr>
                <a:t>纯真年代</a:t>
              </a:r>
            </a:p>
          </p:txBody>
        </p:sp>
        <p:sp>
          <p:nvSpPr>
            <p:cNvPr id="48" name="矩形 47">
              <a:extLst>
                <a:ext uri="{FF2B5EF4-FFF2-40B4-BE49-F238E27FC236}">
                  <a16:creationId xmlns:a16="http://schemas.microsoft.com/office/drawing/2014/main" id="{98153A25-118C-45CC-AC1F-4E9983FD57AC}"/>
                </a:ext>
              </a:extLst>
            </p:cNvPr>
            <p:cNvSpPr/>
            <p:nvPr/>
          </p:nvSpPr>
          <p:spPr>
            <a:xfrm>
              <a:off x="7335075" y="5702817"/>
              <a:ext cx="4502426" cy="846001"/>
            </a:xfrm>
            <a:prstGeom prst="rect">
              <a:avLst/>
            </a:prstGeom>
          </p:spPr>
          <p:txBody>
            <a:bodyPr wrap="square">
              <a:spAutoFit/>
            </a:bodyPr>
            <a:lstStyle/>
            <a:p>
              <a:pPr>
                <a:lnSpc>
                  <a:spcPct val="120000"/>
                </a:lnSpc>
                <a:defRPr/>
              </a:pPr>
              <a:r>
                <a:rPr lang="zh-CN" altLang="en-US" sz="1400" dirty="0">
                  <a:solidFill>
                    <a:schemeClr val="tx2"/>
                  </a:solidFill>
                  <a:latin typeface="+mn-ea"/>
                </a:rPr>
                <a:t>该片以朝鲜建国七年即</a:t>
              </a:r>
              <a:r>
                <a:rPr lang="en-US" altLang="zh-CN" sz="1400" dirty="0">
                  <a:solidFill>
                    <a:schemeClr val="tx2"/>
                  </a:solidFill>
                  <a:latin typeface="+mn-ea"/>
                </a:rPr>
                <a:t>1398</a:t>
              </a:r>
              <a:r>
                <a:rPr lang="zh-CN" altLang="en-US" sz="1400" dirty="0">
                  <a:solidFill>
                    <a:schemeClr val="tx2"/>
                  </a:solidFill>
                  <a:latin typeface="+mn-ea"/>
                </a:rPr>
                <a:t>年为背景真实历史事件“王子之难”背后不为人所知的故事，讲述了三个男人纯粹地追逐各自的欲望的粗犷故事</a:t>
              </a:r>
            </a:p>
          </p:txBody>
        </p:sp>
      </p:grpSp>
    </p:spTree>
    <p:extLst>
      <p:ext uri="{BB962C8B-B14F-4D97-AF65-F5344CB8AC3E}">
        <p14:creationId xmlns:p14="http://schemas.microsoft.com/office/powerpoint/2010/main" val="910367925"/>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ppt_x"/>
                                          </p:val>
                                        </p:tav>
                                        <p:tav tm="100000">
                                          <p:val>
                                            <p:strVal val="#ppt_x"/>
                                          </p:val>
                                        </p:tav>
                                      </p:tavLst>
                                    </p:anim>
                                    <p:anim calcmode="lin" valueType="num">
                                      <p:cBhvr additive="base">
                                        <p:cTn id="12" dur="10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arn(inVertical)">
                                      <p:cBhvr>
                                        <p:cTn id="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40015" y="2011101"/>
            <a:ext cx="6276971" cy="1862048"/>
          </a:xfrm>
          <a:prstGeom prst="rect">
            <a:avLst/>
          </a:prstGeom>
        </p:spPr>
        <p:txBody>
          <a:bodyPr wrap="square">
            <a:spAutoFit/>
          </a:bodyPr>
          <a:lstStyle/>
          <a:p>
            <a:r>
              <a:rPr lang="zh-CN" altLang="en-US" sz="11500" dirty="0">
                <a:solidFill>
                  <a:schemeClr val="bg1"/>
                </a:solidFill>
                <a:latin typeface="+mj-ea"/>
                <a:ea typeface="+mj-ea"/>
              </a:rPr>
              <a:t>感谢聆听</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599" y="1474675"/>
            <a:ext cx="5295283" cy="5168365"/>
          </a:xfrm>
          <a:prstGeom prst="rect">
            <a:avLst/>
          </a:prstGeom>
        </p:spPr>
      </p:pic>
    </p:spTree>
    <p:extLst>
      <p:ext uri="{BB962C8B-B14F-4D97-AF65-F5344CB8AC3E}">
        <p14:creationId xmlns:p14="http://schemas.microsoft.com/office/powerpoint/2010/main" val="222385948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par>
                          <p:cTn id="17" fill="hold">
                            <p:stCondLst>
                              <p:cond delay="165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7"/>
                                        </p:tgtEl>
                                      </p:cBhvr>
                                    </p:animEffect>
                                    <p:animScale>
                                      <p:cBhvr>
                                        <p:cTn id="20"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rot="1596102">
            <a:off x="1760240" y="3316225"/>
            <a:ext cx="1842820" cy="2463850"/>
            <a:chOff x="5821363" y="1744452"/>
            <a:chExt cx="2565400" cy="2981325"/>
          </a:xfrm>
          <a:effectLst>
            <a:outerShdw dist="190500" dir="18900000" algn="bl" rotWithShape="0">
              <a:prstClr val="black">
                <a:alpha val="30000"/>
              </a:prstClr>
            </a:outerShdw>
          </a:effectLst>
        </p:grpSpPr>
        <p:sp>
          <p:nvSpPr>
            <p:cNvPr id="32"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16"/>
            <p:cNvSpPr>
              <a:spLocks noChangeArrowheads="1"/>
            </p:cNvSpPr>
            <p:nvPr/>
          </p:nvSpPr>
          <p:spPr bwMode="auto">
            <a:xfrm>
              <a:off x="5980113" y="1896852"/>
              <a:ext cx="2247900" cy="2222500"/>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p:cNvGrpSpPr/>
          <p:nvPr/>
        </p:nvGrpSpPr>
        <p:grpSpPr>
          <a:xfrm rot="535147">
            <a:off x="1011371" y="1963198"/>
            <a:ext cx="2048968" cy="2381164"/>
            <a:chOff x="5821363" y="1744452"/>
            <a:chExt cx="2565400" cy="2981325"/>
          </a:xfrm>
          <a:effectLst>
            <a:outerShdw dist="190500" dir="18900000" algn="bl" rotWithShape="0">
              <a:prstClr val="black">
                <a:alpha val="30000"/>
              </a:prstClr>
            </a:outerShdw>
          </a:effectLst>
        </p:grpSpPr>
        <p:sp>
          <p:nvSpPr>
            <p:cNvPr id="29"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16"/>
            <p:cNvSpPr>
              <a:spLocks noChangeArrowheads="1"/>
            </p:cNvSpPr>
            <p:nvPr/>
          </p:nvSpPr>
          <p:spPr bwMode="auto">
            <a:xfrm>
              <a:off x="5980113" y="1896852"/>
              <a:ext cx="2247900" cy="2222500"/>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 name="文本框 20"/>
          <p:cNvSpPr txBox="1"/>
          <p:nvPr/>
        </p:nvSpPr>
        <p:spPr>
          <a:xfrm>
            <a:off x="4577415" y="2599782"/>
            <a:ext cx="4288353" cy="1323439"/>
          </a:xfrm>
          <a:prstGeom prst="rect">
            <a:avLst/>
          </a:prstGeom>
          <a:noFill/>
        </p:spPr>
        <p:txBody>
          <a:bodyPr wrap="none" rtlCol="0">
            <a:spAutoFit/>
          </a:bodyPr>
          <a:lstStyle/>
          <a:p>
            <a:r>
              <a:rPr lang="zh-CN" altLang="en-US" sz="8000" dirty="0">
                <a:solidFill>
                  <a:schemeClr val="bg1"/>
                </a:solidFill>
                <a:latin typeface="+mj-ea"/>
                <a:ea typeface="+mj-ea"/>
              </a:rPr>
              <a:t>背景介绍</a:t>
            </a:r>
          </a:p>
        </p:txBody>
      </p:sp>
      <p:grpSp>
        <p:nvGrpSpPr>
          <p:cNvPr id="24" name="组合 23"/>
          <p:cNvGrpSpPr/>
          <p:nvPr/>
        </p:nvGrpSpPr>
        <p:grpSpPr>
          <a:xfrm rot="21401213">
            <a:off x="493643" y="2384512"/>
            <a:ext cx="2191340" cy="2546619"/>
            <a:chOff x="5821363" y="1744452"/>
            <a:chExt cx="2565400" cy="2981325"/>
          </a:xfrm>
          <a:effectLst>
            <a:outerShdw dist="190500" dir="18900000" algn="bl" rotWithShape="0">
              <a:prstClr val="black">
                <a:alpha val="30000"/>
              </a:prstClr>
            </a:outerShdw>
          </a:effectLst>
        </p:grpSpPr>
        <p:sp>
          <p:nvSpPr>
            <p:cNvPr id="20"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6"/>
            <p:cNvSpPr>
              <a:spLocks noChangeArrowheads="1"/>
            </p:cNvSpPr>
            <p:nvPr/>
          </p:nvSpPr>
          <p:spPr bwMode="auto">
            <a:xfrm>
              <a:off x="5980113" y="1896852"/>
              <a:ext cx="2247900" cy="2222500"/>
            </a:xfrm>
            <a:prstGeom prst="rect">
              <a:avLst/>
            </a:prstGeom>
            <a:blipFill>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725777"/>
            <a:ext cx="5260812" cy="2132223"/>
          </a:xfrm>
          <a:prstGeom prst="rect">
            <a:avLst/>
          </a:prstGeom>
        </p:spPr>
      </p:pic>
    </p:spTree>
    <p:extLst>
      <p:ext uri="{BB962C8B-B14F-4D97-AF65-F5344CB8AC3E}">
        <p14:creationId xmlns:p14="http://schemas.microsoft.com/office/powerpoint/2010/main" val="21099823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0-#ppt_w/2"/>
                                          </p:val>
                                        </p:tav>
                                        <p:tav tm="100000">
                                          <p:val>
                                            <p:strVal val="#ppt_x"/>
                                          </p:val>
                                        </p:tav>
                                      </p:tavLst>
                                    </p:anim>
                                    <p:anim calcmode="lin" valueType="num">
                                      <p:cBhvr additive="base">
                                        <p:cTn id="21" dur="50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170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Scale>
                                      <p:cBhvr>
                                        <p:cTn id="25" dur="5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21"/>
                                        </p:tgtEl>
                                        <p:attrNameLst>
                                          <p:attrName>ppt_x</p:attrName>
                                          <p:attrName>ppt_y</p:attrName>
                                        </p:attrNameLst>
                                      </p:cBhvr>
                                    </p:animMotion>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豆瓣电影</a:t>
            </a:r>
          </a:p>
        </p:txBody>
      </p:sp>
      <p:grpSp>
        <p:nvGrpSpPr>
          <p:cNvPr id="3" name="Group 2"/>
          <p:cNvGrpSpPr>
            <a:grpSpLocks/>
          </p:cNvGrpSpPr>
          <p:nvPr/>
        </p:nvGrpSpPr>
        <p:grpSpPr bwMode="auto">
          <a:xfrm>
            <a:off x="5907247" y="2030268"/>
            <a:ext cx="4904827" cy="3900502"/>
            <a:chOff x="3785121" y="1812417"/>
            <a:chExt cx="4627889" cy="3779783"/>
          </a:xfrm>
        </p:grpSpPr>
        <p:pic>
          <p:nvPicPr>
            <p:cNvPr id="4" name="Picture 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85121" y="1812417"/>
              <a:ext cx="4627889" cy="377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p:nvPr/>
          </p:nvSpPr>
          <p:spPr>
            <a:xfrm>
              <a:off x="4121695" y="1998151"/>
              <a:ext cx="3959505" cy="2484403"/>
            </a:xfrm>
            <a:prstGeom prst="rect">
              <a:avLst/>
            </a:prstGeom>
            <a:blipFill dpi="0" rotWithShape="1">
              <a:blip r:embed="rId4" cstate="email">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604" dirty="0">
                <a:sym typeface="Arial" panose="020B0604020202020204" pitchFamily="34" charset="0"/>
              </a:endParaRPr>
            </a:p>
          </p:txBody>
        </p:sp>
      </p:grpSp>
      <p:sp>
        <p:nvSpPr>
          <p:cNvPr id="6" name="矩形 5"/>
          <p:cNvSpPr/>
          <p:nvPr/>
        </p:nvSpPr>
        <p:spPr>
          <a:xfrm>
            <a:off x="876414" y="2030268"/>
            <a:ext cx="4597543" cy="3667992"/>
          </a:xfrm>
          <a:prstGeom prst="rect">
            <a:avLst/>
          </a:prstGeom>
        </p:spPr>
        <p:txBody>
          <a:bodyPr wrap="square">
            <a:spAutoFit/>
          </a:bodyPr>
          <a:lstStyle/>
          <a:p>
            <a:pPr>
              <a:lnSpc>
                <a:spcPct val="120000"/>
              </a:lnSpc>
              <a:defRPr/>
            </a:pPr>
            <a:r>
              <a:rPr lang="zh-CN" altLang="en-US" sz="2800" dirty="0">
                <a:solidFill>
                  <a:schemeClr val="tx2"/>
                </a:solidFill>
                <a:latin typeface="+mn-ea"/>
              </a:rPr>
              <a:t>豆瓣电影提供最新的电影介绍及评论包括上映影片的影讯查询及购票服务。你可以记录想看、在看和看过的电影电视剧</a:t>
            </a:r>
            <a:r>
              <a:rPr lang="en-US" altLang="zh-CN" sz="2800" dirty="0">
                <a:solidFill>
                  <a:schemeClr val="tx2"/>
                </a:solidFill>
                <a:latin typeface="+mn-ea"/>
              </a:rPr>
              <a:t>,</a:t>
            </a:r>
            <a:r>
              <a:rPr lang="zh-CN" altLang="en-US" sz="2800" dirty="0">
                <a:solidFill>
                  <a:schemeClr val="tx2"/>
                </a:solidFill>
                <a:latin typeface="+mn-ea"/>
              </a:rPr>
              <a:t>顺便打分、写影评。根据你的口味</a:t>
            </a:r>
            <a:r>
              <a:rPr lang="en-US" altLang="zh-CN" sz="2800" dirty="0">
                <a:solidFill>
                  <a:schemeClr val="tx2"/>
                </a:solidFill>
                <a:latin typeface="+mn-ea"/>
              </a:rPr>
              <a:t>,</a:t>
            </a:r>
            <a:r>
              <a:rPr lang="zh-CN" altLang="en-US" sz="2800" dirty="0">
                <a:solidFill>
                  <a:schemeClr val="tx2"/>
                </a:solidFill>
                <a:latin typeface="+mn-ea"/>
              </a:rPr>
              <a:t>豆瓣电影会推荐适合你的电影。</a:t>
            </a:r>
          </a:p>
        </p:txBody>
      </p:sp>
    </p:spTree>
    <p:extLst>
      <p:ext uri="{BB962C8B-B14F-4D97-AF65-F5344CB8AC3E}">
        <p14:creationId xmlns:p14="http://schemas.microsoft.com/office/powerpoint/2010/main" val="4158234597"/>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4354283"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推荐算法</a:t>
            </a:r>
          </a:p>
        </p:txBody>
      </p:sp>
      <p:sp>
        <p:nvSpPr>
          <p:cNvPr id="3" name="圆角矩形 2"/>
          <p:cNvSpPr/>
          <p:nvPr/>
        </p:nvSpPr>
        <p:spPr>
          <a:xfrm>
            <a:off x="4628412" y="2476089"/>
            <a:ext cx="2935176" cy="2935174"/>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a:spLocks/>
          </p:cNvSpPr>
          <p:nvPr/>
        </p:nvSpPr>
        <p:spPr bwMode="auto">
          <a:xfrm>
            <a:off x="5746160" y="3595648"/>
            <a:ext cx="2028428" cy="2024353"/>
          </a:xfrm>
          <a:custGeom>
            <a:avLst/>
            <a:gdLst>
              <a:gd name="T0" fmla="*/ 933 w 933"/>
              <a:gd name="T1" fmla="*/ 0 h 932"/>
              <a:gd name="T2" fmla="*/ 933 w 933"/>
              <a:gd name="T3" fmla="*/ 320 h 932"/>
              <a:gd name="T4" fmla="*/ 320 w 933"/>
              <a:gd name="T5" fmla="*/ 932 h 932"/>
              <a:gd name="T6" fmla="*/ 0 w 933"/>
              <a:gd name="T7" fmla="*/ 932 h 932"/>
              <a:gd name="T8" fmla="*/ 273 w 933"/>
              <a:gd name="T9" fmla="*/ 273 h 932"/>
              <a:gd name="T10" fmla="*/ 933 w 933"/>
              <a:gd name="T11" fmla="*/ 0 h 932"/>
            </a:gdLst>
            <a:ahLst/>
            <a:cxnLst>
              <a:cxn ang="0">
                <a:pos x="T0" y="T1"/>
              </a:cxn>
              <a:cxn ang="0">
                <a:pos x="T2" y="T3"/>
              </a:cxn>
              <a:cxn ang="0">
                <a:pos x="T4" y="T5"/>
              </a:cxn>
              <a:cxn ang="0">
                <a:pos x="T6" y="T7"/>
              </a:cxn>
              <a:cxn ang="0">
                <a:pos x="T8" y="T9"/>
              </a:cxn>
              <a:cxn ang="0">
                <a:pos x="T10" y="T11"/>
              </a:cxn>
            </a:cxnLst>
            <a:rect l="0" t="0" r="r" b="b"/>
            <a:pathLst>
              <a:path w="933" h="932">
                <a:moveTo>
                  <a:pt x="933" y="0"/>
                </a:moveTo>
                <a:cubicBezTo>
                  <a:pt x="933" y="320"/>
                  <a:pt x="933" y="320"/>
                  <a:pt x="933" y="320"/>
                </a:cubicBezTo>
                <a:cubicBezTo>
                  <a:pt x="595" y="320"/>
                  <a:pt x="320" y="595"/>
                  <a:pt x="320" y="932"/>
                </a:cubicBezTo>
                <a:cubicBezTo>
                  <a:pt x="0" y="932"/>
                  <a:pt x="0" y="932"/>
                  <a:pt x="0" y="932"/>
                </a:cubicBezTo>
                <a:cubicBezTo>
                  <a:pt x="0" y="683"/>
                  <a:pt x="97" y="449"/>
                  <a:pt x="273" y="273"/>
                </a:cubicBezTo>
                <a:cubicBezTo>
                  <a:pt x="450" y="97"/>
                  <a:pt x="684" y="0"/>
                  <a:pt x="933"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5746160" y="2265765"/>
            <a:ext cx="2028428" cy="2024353"/>
          </a:xfrm>
          <a:custGeom>
            <a:avLst/>
            <a:gdLst>
              <a:gd name="T0" fmla="*/ 933 w 933"/>
              <a:gd name="T1" fmla="*/ 932 h 932"/>
              <a:gd name="T2" fmla="*/ 933 w 933"/>
              <a:gd name="T3" fmla="*/ 612 h 932"/>
              <a:gd name="T4" fmla="*/ 320 w 933"/>
              <a:gd name="T5" fmla="*/ 0 h 932"/>
              <a:gd name="T6" fmla="*/ 0 w 933"/>
              <a:gd name="T7" fmla="*/ 0 h 932"/>
              <a:gd name="T8" fmla="*/ 273 w 933"/>
              <a:gd name="T9" fmla="*/ 659 h 932"/>
              <a:gd name="T10" fmla="*/ 933 w 933"/>
              <a:gd name="T11" fmla="*/ 932 h 932"/>
            </a:gdLst>
            <a:ahLst/>
            <a:cxnLst>
              <a:cxn ang="0">
                <a:pos x="T0" y="T1"/>
              </a:cxn>
              <a:cxn ang="0">
                <a:pos x="T2" y="T3"/>
              </a:cxn>
              <a:cxn ang="0">
                <a:pos x="T4" y="T5"/>
              </a:cxn>
              <a:cxn ang="0">
                <a:pos x="T6" y="T7"/>
              </a:cxn>
              <a:cxn ang="0">
                <a:pos x="T8" y="T9"/>
              </a:cxn>
              <a:cxn ang="0">
                <a:pos x="T10" y="T11"/>
              </a:cxn>
            </a:cxnLst>
            <a:rect l="0" t="0" r="r" b="b"/>
            <a:pathLst>
              <a:path w="933" h="932">
                <a:moveTo>
                  <a:pt x="933" y="932"/>
                </a:moveTo>
                <a:cubicBezTo>
                  <a:pt x="933" y="612"/>
                  <a:pt x="933" y="612"/>
                  <a:pt x="933" y="612"/>
                </a:cubicBezTo>
                <a:cubicBezTo>
                  <a:pt x="595" y="612"/>
                  <a:pt x="320" y="338"/>
                  <a:pt x="320" y="0"/>
                </a:cubicBezTo>
                <a:cubicBezTo>
                  <a:pt x="0" y="0"/>
                  <a:pt x="0" y="0"/>
                  <a:pt x="0" y="0"/>
                </a:cubicBezTo>
                <a:cubicBezTo>
                  <a:pt x="0" y="249"/>
                  <a:pt x="97" y="483"/>
                  <a:pt x="273" y="659"/>
                </a:cubicBezTo>
                <a:cubicBezTo>
                  <a:pt x="450" y="835"/>
                  <a:pt x="684" y="932"/>
                  <a:pt x="933" y="93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4414240" y="2265765"/>
            <a:ext cx="2028428" cy="2024353"/>
          </a:xfrm>
          <a:custGeom>
            <a:avLst/>
            <a:gdLst>
              <a:gd name="T0" fmla="*/ 0 w 933"/>
              <a:gd name="T1" fmla="*/ 932 h 932"/>
              <a:gd name="T2" fmla="*/ 0 w 933"/>
              <a:gd name="T3" fmla="*/ 612 h 932"/>
              <a:gd name="T4" fmla="*/ 613 w 933"/>
              <a:gd name="T5" fmla="*/ 0 h 932"/>
              <a:gd name="T6" fmla="*/ 933 w 933"/>
              <a:gd name="T7" fmla="*/ 0 h 932"/>
              <a:gd name="T8" fmla="*/ 660 w 933"/>
              <a:gd name="T9" fmla="*/ 659 h 932"/>
              <a:gd name="T10" fmla="*/ 0 w 933"/>
              <a:gd name="T11" fmla="*/ 932 h 932"/>
            </a:gdLst>
            <a:ahLst/>
            <a:cxnLst>
              <a:cxn ang="0">
                <a:pos x="T0" y="T1"/>
              </a:cxn>
              <a:cxn ang="0">
                <a:pos x="T2" y="T3"/>
              </a:cxn>
              <a:cxn ang="0">
                <a:pos x="T4" y="T5"/>
              </a:cxn>
              <a:cxn ang="0">
                <a:pos x="T6" y="T7"/>
              </a:cxn>
              <a:cxn ang="0">
                <a:pos x="T8" y="T9"/>
              </a:cxn>
              <a:cxn ang="0">
                <a:pos x="T10" y="T11"/>
              </a:cxn>
            </a:cxnLst>
            <a:rect l="0" t="0" r="r" b="b"/>
            <a:pathLst>
              <a:path w="933" h="932">
                <a:moveTo>
                  <a:pt x="0" y="932"/>
                </a:moveTo>
                <a:cubicBezTo>
                  <a:pt x="0" y="612"/>
                  <a:pt x="0" y="612"/>
                  <a:pt x="0" y="612"/>
                </a:cubicBezTo>
                <a:cubicBezTo>
                  <a:pt x="338" y="612"/>
                  <a:pt x="613" y="338"/>
                  <a:pt x="613" y="0"/>
                </a:cubicBezTo>
                <a:cubicBezTo>
                  <a:pt x="933" y="0"/>
                  <a:pt x="933" y="0"/>
                  <a:pt x="933" y="0"/>
                </a:cubicBezTo>
                <a:cubicBezTo>
                  <a:pt x="933" y="249"/>
                  <a:pt x="836" y="483"/>
                  <a:pt x="660" y="659"/>
                </a:cubicBezTo>
                <a:cubicBezTo>
                  <a:pt x="484" y="835"/>
                  <a:pt x="249" y="932"/>
                  <a:pt x="0" y="9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4414240" y="3595648"/>
            <a:ext cx="1680175" cy="2012134"/>
          </a:xfrm>
          <a:custGeom>
            <a:avLst/>
            <a:gdLst>
              <a:gd name="T0" fmla="*/ 773 w 773"/>
              <a:gd name="T1" fmla="*/ 410 h 926"/>
              <a:gd name="T2" fmla="*/ 660 w 773"/>
              <a:gd name="T3" fmla="*/ 273 h 926"/>
              <a:gd name="T4" fmla="*/ 0 w 773"/>
              <a:gd name="T5" fmla="*/ 0 h 926"/>
              <a:gd name="T6" fmla="*/ 0 w 773"/>
              <a:gd name="T7" fmla="*/ 320 h 926"/>
              <a:gd name="T8" fmla="*/ 613 w 773"/>
              <a:gd name="T9" fmla="*/ 926 h 926"/>
              <a:gd name="T10" fmla="*/ 773 w 773"/>
              <a:gd name="T11" fmla="*/ 410 h 926"/>
            </a:gdLst>
            <a:ahLst/>
            <a:cxnLst>
              <a:cxn ang="0">
                <a:pos x="T0" y="T1"/>
              </a:cxn>
              <a:cxn ang="0">
                <a:pos x="T2" y="T3"/>
              </a:cxn>
              <a:cxn ang="0">
                <a:pos x="T4" y="T5"/>
              </a:cxn>
              <a:cxn ang="0">
                <a:pos x="T6" y="T7"/>
              </a:cxn>
              <a:cxn ang="0">
                <a:pos x="T8" y="T9"/>
              </a:cxn>
              <a:cxn ang="0">
                <a:pos x="T10" y="T11"/>
              </a:cxn>
            </a:cxnLst>
            <a:rect l="0" t="0" r="r" b="b"/>
            <a:pathLst>
              <a:path w="773" h="926">
                <a:moveTo>
                  <a:pt x="773" y="410"/>
                </a:moveTo>
                <a:cubicBezTo>
                  <a:pt x="740" y="361"/>
                  <a:pt x="702" y="316"/>
                  <a:pt x="660" y="273"/>
                </a:cubicBezTo>
                <a:cubicBezTo>
                  <a:pt x="484" y="97"/>
                  <a:pt x="249" y="0"/>
                  <a:pt x="0" y="0"/>
                </a:cubicBezTo>
                <a:cubicBezTo>
                  <a:pt x="0" y="320"/>
                  <a:pt x="0" y="320"/>
                  <a:pt x="0" y="320"/>
                </a:cubicBezTo>
                <a:cubicBezTo>
                  <a:pt x="336" y="320"/>
                  <a:pt x="609" y="591"/>
                  <a:pt x="613" y="926"/>
                </a:cubicBezTo>
                <a:cubicBezTo>
                  <a:pt x="614" y="739"/>
                  <a:pt x="670" y="561"/>
                  <a:pt x="773" y="41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6440631" y="5607782"/>
            <a:ext cx="2037" cy="12219"/>
          </a:xfrm>
          <a:custGeom>
            <a:avLst/>
            <a:gdLst>
              <a:gd name="T0" fmla="*/ 0 w 1"/>
              <a:gd name="T1" fmla="*/ 6 h 6"/>
              <a:gd name="T2" fmla="*/ 1 w 1"/>
              <a:gd name="T3" fmla="*/ 6 h 6"/>
              <a:gd name="T4" fmla="*/ 1 w 1"/>
              <a:gd name="T5" fmla="*/ 0 h 6"/>
              <a:gd name="T6" fmla="*/ 0 w 1"/>
              <a:gd name="T7" fmla="*/ 6 h 6"/>
            </a:gdLst>
            <a:ahLst/>
            <a:cxnLst>
              <a:cxn ang="0">
                <a:pos x="T0" y="T1"/>
              </a:cxn>
              <a:cxn ang="0">
                <a:pos x="T2" y="T3"/>
              </a:cxn>
              <a:cxn ang="0">
                <a:pos x="T4" y="T5"/>
              </a:cxn>
              <a:cxn ang="0">
                <a:pos x="T6" y="T7"/>
              </a:cxn>
            </a:cxnLst>
            <a:rect l="0" t="0" r="r" b="b"/>
            <a:pathLst>
              <a:path w="1" h="6">
                <a:moveTo>
                  <a:pt x="0" y="6"/>
                </a:moveTo>
                <a:cubicBezTo>
                  <a:pt x="1" y="6"/>
                  <a:pt x="1" y="6"/>
                  <a:pt x="1" y="6"/>
                </a:cubicBezTo>
                <a:cubicBezTo>
                  <a:pt x="1" y="4"/>
                  <a:pt x="1" y="2"/>
                  <a:pt x="1" y="0"/>
                </a:cubicBezTo>
                <a:cubicBezTo>
                  <a:pt x="1" y="2"/>
                  <a:pt x="0" y="4"/>
                  <a:pt x="0" y="6"/>
                </a:cubicBez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4802945" y="2725693"/>
            <a:ext cx="627095" cy="523220"/>
          </a:xfrm>
          <a:prstGeom prst="rect">
            <a:avLst/>
          </a:prstGeom>
        </p:spPr>
        <p:txBody>
          <a:bodyPr wrap="none">
            <a:spAutoFit/>
          </a:bodyPr>
          <a:lstStyle/>
          <a:p>
            <a:pPr algn="ctr"/>
            <a:r>
              <a:rPr lang="en-US" altLang="zh-CN" sz="2800" dirty="0">
                <a:solidFill>
                  <a:schemeClr val="accent1"/>
                </a:solidFill>
                <a:latin typeface="+mj-lt"/>
              </a:rPr>
              <a:t>01</a:t>
            </a:r>
            <a:endParaRPr lang="zh-CN" altLang="en-US" sz="2800" dirty="0">
              <a:solidFill>
                <a:schemeClr val="accent1"/>
              </a:solidFill>
              <a:latin typeface="+mj-lt"/>
            </a:endParaRPr>
          </a:p>
        </p:txBody>
      </p:sp>
      <p:sp>
        <p:nvSpPr>
          <p:cNvPr id="10" name="矩形 9"/>
          <p:cNvSpPr/>
          <p:nvPr/>
        </p:nvSpPr>
        <p:spPr>
          <a:xfrm>
            <a:off x="6758786" y="2725693"/>
            <a:ext cx="633443" cy="523220"/>
          </a:xfrm>
          <a:prstGeom prst="rect">
            <a:avLst/>
          </a:prstGeom>
        </p:spPr>
        <p:txBody>
          <a:bodyPr wrap="none">
            <a:spAutoFit/>
          </a:bodyPr>
          <a:lstStyle/>
          <a:p>
            <a:pPr algn="ctr"/>
            <a:r>
              <a:rPr lang="en-US" altLang="zh-CN" sz="2800" dirty="0">
                <a:solidFill>
                  <a:schemeClr val="accent2"/>
                </a:solidFill>
                <a:latin typeface="+mj-lt"/>
              </a:rPr>
              <a:t>02</a:t>
            </a:r>
            <a:endParaRPr lang="zh-CN" altLang="en-US" sz="2800" dirty="0">
              <a:solidFill>
                <a:schemeClr val="accent2"/>
              </a:solidFill>
              <a:latin typeface="+mj-lt"/>
            </a:endParaRPr>
          </a:p>
        </p:txBody>
      </p:sp>
      <p:sp>
        <p:nvSpPr>
          <p:cNvPr id="11" name="矩形 10"/>
          <p:cNvSpPr/>
          <p:nvPr/>
        </p:nvSpPr>
        <p:spPr>
          <a:xfrm>
            <a:off x="4785889" y="4773137"/>
            <a:ext cx="661207" cy="523220"/>
          </a:xfrm>
          <a:prstGeom prst="rect">
            <a:avLst/>
          </a:prstGeom>
        </p:spPr>
        <p:txBody>
          <a:bodyPr wrap="none">
            <a:spAutoFit/>
          </a:bodyPr>
          <a:lstStyle/>
          <a:p>
            <a:pPr algn="ctr"/>
            <a:r>
              <a:rPr lang="en-US" altLang="zh-CN" sz="2800" dirty="0">
                <a:solidFill>
                  <a:schemeClr val="accent4"/>
                </a:solidFill>
                <a:latin typeface="+mj-lt"/>
              </a:rPr>
              <a:t>04</a:t>
            </a:r>
            <a:endParaRPr lang="zh-CN" altLang="en-US" sz="2800" dirty="0">
              <a:solidFill>
                <a:schemeClr val="accent4"/>
              </a:solidFill>
              <a:latin typeface="+mj-lt"/>
            </a:endParaRPr>
          </a:p>
        </p:txBody>
      </p:sp>
      <p:sp>
        <p:nvSpPr>
          <p:cNvPr id="12" name="矩形 11"/>
          <p:cNvSpPr/>
          <p:nvPr/>
        </p:nvSpPr>
        <p:spPr>
          <a:xfrm>
            <a:off x="6757824" y="4773137"/>
            <a:ext cx="635367" cy="523220"/>
          </a:xfrm>
          <a:prstGeom prst="rect">
            <a:avLst/>
          </a:prstGeom>
        </p:spPr>
        <p:txBody>
          <a:bodyPr wrap="none">
            <a:spAutoFit/>
          </a:bodyPr>
          <a:lstStyle/>
          <a:p>
            <a:pPr algn="ctr"/>
            <a:r>
              <a:rPr lang="en-US" altLang="zh-CN" sz="2800" dirty="0">
                <a:solidFill>
                  <a:schemeClr val="accent3"/>
                </a:solidFill>
                <a:latin typeface="+mj-lt"/>
              </a:rPr>
              <a:t>03</a:t>
            </a:r>
            <a:endParaRPr lang="zh-CN" altLang="en-US" sz="2800" dirty="0">
              <a:solidFill>
                <a:schemeClr val="accent3"/>
              </a:solidFill>
              <a:latin typeface="+mj-lt"/>
            </a:endParaRPr>
          </a:p>
        </p:txBody>
      </p:sp>
      <p:grpSp>
        <p:nvGrpSpPr>
          <p:cNvPr id="13" name="组合 12"/>
          <p:cNvGrpSpPr/>
          <p:nvPr/>
        </p:nvGrpSpPr>
        <p:grpSpPr>
          <a:xfrm>
            <a:off x="8090705" y="1955302"/>
            <a:ext cx="3715445" cy="1041574"/>
            <a:chOff x="1163638" y="2217765"/>
            <a:chExt cx="3189808" cy="1041574"/>
          </a:xfrm>
        </p:grpSpPr>
        <p:sp>
          <p:nvSpPr>
            <p:cNvPr id="14" name="矩形 13"/>
            <p:cNvSpPr/>
            <p:nvPr/>
          </p:nvSpPr>
          <p:spPr>
            <a:xfrm>
              <a:off x="1163638" y="2671870"/>
              <a:ext cx="3189808" cy="587469"/>
            </a:xfrm>
            <a:prstGeom prst="rect">
              <a:avLst/>
            </a:prstGeom>
          </p:spPr>
          <p:txBody>
            <a:bodyPr wrap="square">
              <a:spAutoFit/>
            </a:bodyPr>
            <a:lstStyle/>
            <a:p>
              <a:pPr>
                <a:lnSpc>
                  <a:spcPct val="120000"/>
                </a:lnSpc>
                <a:defRPr/>
              </a:pPr>
              <a:r>
                <a:rPr lang="zh-CN" altLang="en-US" sz="1400" dirty="0">
                  <a:solidFill>
                    <a:schemeClr val="tx2"/>
                  </a:solidFill>
                  <a:latin typeface="+mn-ea"/>
                </a:rPr>
                <a:t>使用物品本身的相似度而不是用户的相似度</a:t>
              </a:r>
            </a:p>
          </p:txBody>
        </p:sp>
        <p:sp>
          <p:nvSpPr>
            <p:cNvPr id="15" name="矩形 14"/>
            <p:cNvSpPr/>
            <p:nvPr/>
          </p:nvSpPr>
          <p:spPr>
            <a:xfrm>
              <a:off x="1163638" y="2217765"/>
              <a:ext cx="2492990" cy="400110"/>
            </a:xfrm>
            <a:prstGeom prst="rect">
              <a:avLst/>
            </a:prstGeom>
          </p:spPr>
          <p:txBody>
            <a:bodyPr wrap="none">
              <a:spAutoFit/>
            </a:bodyPr>
            <a:lstStyle/>
            <a:p>
              <a:r>
                <a:rPr lang="zh-CN" altLang="en-US" sz="2000" dirty="0">
                  <a:solidFill>
                    <a:schemeClr val="accent1"/>
                  </a:solidFill>
                  <a:latin typeface="+mj-ea"/>
                  <a:ea typeface="+mj-ea"/>
                </a:rPr>
                <a:t>基于内容的推荐算法</a:t>
              </a:r>
            </a:p>
          </p:txBody>
        </p:sp>
      </p:grpSp>
      <p:grpSp>
        <p:nvGrpSpPr>
          <p:cNvPr id="16" name="组合 15"/>
          <p:cNvGrpSpPr/>
          <p:nvPr/>
        </p:nvGrpSpPr>
        <p:grpSpPr>
          <a:xfrm>
            <a:off x="132338" y="1942613"/>
            <a:ext cx="4174816" cy="1041574"/>
            <a:chOff x="1111075" y="2217765"/>
            <a:chExt cx="3242371" cy="1041574"/>
          </a:xfrm>
        </p:grpSpPr>
        <p:sp>
          <p:nvSpPr>
            <p:cNvPr id="17" name="矩形 16"/>
            <p:cNvSpPr/>
            <p:nvPr/>
          </p:nvSpPr>
          <p:spPr>
            <a:xfrm>
              <a:off x="1163638" y="2671870"/>
              <a:ext cx="3189808" cy="587469"/>
            </a:xfrm>
            <a:prstGeom prst="rect">
              <a:avLst/>
            </a:prstGeom>
          </p:spPr>
          <p:txBody>
            <a:bodyPr wrap="square">
              <a:spAutoFit/>
            </a:bodyPr>
            <a:lstStyle/>
            <a:p>
              <a:pPr>
                <a:lnSpc>
                  <a:spcPct val="120000"/>
                </a:lnSpc>
                <a:defRPr/>
              </a:pPr>
              <a:r>
                <a:rPr lang="zh-CN" altLang="en-US" sz="1400" dirty="0">
                  <a:solidFill>
                    <a:schemeClr val="tx2"/>
                  </a:solidFill>
                  <a:latin typeface="+mn-ea"/>
                </a:rPr>
                <a:t>相似用户喜爱的其他物品推荐给当前用户。</a:t>
              </a:r>
            </a:p>
          </p:txBody>
        </p:sp>
        <p:sp>
          <p:nvSpPr>
            <p:cNvPr id="18" name="矩形 17"/>
            <p:cNvSpPr/>
            <p:nvPr/>
          </p:nvSpPr>
          <p:spPr>
            <a:xfrm>
              <a:off x="1111075" y="2217765"/>
              <a:ext cx="2824812" cy="400110"/>
            </a:xfrm>
            <a:prstGeom prst="rect">
              <a:avLst/>
            </a:prstGeom>
          </p:spPr>
          <p:txBody>
            <a:bodyPr wrap="none">
              <a:spAutoFit/>
            </a:bodyPr>
            <a:lstStyle/>
            <a:p>
              <a:r>
                <a:rPr lang="zh-CN" altLang="en-US" sz="2000" dirty="0">
                  <a:solidFill>
                    <a:schemeClr val="accent1"/>
                  </a:solidFill>
                  <a:latin typeface="+mj-ea"/>
                </a:rPr>
                <a:t> 基于人口统计学的推荐</a:t>
              </a:r>
              <a:endParaRPr lang="zh-CN" altLang="en-US" sz="2000" dirty="0">
                <a:solidFill>
                  <a:schemeClr val="accent2"/>
                </a:solidFill>
                <a:latin typeface="+mj-ea"/>
                <a:ea typeface="+mj-ea"/>
              </a:endParaRPr>
            </a:p>
          </p:txBody>
        </p:sp>
      </p:grpSp>
      <p:grpSp>
        <p:nvGrpSpPr>
          <p:cNvPr id="19" name="组合 18"/>
          <p:cNvGrpSpPr/>
          <p:nvPr/>
        </p:nvGrpSpPr>
        <p:grpSpPr>
          <a:xfrm>
            <a:off x="200017" y="3328256"/>
            <a:ext cx="4041115" cy="2592767"/>
            <a:chOff x="1163638" y="2217765"/>
            <a:chExt cx="3189808" cy="2592767"/>
          </a:xfrm>
        </p:grpSpPr>
        <p:sp>
          <p:nvSpPr>
            <p:cNvPr id="20" name="矩形 19"/>
            <p:cNvSpPr/>
            <p:nvPr/>
          </p:nvSpPr>
          <p:spPr>
            <a:xfrm>
              <a:off x="1163638" y="2671870"/>
              <a:ext cx="3189808" cy="2138662"/>
            </a:xfrm>
            <a:prstGeom prst="rect">
              <a:avLst/>
            </a:prstGeom>
          </p:spPr>
          <p:txBody>
            <a:bodyPr wrap="square">
              <a:spAutoFit/>
            </a:bodyPr>
            <a:lstStyle/>
            <a:p>
              <a:pPr>
                <a:lnSpc>
                  <a:spcPct val="120000"/>
                </a:lnSpc>
                <a:defRPr/>
              </a:pPr>
              <a:r>
                <a:rPr lang="zh-CN" altLang="en-US" sz="1400" dirty="0">
                  <a:solidFill>
                    <a:schemeClr val="tx2"/>
                  </a:solidFill>
                  <a:latin typeface="+mn-ea"/>
                </a:rPr>
                <a:t>协同过滤分为基于用户的协同过滤和基于物品的协同过滤。基于人口统计学的机制只考虑用户本身的特征，而基于用户的协同过滤机制可是在用户的历史偏好的数据上计算用户的相似度。基于物品的协同过滤推荐和基于内容的推荐其实都是基于物品相似度预测推荐，只是相似度计算的方法不一样，前者是从用户历史的偏好推断，而后者是基于物品本身的属性特征信息。</a:t>
              </a:r>
            </a:p>
          </p:txBody>
        </p:sp>
        <p:sp>
          <p:nvSpPr>
            <p:cNvPr id="21" name="矩形 20"/>
            <p:cNvSpPr/>
            <p:nvPr/>
          </p:nvSpPr>
          <p:spPr>
            <a:xfrm>
              <a:off x="1163638" y="2217765"/>
              <a:ext cx="1723549" cy="400110"/>
            </a:xfrm>
            <a:prstGeom prst="rect">
              <a:avLst/>
            </a:prstGeom>
          </p:spPr>
          <p:txBody>
            <a:bodyPr wrap="none">
              <a:spAutoFit/>
            </a:bodyPr>
            <a:lstStyle/>
            <a:p>
              <a:r>
                <a:rPr lang="zh-CN" altLang="en-US" sz="2000" dirty="0">
                  <a:solidFill>
                    <a:schemeClr val="accent3"/>
                  </a:solidFill>
                  <a:latin typeface="+mj-ea"/>
                  <a:ea typeface="+mj-ea"/>
                </a:rPr>
                <a:t>协同过滤算法</a:t>
              </a:r>
            </a:p>
          </p:txBody>
        </p:sp>
      </p:grpSp>
      <p:grpSp>
        <p:nvGrpSpPr>
          <p:cNvPr id="22" name="组合 21"/>
          <p:cNvGrpSpPr/>
          <p:nvPr/>
        </p:nvGrpSpPr>
        <p:grpSpPr>
          <a:xfrm>
            <a:off x="8125101" y="3328256"/>
            <a:ext cx="3715445" cy="1817170"/>
            <a:chOff x="1163638" y="2217765"/>
            <a:chExt cx="3189808" cy="1817170"/>
          </a:xfrm>
        </p:grpSpPr>
        <p:sp>
          <p:nvSpPr>
            <p:cNvPr id="23" name="矩形 22"/>
            <p:cNvSpPr/>
            <p:nvPr/>
          </p:nvSpPr>
          <p:spPr>
            <a:xfrm>
              <a:off x="1163638" y="2671870"/>
              <a:ext cx="3189808" cy="1363065"/>
            </a:xfrm>
            <a:prstGeom prst="rect">
              <a:avLst/>
            </a:prstGeom>
          </p:spPr>
          <p:txBody>
            <a:bodyPr wrap="square">
              <a:spAutoFit/>
            </a:bodyPr>
            <a:lstStyle/>
            <a:p>
              <a:pPr>
                <a:lnSpc>
                  <a:spcPct val="120000"/>
                </a:lnSpc>
                <a:defRPr/>
              </a:pPr>
              <a:r>
                <a:rPr lang="zh-CN" altLang="en-US" sz="1400" dirty="0">
                  <a:solidFill>
                    <a:schemeClr val="tx2"/>
                  </a:solidFill>
                  <a:latin typeface="+mn-ea"/>
                </a:rPr>
                <a:t>实际应用中，向</a:t>
              </a:r>
              <a:r>
                <a:rPr lang="en-US" altLang="zh-CN" sz="1400" dirty="0">
                  <a:solidFill>
                    <a:schemeClr val="tx2"/>
                  </a:solidFill>
                  <a:latin typeface="+mn-ea"/>
                </a:rPr>
                <a:t>Amazon</a:t>
              </a:r>
              <a:r>
                <a:rPr lang="zh-CN" altLang="en-US" sz="1400" dirty="0">
                  <a:solidFill>
                    <a:schemeClr val="tx2"/>
                  </a:solidFill>
                  <a:latin typeface="+mn-ea"/>
                </a:rPr>
                <a:t>这样的系统都是混合使用各种推荐算法，各取所长。因此我们在使用时，也可以多考虑一下什么情况下更适合使用哪种算法，来提高我们系统的效率。</a:t>
              </a:r>
            </a:p>
          </p:txBody>
        </p:sp>
        <p:sp>
          <p:nvSpPr>
            <p:cNvPr id="24" name="矩形 23"/>
            <p:cNvSpPr/>
            <p:nvPr/>
          </p:nvSpPr>
          <p:spPr>
            <a:xfrm>
              <a:off x="1163638" y="2217765"/>
              <a:ext cx="1723549" cy="400110"/>
            </a:xfrm>
            <a:prstGeom prst="rect">
              <a:avLst/>
            </a:prstGeom>
          </p:spPr>
          <p:txBody>
            <a:bodyPr wrap="none">
              <a:spAutoFit/>
            </a:bodyPr>
            <a:lstStyle/>
            <a:p>
              <a:r>
                <a:rPr lang="zh-CN" altLang="en-US" sz="2000" dirty="0">
                  <a:solidFill>
                    <a:schemeClr val="accent1"/>
                  </a:solidFill>
                  <a:latin typeface="+mj-ea"/>
                </a:rPr>
                <a:t>混合推荐算法</a:t>
              </a:r>
            </a:p>
          </p:txBody>
        </p:sp>
      </p:grpSp>
    </p:spTree>
    <p:extLst>
      <p:ext uri="{BB962C8B-B14F-4D97-AF65-F5344CB8AC3E}">
        <p14:creationId xmlns:p14="http://schemas.microsoft.com/office/powerpoint/2010/main" val="588912966"/>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par>
                                <p:cTn id="34" presetID="14" presetClass="entr" presetSubtype="1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randombar(horizont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randombar(horizontal)">
                                      <p:cBhvr>
                                        <p:cTn id="49" dur="500"/>
                                        <p:tgtEl>
                                          <p:spTgt spid="12"/>
                                        </p:tgtEl>
                                      </p:cBhvr>
                                    </p:animEffect>
                                  </p:childTnLst>
                                </p:cTn>
                              </p:par>
                              <p:par>
                                <p:cTn id="50" presetID="14" presetClass="entr" presetSubtype="1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randombar(horizont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randombar(horizontal)">
                                      <p:cBhvr>
                                        <p:cTn id="57" dur="500"/>
                                        <p:tgtEl>
                                          <p:spTgt spid="11"/>
                                        </p:tgtEl>
                                      </p:cBhvr>
                                    </p:animEffect>
                                  </p:childTnLst>
                                </p:cTn>
                              </p:par>
                              <p:par>
                                <p:cTn id="58" presetID="14" presetClass="entr" presetSubtype="1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randombar(horizontal)">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rot="1596102">
            <a:off x="1760240" y="3316225"/>
            <a:ext cx="1842820" cy="2463850"/>
            <a:chOff x="5821363" y="1744452"/>
            <a:chExt cx="2565400" cy="2981325"/>
          </a:xfrm>
          <a:effectLst>
            <a:outerShdw dist="190500" dir="18900000" algn="bl" rotWithShape="0">
              <a:prstClr val="black">
                <a:alpha val="30000"/>
              </a:prstClr>
            </a:outerShdw>
          </a:effectLst>
        </p:grpSpPr>
        <p:sp>
          <p:nvSpPr>
            <p:cNvPr id="32"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16"/>
            <p:cNvSpPr>
              <a:spLocks noChangeArrowheads="1"/>
            </p:cNvSpPr>
            <p:nvPr/>
          </p:nvSpPr>
          <p:spPr bwMode="auto">
            <a:xfrm>
              <a:off x="5980113" y="1896852"/>
              <a:ext cx="2247900" cy="2222500"/>
            </a:xfrm>
            <a:prstGeom prst="rect">
              <a:avLst/>
            </a:prstGeom>
            <a:blipFill>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28" name="组合 27"/>
          <p:cNvGrpSpPr/>
          <p:nvPr/>
        </p:nvGrpSpPr>
        <p:grpSpPr>
          <a:xfrm rot="535147">
            <a:off x="1011371" y="1963198"/>
            <a:ext cx="2048968" cy="2381164"/>
            <a:chOff x="5821363" y="1744452"/>
            <a:chExt cx="2565400" cy="2981325"/>
          </a:xfrm>
          <a:effectLst>
            <a:outerShdw dist="190500" dir="18900000" algn="bl" rotWithShape="0">
              <a:prstClr val="black">
                <a:alpha val="30000"/>
              </a:prstClr>
            </a:outerShdw>
          </a:effectLst>
        </p:grpSpPr>
        <p:sp>
          <p:nvSpPr>
            <p:cNvPr id="29"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16"/>
            <p:cNvSpPr>
              <a:spLocks noChangeArrowheads="1"/>
            </p:cNvSpPr>
            <p:nvPr/>
          </p:nvSpPr>
          <p:spPr bwMode="auto">
            <a:xfrm>
              <a:off x="5980113" y="1896852"/>
              <a:ext cx="2247900" cy="2222500"/>
            </a:xfrm>
            <a:prstGeom prst="rect">
              <a:avLst/>
            </a:prstGeom>
            <a:blipFill>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1" name="文本框 20"/>
          <p:cNvSpPr txBox="1"/>
          <p:nvPr/>
        </p:nvSpPr>
        <p:spPr>
          <a:xfrm>
            <a:off x="4577415" y="2599782"/>
            <a:ext cx="5314275" cy="1323439"/>
          </a:xfrm>
          <a:prstGeom prst="rect">
            <a:avLst/>
          </a:prstGeom>
          <a:noFill/>
        </p:spPr>
        <p:txBody>
          <a:bodyPr wrap="none" rtlCol="0">
            <a:spAutoFit/>
          </a:bodyPr>
          <a:lstStyle/>
          <a:p>
            <a:r>
              <a:rPr lang="zh-CN" altLang="en-US" sz="8000" dirty="0">
                <a:solidFill>
                  <a:schemeClr val="bg1"/>
                </a:solidFill>
                <a:latin typeface="+mj-ea"/>
                <a:ea typeface="+mj-ea"/>
              </a:rPr>
              <a:t>描述性分析</a:t>
            </a:r>
          </a:p>
        </p:txBody>
      </p:sp>
      <p:sp>
        <p:nvSpPr>
          <p:cNvPr id="22" name="矩形 21"/>
          <p:cNvSpPr/>
          <p:nvPr/>
        </p:nvSpPr>
        <p:spPr>
          <a:xfrm>
            <a:off x="4577415" y="4064069"/>
            <a:ext cx="6772729" cy="247440"/>
          </a:xfrm>
          <a:prstGeom prst="rect">
            <a:avLst/>
          </a:prstGeom>
        </p:spPr>
        <p:txBody>
          <a:bodyPr wrap="square">
            <a:spAutoFit/>
          </a:bodyPr>
          <a:lstStyle/>
          <a:p>
            <a:pPr algn="r">
              <a:lnSpc>
                <a:spcPct val="120000"/>
              </a:lnSpc>
            </a:pPr>
            <a:r>
              <a:rPr lang="zh-CN" altLang="en-US" sz="900" dirty="0">
                <a:solidFill>
                  <a:schemeClr val="bg1"/>
                </a:solidFill>
              </a:rPr>
              <a:t>主要负责人：覃可欣</a:t>
            </a:r>
            <a:endParaRPr lang="en-US" altLang="zh-CN" sz="900" dirty="0">
              <a:solidFill>
                <a:schemeClr val="bg1"/>
              </a:solidFill>
            </a:endParaRPr>
          </a:p>
        </p:txBody>
      </p:sp>
      <p:grpSp>
        <p:nvGrpSpPr>
          <p:cNvPr id="24" name="组合 23"/>
          <p:cNvGrpSpPr/>
          <p:nvPr/>
        </p:nvGrpSpPr>
        <p:grpSpPr>
          <a:xfrm rot="21401213">
            <a:off x="493643" y="2384512"/>
            <a:ext cx="2191340" cy="2546619"/>
            <a:chOff x="5821363" y="1744452"/>
            <a:chExt cx="2565400" cy="2981325"/>
          </a:xfrm>
          <a:effectLst>
            <a:outerShdw dist="190500" dir="18900000" algn="bl" rotWithShape="0">
              <a:prstClr val="black">
                <a:alpha val="30000"/>
              </a:prstClr>
            </a:outerShdw>
          </a:effectLst>
        </p:grpSpPr>
        <p:sp>
          <p:nvSpPr>
            <p:cNvPr id="20" name="Rectangle 15"/>
            <p:cNvSpPr>
              <a:spLocks noChangeArrowheads="1"/>
            </p:cNvSpPr>
            <p:nvPr/>
          </p:nvSpPr>
          <p:spPr bwMode="auto">
            <a:xfrm>
              <a:off x="5821363" y="1744452"/>
              <a:ext cx="2565400" cy="2981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6"/>
            <p:cNvSpPr>
              <a:spLocks noChangeArrowheads="1"/>
            </p:cNvSpPr>
            <p:nvPr/>
          </p:nvSpPr>
          <p:spPr bwMode="auto">
            <a:xfrm>
              <a:off x="5980113" y="1896852"/>
              <a:ext cx="2247900" cy="2222500"/>
            </a:xfrm>
            <a:prstGeom prst="rect">
              <a:avLst/>
            </a:prstGeom>
            <a:blipFill>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725777"/>
            <a:ext cx="5260812" cy="2132223"/>
          </a:xfrm>
          <a:prstGeom prst="rect">
            <a:avLst/>
          </a:prstGeom>
        </p:spPr>
      </p:pic>
    </p:spTree>
    <p:extLst>
      <p:ext uri="{BB962C8B-B14F-4D97-AF65-F5344CB8AC3E}">
        <p14:creationId xmlns:p14="http://schemas.microsoft.com/office/powerpoint/2010/main" val="84609975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1000" fill="hold"/>
                                        <p:tgtEl>
                                          <p:spTgt spid="24"/>
                                        </p:tgtEl>
                                        <p:attrNameLst>
                                          <p:attrName>ppt_x</p:attrName>
                                        </p:attrNameLst>
                                      </p:cBhvr>
                                      <p:tavLst>
                                        <p:tav tm="0">
                                          <p:val>
                                            <p:strVal val="0-#ppt_w/2"/>
                                          </p:val>
                                        </p:tav>
                                        <p:tav tm="100000">
                                          <p:val>
                                            <p:strVal val="#ppt_x"/>
                                          </p:val>
                                        </p:tav>
                                      </p:tavLst>
                                    </p:anim>
                                    <p:anim calcmode="lin" valueType="num">
                                      <p:cBhvr additive="base">
                                        <p:cTn id="17" dur="10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2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0-#ppt_w/2"/>
                                          </p:val>
                                        </p:tav>
                                        <p:tav tm="100000">
                                          <p:val>
                                            <p:strVal val="#ppt_x"/>
                                          </p:val>
                                        </p:tav>
                                      </p:tavLst>
                                    </p:anim>
                                    <p:anim calcmode="lin" valueType="num">
                                      <p:cBhvr additive="base">
                                        <p:cTn id="21" dur="500" fill="hold"/>
                                        <p:tgtEl>
                                          <p:spTgt spid="28"/>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52" presetClass="entr" presetSubtype="0" fill="hold" grpId="0" nodeType="afterEffect">
                                  <p:stCondLst>
                                    <p:cond delay="0"/>
                                  </p:stCondLst>
                                  <p:iterate type="lt">
                                    <p:tmPct val="10000"/>
                                  </p:iterate>
                                  <p:childTnLst>
                                    <p:set>
                                      <p:cBhvr>
                                        <p:cTn id="24" dur="1" fill="hold">
                                          <p:stCondLst>
                                            <p:cond delay="0"/>
                                          </p:stCondLst>
                                        </p:cTn>
                                        <p:tgtEl>
                                          <p:spTgt spid="21"/>
                                        </p:tgtEl>
                                        <p:attrNameLst>
                                          <p:attrName>style.visibility</p:attrName>
                                        </p:attrNameLst>
                                      </p:cBhvr>
                                      <p:to>
                                        <p:strVal val="visible"/>
                                      </p:to>
                                    </p:set>
                                    <p:animScale>
                                      <p:cBhvr>
                                        <p:cTn id="25" dur="5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21"/>
                                        </p:tgtEl>
                                        <p:attrNameLst>
                                          <p:attrName>ppt_x</p:attrName>
                                          <p:attrName>ppt_y</p:attrName>
                                        </p:attrNameLst>
                                      </p:cBhvr>
                                    </p:animMotion>
                                    <p:animEffect transition="in" filter="fade">
                                      <p:cBhvr>
                                        <p:cTn id="27" dur="500"/>
                                        <p:tgtEl>
                                          <p:spTgt spid="21"/>
                                        </p:tgtEl>
                                      </p:cBhvr>
                                    </p:animEffect>
                                  </p:childTnLst>
                                </p:cTn>
                              </p:par>
                            </p:childTnLst>
                          </p:cTn>
                        </p:par>
                        <p:par>
                          <p:cTn id="28" fill="hold">
                            <p:stCondLst>
                              <p:cond delay="27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5601409"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数据集扩增</a:t>
            </a:r>
          </a:p>
        </p:txBody>
      </p:sp>
      <p:graphicFrame>
        <p:nvGraphicFramePr>
          <p:cNvPr id="5" name="表格 24">
            <a:extLst>
              <a:ext uri="{FF2B5EF4-FFF2-40B4-BE49-F238E27FC236}">
                <a16:creationId xmlns:a16="http://schemas.microsoft.com/office/drawing/2014/main" id="{3BCF6A3B-8588-4E87-8F41-571E2D7F6CC6}"/>
              </a:ext>
            </a:extLst>
          </p:cNvPr>
          <p:cNvGraphicFramePr>
            <a:graphicFrameLocks noGrp="1"/>
          </p:cNvGraphicFramePr>
          <p:nvPr/>
        </p:nvGraphicFramePr>
        <p:xfrm>
          <a:off x="2950800" y="2528808"/>
          <a:ext cx="6113689" cy="1335138"/>
        </p:xfrm>
        <a:graphic>
          <a:graphicData uri="http://schemas.openxmlformats.org/drawingml/2006/table">
            <a:tbl>
              <a:tblPr firstRow="1" bandRow="1">
                <a:tableStyleId>{5C22544A-7EE6-4342-B048-85BDC9FD1C3A}</a:tableStyleId>
              </a:tblPr>
              <a:tblGrid>
                <a:gridCol w="2042206">
                  <a:extLst>
                    <a:ext uri="{9D8B030D-6E8A-4147-A177-3AD203B41FA5}">
                      <a16:colId xmlns:a16="http://schemas.microsoft.com/office/drawing/2014/main" val="2286636218"/>
                    </a:ext>
                  </a:extLst>
                </a:gridCol>
                <a:gridCol w="1357161">
                  <a:extLst>
                    <a:ext uri="{9D8B030D-6E8A-4147-A177-3AD203B41FA5}">
                      <a16:colId xmlns:a16="http://schemas.microsoft.com/office/drawing/2014/main" val="2908633306"/>
                    </a:ext>
                  </a:extLst>
                </a:gridCol>
                <a:gridCol w="1357161">
                  <a:extLst>
                    <a:ext uri="{9D8B030D-6E8A-4147-A177-3AD203B41FA5}">
                      <a16:colId xmlns:a16="http://schemas.microsoft.com/office/drawing/2014/main" val="4194717622"/>
                    </a:ext>
                  </a:extLst>
                </a:gridCol>
                <a:gridCol w="1357161">
                  <a:extLst>
                    <a:ext uri="{9D8B030D-6E8A-4147-A177-3AD203B41FA5}">
                      <a16:colId xmlns:a16="http://schemas.microsoft.com/office/drawing/2014/main" val="974341771"/>
                    </a:ext>
                  </a:extLst>
                </a:gridCol>
              </a:tblGrid>
              <a:tr h="445046">
                <a:tc>
                  <a:txBody>
                    <a:bodyPr/>
                    <a:lstStyle/>
                    <a:p>
                      <a:pPr algn="ctr">
                        <a:spcAft>
                          <a:spcPts val="0"/>
                        </a:spcAft>
                      </a:pPr>
                      <a:r>
                        <a:rPr lang="en-US" sz="2000" kern="100" dirty="0">
                          <a:effectLst/>
                          <a:latin typeface="Calibri" panose="020F0502020204030204" pitchFamily="34" charset="0"/>
                          <a:ea typeface="宋体" panose="02010600030101010101" pitchFamily="2" charset="-122"/>
                          <a:cs typeface="Calibri" panose="020F0502020204030204" pitchFamily="34" charset="0"/>
                        </a:rPr>
                        <a:t> </a:t>
                      </a:r>
                      <a:r>
                        <a:rPr lang="en-US" altLang="zh-CN" sz="2000" kern="100" dirty="0">
                          <a:effectLst/>
                          <a:latin typeface="Calibri" panose="020F0502020204030204" pitchFamily="34" charset="0"/>
                          <a:ea typeface="宋体" panose="02010600030101010101" pitchFamily="2" charset="-122"/>
                          <a:cs typeface="Calibri" panose="020F0502020204030204" pitchFamily="34" charset="0"/>
                        </a:rPr>
                        <a:t>size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spcAft>
                          <a:spcPts val="0"/>
                        </a:spcAft>
                      </a:pPr>
                      <a:r>
                        <a:rPr lang="en-US" sz="2000" kern="10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user</a:t>
                      </a:r>
                      <a:endParaRPr lang="zh-CN"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sz="2000" kern="10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movie</a:t>
                      </a:r>
                      <a:endParaRPr lang="zh-CN"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sz="2000" kern="100" dirty="0">
                          <a:solidFill>
                            <a:schemeClr val="tx1"/>
                          </a:solidFill>
                          <a:effectLst/>
                          <a:latin typeface="Calibri" panose="020F0502020204030204" pitchFamily="34" charset="0"/>
                          <a:ea typeface="宋体" panose="02010600030101010101" pitchFamily="2" charset="-122"/>
                          <a:cs typeface="Calibri" panose="020F0502020204030204" pitchFamily="34" charset="0"/>
                        </a:rPr>
                        <a:t>rating</a:t>
                      </a:r>
                      <a:endParaRPr lang="zh-CN"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141455931"/>
                  </a:ext>
                </a:extLst>
              </a:tr>
              <a:tr h="445046">
                <a:tc>
                  <a:txBody>
                    <a:bodyPr/>
                    <a:lstStyle/>
                    <a:p>
                      <a:pPr algn="ctr">
                        <a:spcAft>
                          <a:spcPts val="0"/>
                        </a:spcAft>
                      </a:pPr>
                      <a:r>
                        <a:rPr lang="en-US" sz="2000" b="1" kern="100" dirty="0">
                          <a:solidFill>
                            <a:schemeClr val="bg1"/>
                          </a:solidFill>
                          <a:effectLst/>
                          <a:latin typeface="Calibri" panose="020F0502020204030204" pitchFamily="34" charset="0"/>
                          <a:ea typeface="宋体" panose="02010600030101010101" pitchFamily="2" charset="-122"/>
                          <a:cs typeface="Calibri" panose="020F0502020204030204" pitchFamily="34" charset="0"/>
                        </a:rPr>
                        <a:t>small</a:t>
                      </a:r>
                      <a:endParaRPr lang="zh-CN" sz="16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spcAft>
                          <a:spcPts val="0"/>
                        </a:spcAft>
                      </a:pPr>
                      <a:r>
                        <a:rPr lang="en-US" sz="2000" kern="100">
                          <a:effectLst/>
                          <a:latin typeface="Calibri" panose="020F0502020204030204" pitchFamily="34" charset="0"/>
                          <a:ea typeface="宋体" panose="02010600030101010101" pitchFamily="2" charset="-122"/>
                          <a:cs typeface="Calibri" panose="020F0502020204030204" pitchFamily="34" charset="0"/>
                        </a:rPr>
                        <a:t>5000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sz="2000" kern="100" dirty="0">
                          <a:effectLst/>
                          <a:latin typeface="Calibri" panose="020F0502020204030204" pitchFamily="34" charset="0"/>
                          <a:ea typeface="宋体" panose="02010600030101010101" pitchFamily="2" charset="-122"/>
                          <a:cs typeface="Calibri" panose="020F0502020204030204" pitchFamily="34" charset="0"/>
                        </a:rPr>
                        <a:t>41785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sz="2000" kern="100">
                          <a:effectLst/>
                          <a:latin typeface="Calibri" panose="020F0502020204030204" pitchFamily="34" charset="0"/>
                          <a:ea typeface="宋体" panose="02010600030101010101" pitchFamily="2" charset="-122"/>
                          <a:cs typeface="Calibri" panose="020F0502020204030204" pitchFamily="34" charset="0"/>
                        </a:rPr>
                        <a:t>921462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284136103"/>
                  </a:ext>
                </a:extLst>
              </a:tr>
              <a:tr h="445046">
                <a:tc>
                  <a:txBody>
                    <a:bodyPr/>
                    <a:lstStyle/>
                    <a:p>
                      <a:pPr algn="ctr">
                        <a:spcAft>
                          <a:spcPts val="0"/>
                        </a:spcAft>
                      </a:pPr>
                      <a:r>
                        <a:rPr lang="en-US" sz="2000" b="1" kern="100" dirty="0">
                          <a:solidFill>
                            <a:schemeClr val="bg1"/>
                          </a:solidFill>
                          <a:effectLst/>
                          <a:latin typeface="Calibri" panose="020F0502020204030204" pitchFamily="34" charset="0"/>
                          <a:ea typeface="宋体" panose="02010600030101010101" pitchFamily="2" charset="-122"/>
                          <a:cs typeface="Calibri" panose="020F0502020204030204" pitchFamily="34" charset="0"/>
                        </a:rPr>
                        <a:t>big</a:t>
                      </a:r>
                      <a:endParaRPr lang="zh-CN" sz="1600" b="1"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spcAft>
                          <a:spcPts val="0"/>
                        </a:spcAft>
                      </a:pPr>
                      <a:r>
                        <a:rPr lang="en-US" sz="2000" kern="100">
                          <a:effectLst/>
                          <a:latin typeface="Calibri" panose="020F0502020204030204" pitchFamily="34" charset="0"/>
                          <a:ea typeface="宋体" panose="02010600030101010101" pitchFamily="2" charset="-122"/>
                          <a:cs typeface="Calibri" panose="020F0502020204030204" pitchFamily="34" charset="0"/>
                        </a:rPr>
                        <a:t>22044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sz="2000" kern="100">
                          <a:effectLst/>
                          <a:latin typeface="Calibri" panose="020F0502020204030204" pitchFamily="34" charset="0"/>
                          <a:ea typeface="宋体" panose="02010600030101010101" pitchFamily="2" charset="-122"/>
                          <a:cs typeface="Calibri" panose="020F0502020204030204" pitchFamily="34" charset="0"/>
                        </a:rPr>
                        <a:t>114275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spcAft>
                          <a:spcPts val="0"/>
                        </a:spcAft>
                      </a:pPr>
                      <a:r>
                        <a:rPr lang="en-US" sz="2000" kern="100" dirty="0">
                          <a:effectLst/>
                          <a:latin typeface="Calibri" panose="020F0502020204030204" pitchFamily="34" charset="0"/>
                          <a:ea typeface="宋体" panose="02010600030101010101" pitchFamily="2" charset="-122"/>
                          <a:cs typeface="Calibri" panose="020F0502020204030204" pitchFamily="34" charset="0"/>
                        </a:rPr>
                        <a:t>4719011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57553647"/>
                  </a:ext>
                </a:extLst>
              </a:tr>
            </a:tbl>
          </a:graphicData>
        </a:graphic>
      </p:graphicFrame>
      <p:sp>
        <p:nvSpPr>
          <p:cNvPr id="3" name="文本框 2">
            <a:extLst>
              <a:ext uri="{FF2B5EF4-FFF2-40B4-BE49-F238E27FC236}">
                <a16:creationId xmlns:a16="http://schemas.microsoft.com/office/drawing/2014/main" id="{DA9E95B1-E935-40D7-A140-2362EA43DEE2}"/>
              </a:ext>
            </a:extLst>
          </p:cNvPr>
          <p:cNvSpPr txBox="1"/>
          <p:nvPr/>
        </p:nvSpPr>
        <p:spPr>
          <a:xfrm>
            <a:off x="1739347" y="4398431"/>
            <a:ext cx="9272500" cy="923330"/>
          </a:xfrm>
          <a:prstGeom prst="rect">
            <a:avLst/>
          </a:prstGeom>
          <a:noFill/>
        </p:spPr>
        <p:txBody>
          <a:bodyPr wrap="square" rtlCol="0">
            <a:spAutoFit/>
          </a:bodyPr>
          <a:lstStyle/>
          <a:p>
            <a:r>
              <a:rPr lang="zh-CN" altLang="zh-CN" dirty="0"/>
              <a:t>电影增加：年份，国家</a:t>
            </a:r>
            <a:r>
              <a:rPr lang="en-US" altLang="zh-CN" dirty="0"/>
              <a:t>/</a:t>
            </a:r>
            <a:r>
              <a:rPr lang="zh-CN" altLang="zh-CN" dirty="0"/>
              <a:t>地区，时长 </a:t>
            </a:r>
          </a:p>
          <a:p>
            <a:r>
              <a:rPr lang="zh-CN" altLang="zh-CN" dirty="0"/>
              <a:t>用户增加：想看的电影，关注用户，粉丝用户</a:t>
            </a:r>
          </a:p>
          <a:p>
            <a:r>
              <a:rPr lang="zh-CN" altLang="zh-CN" dirty="0"/>
              <a:t>通过增加数据维度，从更多角度挖掘电影的相似性和用户偏好。</a:t>
            </a:r>
          </a:p>
        </p:txBody>
      </p:sp>
      <p:sp>
        <p:nvSpPr>
          <p:cNvPr id="4" name="文本框 3">
            <a:extLst>
              <a:ext uri="{FF2B5EF4-FFF2-40B4-BE49-F238E27FC236}">
                <a16:creationId xmlns:a16="http://schemas.microsoft.com/office/drawing/2014/main" id="{3BDEAE3C-B6DD-49B2-94AE-E2E65699AD0F}"/>
              </a:ext>
            </a:extLst>
          </p:cNvPr>
          <p:cNvSpPr txBox="1"/>
          <p:nvPr/>
        </p:nvSpPr>
        <p:spPr>
          <a:xfrm>
            <a:off x="1739347" y="1348616"/>
            <a:ext cx="8885583" cy="923330"/>
          </a:xfrm>
          <a:prstGeom prst="rect">
            <a:avLst/>
          </a:prstGeom>
          <a:noFill/>
        </p:spPr>
        <p:txBody>
          <a:bodyPr wrap="square" rtlCol="0">
            <a:spAutoFit/>
          </a:bodyPr>
          <a:lstStyle/>
          <a:p>
            <a:r>
              <a:rPr lang="zh-CN" altLang="en-US" dirty="0"/>
              <a:t>为了获得更好的建模效果，我们对豆瓣网站进行爬虫，利用</a:t>
            </a:r>
            <a:r>
              <a:rPr lang="en-US" altLang="zh-CN" dirty="0"/>
              <a:t>cookies</a:t>
            </a:r>
            <a:r>
              <a:rPr lang="zh-CN" altLang="en-US" dirty="0"/>
              <a:t>自动登录，并且采用</a:t>
            </a:r>
            <a:r>
              <a:rPr lang="en-US" altLang="zh-CN" dirty="0"/>
              <a:t>threading</a:t>
            </a:r>
            <a:r>
              <a:rPr lang="zh-CN" altLang="en-US" dirty="0"/>
              <a:t>多线程来提升爬虫速度。</a:t>
            </a:r>
          </a:p>
          <a:p>
            <a:endParaRPr lang="zh-CN" altLang="en-US" dirty="0"/>
          </a:p>
        </p:txBody>
      </p:sp>
    </p:spTree>
    <p:extLst>
      <p:ext uri="{BB962C8B-B14F-4D97-AF65-F5344CB8AC3E}">
        <p14:creationId xmlns:p14="http://schemas.microsoft.com/office/powerpoint/2010/main" val="3841108002"/>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5601409"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zh-CN" altLang="en-US" dirty="0"/>
              <a:t>豆瓣网络</a:t>
            </a:r>
            <a:r>
              <a:rPr lang="zh-CN" altLang="zh-CN" dirty="0"/>
              <a:t>统计性质</a:t>
            </a:r>
            <a:endParaRPr lang="zh-CN" altLang="en-US" dirty="0"/>
          </a:p>
        </p:txBody>
      </p:sp>
      <p:graphicFrame>
        <p:nvGraphicFramePr>
          <p:cNvPr id="5" name="表格 24">
            <a:extLst>
              <a:ext uri="{FF2B5EF4-FFF2-40B4-BE49-F238E27FC236}">
                <a16:creationId xmlns:a16="http://schemas.microsoft.com/office/drawing/2014/main" id="{3BCF6A3B-8588-4E87-8F41-571E2D7F6CC6}"/>
              </a:ext>
            </a:extLst>
          </p:cNvPr>
          <p:cNvGraphicFramePr>
            <a:graphicFrameLocks noGrp="1"/>
          </p:cNvGraphicFramePr>
          <p:nvPr>
            <p:extLst>
              <p:ext uri="{D42A27DB-BD31-4B8C-83A1-F6EECF244321}">
                <p14:modId xmlns:p14="http://schemas.microsoft.com/office/powerpoint/2010/main" val="1866042556"/>
              </p:ext>
            </p:extLst>
          </p:nvPr>
        </p:nvGraphicFramePr>
        <p:xfrm>
          <a:off x="3141832" y="1721788"/>
          <a:ext cx="5601410" cy="2377440"/>
        </p:xfrm>
        <a:graphic>
          <a:graphicData uri="http://schemas.openxmlformats.org/drawingml/2006/table">
            <a:tbl>
              <a:tblPr firstRow="1" bandRow="1">
                <a:tableStyleId>{5C22544A-7EE6-4342-B048-85BDC9FD1C3A}</a:tableStyleId>
              </a:tblPr>
              <a:tblGrid>
                <a:gridCol w="3365107">
                  <a:extLst>
                    <a:ext uri="{9D8B030D-6E8A-4147-A177-3AD203B41FA5}">
                      <a16:colId xmlns:a16="http://schemas.microsoft.com/office/drawing/2014/main" val="2286636218"/>
                    </a:ext>
                  </a:extLst>
                </a:gridCol>
                <a:gridCol w="2236303">
                  <a:extLst>
                    <a:ext uri="{9D8B030D-6E8A-4147-A177-3AD203B41FA5}">
                      <a16:colId xmlns:a16="http://schemas.microsoft.com/office/drawing/2014/main" val="2908633306"/>
                    </a:ext>
                  </a:extLst>
                </a:gridCol>
              </a:tblGrid>
              <a:tr h="0">
                <a:tc>
                  <a:txBody>
                    <a:bodyPr/>
                    <a:lstStyle/>
                    <a:p>
                      <a:pPr algn="ctr"/>
                      <a:r>
                        <a:rPr lang="zh-CN" altLang="zh-CN" sz="1800" b="1" kern="1200" dirty="0">
                          <a:solidFill>
                            <a:schemeClr val="bg1"/>
                          </a:solidFill>
                          <a:effectLst/>
                          <a:latin typeface="+mn-lt"/>
                          <a:ea typeface="+mn-ea"/>
                          <a:cs typeface="+mn-cs"/>
                        </a:rPr>
                        <a:t>平均度</a:t>
                      </a:r>
                      <a:endParaRPr lang="zh-CN" altLang="en-US" b="1" dirty="0">
                        <a:solidFill>
                          <a:schemeClr val="bg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b="1" dirty="0">
                          <a:solidFill>
                            <a:schemeClr val="tx1"/>
                          </a:solidFill>
                        </a:rPr>
                        <a:t>15.431</a:t>
                      </a:r>
                      <a:endParaRPr lang="zh-CN" altLang="en-US" b="1"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141455931"/>
                  </a:ext>
                </a:extLst>
              </a:tr>
              <a:tr h="0">
                <a:tc>
                  <a:txBody>
                    <a:bodyPr/>
                    <a:lstStyle/>
                    <a:p>
                      <a:pPr algn="ctr"/>
                      <a:r>
                        <a:rPr lang="zh-CN" altLang="en-US" b="1" dirty="0">
                          <a:solidFill>
                            <a:schemeClr val="bg1"/>
                          </a:solidFill>
                        </a:rPr>
                        <a:t>最大直径</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b="1" dirty="0">
                          <a:solidFill>
                            <a:schemeClr val="tx1"/>
                          </a:solidFill>
                        </a:rPr>
                        <a:t>7</a:t>
                      </a:r>
                      <a:endParaRPr lang="zh-CN" altLang="en-US" b="1"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284136103"/>
                  </a:ext>
                </a:extLst>
              </a:tr>
              <a:tr h="0">
                <a:tc>
                  <a:txBody>
                    <a:bodyPr/>
                    <a:lstStyle/>
                    <a:p>
                      <a:pPr algn="ctr"/>
                      <a:r>
                        <a:rPr lang="zh-CN" altLang="en-US" b="1" dirty="0">
                          <a:solidFill>
                            <a:schemeClr val="bg1"/>
                          </a:solidFill>
                        </a:rPr>
                        <a:t>图密度</a:t>
                      </a:r>
                      <a:r>
                        <a:rPr lang="en-US" altLang="zh-CN" b="1" dirty="0">
                          <a:solidFill>
                            <a:schemeClr val="bg1"/>
                          </a:solidFill>
                        </a:rPr>
                        <a:t>(Density)</a:t>
                      </a:r>
                      <a:endParaRPr lang="zh-CN" altLang="en-US" b="1" dirty="0">
                        <a:solidFill>
                          <a:schemeClr val="bg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b="1" dirty="0">
                          <a:solidFill>
                            <a:schemeClr val="tx1"/>
                          </a:solidFill>
                        </a:rPr>
                        <a:t>0.015</a:t>
                      </a:r>
                      <a:endParaRPr lang="zh-CN" altLang="en-US" b="1"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57553647"/>
                  </a:ext>
                </a:extLst>
              </a:tr>
              <a:tr h="0">
                <a:tc>
                  <a:txBody>
                    <a:bodyPr/>
                    <a:lstStyle/>
                    <a:p>
                      <a:pPr algn="ctr"/>
                      <a:r>
                        <a:rPr lang="zh-CN" altLang="en-US" b="1" dirty="0">
                          <a:solidFill>
                            <a:schemeClr val="bg1"/>
                          </a:solidFill>
                        </a:rPr>
                        <a:t>聚类系数</a:t>
                      </a:r>
                      <a:endParaRPr lang="en-US" altLang="zh-CN" b="1" dirty="0">
                        <a:solidFill>
                          <a:schemeClr val="bg1"/>
                        </a:solidFill>
                      </a:endParaRPr>
                    </a:p>
                    <a:p>
                      <a:pPr algn="ctr"/>
                      <a:r>
                        <a:rPr lang="en-US" altLang="zh-CN" b="1" dirty="0">
                          <a:solidFill>
                            <a:schemeClr val="bg1"/>
                          </a:solidFill>
                        </a:rPr>
                        <a:t>(Average Clustering Coefficient)</a:t>
                      </a:r>
                      <a:endParaRPr lang="zh-CN" altLang="en-US" b="1" dirty="0">
                        <a:solidFill>
                          <a:schemeClr val="bg1"/>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b="1" dirty="0">
                          <a:solidFill>
                            <a:schemeClr val="tx1"/>
                          </a:solidFill>
                        </a:rPr>
                        <a:t>0.215</a:t>
                      </a:r>
                      <a:endParaRPr lang="zh-CN" altLang="en-US" b="1"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61988540"/>
                  </a:ext>
                </a:extLst>
              </a:tr>
              <a:tr h="0">
                <a:tc>
                  <a:txBody>
                    <a:bodyPr/>
                    <a:lstStyle/>
                    <a:p>
                      <a:pPr algn="ctr"/>
                      <a:r>
                        <a:rPr lang="zh-CN" altLang="en-US" b="1" dirty="0">
                          <a:solidFill>
                            <a:schemeClr val="bg1"/>
                          </a:solidFill>
                        </a:rPr>
                        <a:t>平均路径长度</a:t>
                      </a:r>
                      <a:endParaRPr lang="en-US" altLang="zh-CN" b="1" dirty="0">
                        <a:solidFill>
                          <a:schemeClr val="bg1"/>
                        </a:solidFill>
                      </a:endParaRPr>
                    </a:p>
                    <a:p>
                      <a:pPr algn="ctr"/>
                      <a:r>
                        <a:rPr lang="en-US" altLang="zh-CN" b="1" dirty="0">
                          <a:solidFill>
                            <a:schemeClr val="bg1"/>
                          </a:solidFill>
                        </a:rPr>
                        <a:t>(Average Path length)</a:t>
                      </a:r>
                      <a:endParaRPr lang="zh-CN" altLang="en-US" b="1" dirty="0">
                        <a:solidFill>
                          <a:schemeClr val="bg1"/>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b="1" dirty="0">
                          <a:solidFill>
                            <a:schemeClr val="tx1"/>
                          </a:solidFill>
                        </a:rPr>
                        <a:t>2.976</a:t>
                      </a:r>
                      <a:endParaRPr lang="zh-CN" altLang="en-US" b="1"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20048913"/>
                  </a:ext>
                </a:extLst>
              </a:tr>
            </a:tbl>
          </a:graphicData>
        </a:graphic>
      </p:graphicFrame>
      <p:sp>
        <p:nvSpPr>
          <p:cNvPr id="3" name="文本框 2">
            <a:extLst>
              <a:ext uri="{FF2B5EF4-FFF2-40B4-BE49-F238E27FC236}">
                <a16:creationId xmlns:a16="http://schemas.microsoft.com/office/drawing/2014/main" id="{DA9E95B1-E935-40D7-A140-2362EA43DEE2}"/>
              </a:ext>
            </a:extLst>
          </p:cNvPr>
          <p:cNvSpPr txBox="1"/>
          <p:nvPr/>
        </p:nvSpPr>
        <p:spPr>
          <a:xfrm>
            <a:off x="1459750" y="4570691"/>
            <a:ext cx="9272500" cy="923330"/>
          </a:xfrm>
          <a:prstGeom prst="rect">
            <a:avLst/>
          </a:prstGeom>
          <a:noFill/>
        </p:spPr>
        <p:txBody>
          <a:bodyPr wrap="square" rtlCol="0">
            <a:spAutoFit/>
          </a:bodyPr>
          <a:lstStyle/>
          <a:p>
            <a:r>
              <a:rPr lang="zh-CN" altLang="en-US" dirty="0"/>
              <a:t>从统计结果可以看出，在豆瓣社交网络中，由于关注关系具有较高的传递性，因此网络具有较高的平均（局部）聚类系数</a:t>
            </a:r>
            <a:r>
              <a:rPr lang="en-US" altLang="zh-CN" dirty="0"/>
              <a:t>0.215</a:t>
            </a:r>
            <a:r>
              <a:rPr lang="zh-CN" altLang="en-US" dirty="0"/>
              <a:t>（</a:t>
            </a:r>
            <a:r>
              <a:rPr lang="en-US" altLang="zh-CN" dirty="0"/>
              <a:t>web</a:t>
            </a:r>
            <a:r>
              <a:rPr lang="zh-CN" altLang="en-US" dirty="0"/>
              <a:t>聚类系数</a:t>
            </a:r>
            <a:r>
              <a:rPr lang="en-US" altLang="zh-CN" dirty="0"/>
              <a:t>0.081</a:t>
            </a:r>
            <a:r>
              <a:rPr lang="zh-CN" altLang="en-US" dirty="0"/>
              <a:t>）。两个节点间的平均路径长度也较短，呈现“小世界现象”。图密度较小，整体网络稀疏。</a:t>
            </a:r>
          </a:p>
        </p:txBody>
      </p:sp>
    </p:spTree>
    <p:extLst>
      <p:ext uri="{BB962C8B-B14F-4D97-AF65-F5344CB8AC3E}">
        <p14:creationId xmlns:p14="http://schemas.microsoft.com/office/powerpoint/2010/main" val="3445096071"/>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87" y="485117"/>
            <a:ext cx="5601409" cy="584775"/>
          </a:xfrm>
          <a:prstGeom prst="rect">
            <a:avLst/>
          </a:prstGeom>
          <a:noFill/>
        </p:spPr>
        <p:txBody>
          <a:bodyPr wrap="square" rtlCol="0">
            <a:spAutoFit/>
          </a:bodyPr>
          <a:lstStyle>
            <a:defPPr>
              <a:defRPr lang="zh-CN"/>
            </a:defPPr>
            <a:lvl1pPr>
              <a:defRPr sz="3200">
                <a:solidFill>
                  <a:schemeClr val="accent1"/>
                </a:solidFill>
                <a:latin typeface="+mj-ea"/>
                <a:ea typeface="+mj-ea"/>
              </a:defRPr>
            </a:lvl1pPr>
          </a:lstStyle>
          <a:p>
            <a:r>
              <a:rPr lang="en-US" altLang="zh-CN" dirty="0"/>
              <a:t>1000</a:t>
            </a:r>
            <a:r>
              <a:rPr lang="zh-CN" altLang="zh-CN" dirty="0"/>
              <a:t>个用户整体网络图</a:t>
            </a:r>
            <a:endParaRPr lang="zh-CN" altLang="en-US" dirty="0"/>
          </a:p>
        </p:txBody>
      </p:sp>
      <p:pic>
        <p:nvPicPr>
          <p:cNvPr id="18" name="图片 17">
            <a:extLst>
              <a:ext uri="{FF2B5EF4-FFF2-40B4-BE49-F238E27FC236}">
                <a16:creationId xmlns:a16="http://schemas.microsoft.com/office/drawing/2014/main" id="{911F23C1-F2CA-4322-A838-6387025B9AB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645" y="1352688"/>
            <a:ext cx="5167382" cy="5167382"/>
          </a:xfrm>
          <a:prstGeom prst="rect">
            <a:avLst/>
          </a:prstGeom>
          <a:noFill/>
          <a:ln>
            <a:noFill/>
          </a:ln>
        </p:spPr>
      </p:pic>
      <p:sp>
        <p:nvSpPr>
          <p:cNvPr id="19" name="文本框 18">
            <a:extLst>
              <a:ext uri="{FF2B5EF4-FFF2-40B4-BE49-F238E27FC236}">
                <a16:creationId xmlns:a16="http://schemas.microsoft.com/office/drawing/2014/main" id="{2AFA9891-DF62-4BFB-BADC-D6C5F0E127C3}"/>
              </a:ext>
            </a:extLst>
          </p:cNvPr>
          <p:cNvSpPr txBox="1"/>
          <p:nvPr/>
        </p:nvSpPr>
        <p:spPr>
          <a:xfrm>
            <a:off x="6679095" y="2266122"/>
            <a:ext cx="4425260" cy="2554545"/>
          </a:xfrm>
          <a:prstGeom prst="rect">
            <a:avLst/>
          </a:prstGeom>
          <a:noFill/>
        </p:spPr>
        <p:txBody>
          <a:bodyPr wrap="square" rtlCol="0">
            <a:spAutoFit/>
          </a:bodyPr>
          <a:lstStyle/>
          <a:p>
            <a:r>
              <a:rPr lang="zh-CN" altLang="en-US" sz="2000" dirty="0"/>
              <a:t>左图为</a:t>
            </a:r>
            <a:r>
              <a:rPr lang="en-US" altLang="zh-CN" sz="2000" dirty="0"/>
              <a:t>1000</a:t>
            </a:r>
            <a:r>
              <a:rPr lang="zh-CN" altLang="en-US" sz="2000" dirty="0"/>
              <a:t>个用户网络关系图，图中颜色划分不同社区，标签的大小展示了节点的度，网络布局采用</a:t>
            </a:r>
            <a:r>
              <a:rPr lang="en-US" altLang="zh-CN" sz="2000" dirty="0" err="1"/>
              <a:t>Yifan</a:t>
            </a:r>
            <a:r>
              <a:rPr lang="en-US" altLang="zh-CN" sz="2000" dirty="0"/>
              <a:t> Hu</a:t>
            </a:r>
            <a:r>
              <a:rPr lang="zh-CN" altLang="en-US" sz="2000" dirty="0"/>
              <a:t>布局。从图中可以明显看到两个超级节点。这一特点符合</a:t>
            </a:r>
            <a:r>
              <a:rPr lang="en-US" altLang="zh-CN" sz="2000" dirty="0" err="1"/>
              <a:t>Zipf</a:t>
            </a:r>
            <a:r>
              <a:rPr lang="zh-CN" altLang="en-US" sz="2000" dirty="0"/>
              <a:t>分布，即少数重要节点连接了很多节点，说明豆瓣关系网络符合</a:t>
            </a:r>
            <a:r>
              <a:rPr lang="zh-CN" altLang="en-US" sz="2000" b="1" dirty="0">
                <a:solidFill>
                  <a:srgbClr val="FF0000"/>
                </a:solidFill>
              </a:rPr>
              <a:t>真实世界无标度网络</a:t>
            </a:r>
            <a:r>
              <a:rPr lang="en-US" altLang="zh-CN" sz="2000" dirty="0"/>
              <a:t>(scale-free network)</a:t>
            </a:r>
            <a:r>
              <a:rPr lang="zh-CN" altLang="en-US" sz="2000" dirty="0"/>
              <a:t>的特征。</a:t>
            </a:r>
          </a:p>
        </p:txBody>
      </p:sp>
    </p:spTree>
    <p:extLst>
      <p:ext uri="{BB962C8B-B14F-4D97-AF65-F5344CB8AC3E}">
        <p14:creationId xmlns:p14="http://schemas.microsoft.com/office/powerpoint/2010/main" val="612707769"/>
      </p:ext>
    </p:extLst>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7452E2A-8A34-4983-9E73-EF6DFB3E08C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电影影视剧组电影演视总结计划PPT模版"/>
</p:tagLst>
</file>

<file path=ppt/theme/theme1.xml><?xml version="1.0" encoding="utf-8"?>
<a:theme xmlns:a="http://schemas.openxmlformats.org/drawingml/2006/main" name="Office 主题​​">
  <a:themeElements>
    <a:clrScheme name="自定义 193">
      <a:dk1>
        <a:srgbClr val="000000"/>
      </a:dk1>
      <a:lt1>
        <a:sysClr val="window" lastClr="FFFFFF"/>
      </a:lt1>
      <a:dk2>
        <a:srgbClr val="3F3F3F"/>
      </a:dk2>
      <a:lt2>
        <a:srgbClr val="F2F2F2"/>
      </a:lt2>
      <a:accent1>
        <a:srgbClr val="073C64"/>
      </a:accent1>
      <a:accent2>
        <a:srgbClr val="9B9B9B"/>
      </a:accent2>
      <a:accent3>
        <a:srgbClr val="073C64"/>
      </a:accent3>
      <a:accent4>
        <a:srgbClr val="9B9B9B"/>
      </a:accent4>
      <a:accent5>
        <a:srgbClr val="073C64"/>
      </a:accent5>
      <a:accent6>
        <a:srgbClr val="9B9B9B"/>
      </a:accent6>
      <a:hlink>
        <a:srgbClr val="073C64"/>
      </a:hlink>
      <a:folHlink>
        <a:srgbClr val="9B9B9B"/>
      </a:folHlink>
    </a:clrScheme>
    <a:fontScheme name="2017">
      <a:majorFont>
        <a:latin typeface="Campton Medium"/>
        <a:ea typeface="方正尚酷简体"/>
        <a:cs typeface=""/>
      </a:majorFont>
      <a:minorFont>
        <a:latin typeface="Campton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D01F0B-02A6-497F-AEB6-631F7BB863BF}">
  <we:reference id="wa104380862" version="1.5.0.0" store="zh-CN"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1919</TotalTime>
  <Words>1977</Words>
  <Application>Microsoft Office PowerPoint</Application>
  <PresentationFormat>宽屏</PresentationFormat>
  <Paragraphs>213</Paragraphs>
  <Slides>26</Slides>
  <Notes>23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8" baseType="lpstr">
      <vt:lpstr>AgencyFB Condensed</vt:lpstr>
      <vt:lpstr>Campton Light</vt:lpstr>
      <vt:lpstr>Campton Medium</vt:lpstr>
      <vt:lpstr>Lato</vt:lpstr>
      <vt:lpstr>等线</vt:lpstr>
      <vt:lpstr>方正兰亭细黑_GBK</vt:lpstr>
      <vt:lpstr>方正尚酷简体</vt:lpstr>
      <vt:lpstr>Agency FB</vt:lpstr>
      <vt:lpstr>Arial</vt:lpstr>
      <vt:lpstr>Calibri</vt:lpstr>
      <vt:lpstr>Office 主题​​</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kan</dc:creator>
  <dc:description>http://www.ypppt.com/</dc:description>
  <cp:lastModifiedBy>员 司雨</cp:lastModifiedBy>
  <cp:revision>105</cp:revision>
  <dcterms:created xsi:type="dcterms:W3CDTF">2017-03-07T06:29:48Z</dcterms:created>
  <dcterms:modified xsi:type="dcterms:W3CDTF">2020-06-29T12:38:28Z</dcterms:modified>
</cp:coreProperties>
</file>