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6" r:id="rId6"/>
    <p:sldId id="262" r:id="rId7"/>
    <p:sldId id="263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adr8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12"/>
    </mc:Choice>
    <mc:Fallback>
      <c:style val="12"/>
    </mc:Fallback>
  </mc:AlternateContent>
  <c:pivotSource>
    <c:name>[adr81]Использование задач!PivotTable6</c:name>
    <c:fmtId val="-1"/>
  </c:pivotSource>
  <c:chart>
    <c:title>
      <c:tx>
        <c:rich>
          <a:bodyPr/>
          <a:lstStyle/>
          <a:p>
            <a:pPr>
              <a:defRPr/>
            </a:pPr>
            <a:r>
              <a:rPr lang="az-Cyrl-AZ"/>
              <a:t>Отчет о движении денежных средств</a:t>
            </a:r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square"/>
          <c:size val="5"/>
        </c:marker>
      </c:pivotFmt>
      <c:pivotFmt>
        <c:idx val="2"/>
        <c:marker>
          <c:symbol val="none"/>
        </c:marker>
      </c:pivotFmt>
      <c:pivotFmt>
        <c:idx val="3"/>
        <c:marker>
          <c:symbol val="square"/>
          <c:size val="5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'Использование задач'!$C$3:$C$4</c:f>
              <c:strCache>
                <c:ptCount val="1"/>
                <c:pt idx="0">
                  <c:v>Затраты</c:v>
                </c:pt>
              </c:strCache>
            </c:strRef>
          </c:tx>
          <c:invertIfNegative val="0"/>
          <c:cat>
            <c:multiLvlStrRef>
              <c:f>'Использование задач'!$A$5:$B$12</c:f>
              <c:multiLvlStrCache>
                <c:ptCount val="5"/>
                <c:lvl>
                  <c:pt idx="0">
                    <c:v>К1</c:v>
                  </c:pt>
                  <c:pt idx="1">
                    <c:v>К2</c:v>
                  </c:pt>
                  <c:pt idx="2">
                    <c:v>К3</c:v>
                  </c:pt>
                  <c:pt idx="3">
                    <c:v>К4</c:v>
                  </c:pt>
                  <c:pt idx="4">
                    <c:v>К1</c:v>
                  </c:pt>
                </c:lvl>
                <c:lvl>
                  <c:pt idx="0">
                    <c:v>2019</c:v>
                  </c:pt>
                  <c:pt idx="4">
                    <c:v>2020</c:v>
                  </c:pt>
                </c:lvl>
              </c:multiLvlStrCache>
            </c:multiLvlStrRef>
          </c:cat>
          <c:val>
            <c:numRef>
              <c:f>'Использование задач'!$C$5:$C$12</c:f>
              <c:numCache>
                <c:formatCode>General</c:formatCode>
                <c:ptCount val="5"/>
                <c:pt idx="0">
                  <c:v>189820</c:v>
                </c:pt>
                <c:pt idx="1">
                  <c:v>247586.66666666669</c:v>
                </c:pt>
                <c:pt idx="2">
                  <c:v>1537904</c:v>
                </c:pt>
                <c:pt idx="3">
                  <c:v>201020.78999999998</c:v>
                </c:pt>
                <c:pt idx="4">
                  <c:v>25397.483333333334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76-4AC0-A728-70D754FD27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9493048"/>
        <c:axId val="239493440"/>
      </c:barChart>
      <c:lineChart>
        <c:grouping val="standard"/>
        <c:varyColors val="0"/>
        <c:ser>
          <c:idx val="1"/>
          <c:order val="1"/>
          <c:tx>
            <c:strRef>
              <c:f>'Использование задач'!$D$3:$D$4</c:f>
              <c:strCache>
                <c:ptCount val="1"/>
                <c:pt idx="0">
                  <c:v>Совокупные затраты</c:v>
                </c:pt>
              </c:strCache>
            </c:strRef>
          </c:tx>
          <c:marker>
            <c:symbol val="square"/>
            <c:size val="5"/>
          </c:marker>
          <c:cat>
            <c:multiLvlStrRef>
              <c:f>'Использование задач'!$A$5:$B$12</c:f>
              <c:multiLvlStrCache>
                <c:ptCount val="5"/>
                <c:lvl>
                  <c:pt idx="0">
                    <c:v>К1</c:v>
                  </c:pt>
                  <c:pt idx="1">
                    <c:v>К2</c:v>
                  </c:pt>
                  <c:pt idx="2">
                    <c:v>К3</c:v>
                  </c:pt>
                  <c:pt idx="3">
                    <c:v>К4</c:v>
                  </c:pt>
                  <c:pt idx="4">
                    <c:v>К1</c:v>
                  </c:pt>
                </c:lvl>
                <c:lvl>
                  <c:pt idx="0">
                    <c:v>2019</c:v>
                  </c:pt>
                  <c:pt idx="4">
                    <c:v>2020</c:v>
                  </c:pt>
                </c:lvl>
              </c:multiLvlStrCache>
            </c:multiLvlStrRef>
          </c:cat>
          <c:val>
            <c:numRef>
              <c:f>'Использование задач'!$D$5:$D$12</c:f>
              <c:numCache>
                <c:formatCode>General</c:formatCode>
                <c:ptCount val="5"/>
                <c:pt idx="0">
                  <c:v>189820</c:v>
                </c:pt>
                <c:pt idx="1">
                  <c:v>437406.66666666669</c:v>
                </c:pt>
                <c:pt idx="2">
                  <c:v>1975310.6666666665</c:v>
                </c:pt>
                <c:pt idx="3">
                  <c:v>2176331.6666666665</c:v>
                </c:pt>
                <c:pt idx="4">
                  <c:v>2201728.94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76-4AC0-A728-70D754FD27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9495792"/>
        <c:axId val="239493832"/>
      </c:lineChart>
      <c:catAx>
        <c:axId val="239493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ru-RU"/>
          </a:p>
        </c:txPr>
        <c:crossAx val="239493440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23949344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az-Cyrl-AZ"/>
                  <a:t>Затраты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ru-RU"/>
          </a:p>
        </c:txPr>
        <c:crossAx val="239493048"/>
        <c:crosses val="autoZero"/>
        <c:crossBetween val="between"/>
      </c:valAx>
      <c:catAx>
        <c:axId val="2394957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239493832"/>
        <c:crosses val="autoZero"/>
        <c:auto val="0"/>
        <c:lblAlgn val="ctr"/>
        <c:lblOffset val="100"/>
        <c:noMultiLvlLbl val="0"/>
      </c:catAx>
      <c:valAx>
        <c:axId val="239493832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az-Cyrl-AZ"/>
                  <a:t>Совокупные затраты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none"/>
        <c:tickLblPos val="nextTo"/>
        <c:txPr>
          <a:bodyPr rot="0" vert="horz"/>
          <a:lstStyle/>
          <a:p>
            <a:pPr>
              <a:defRPr/>
            </a:pPr>
            <a:endParaRPr lang="ru-RU"/>
          </a:p>
        </c:txPr>
        <c:crossAx val="239495792"/>
        <c:crosses val="max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1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0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6793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77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9600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55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248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1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9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8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0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5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6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8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5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5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6022" y="328993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Курсовая работа 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latin typeface="Times New Roman" pitchFamily="18" charset="0"/>
                <a:cs typeface="Times New Roman" pitchFamily="18" charset="0"/>
              </a:rPr>
              <a:t>по дисциплине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Управление проектами»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dirty="0" smtClean="0"/>
              <a:t>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ыполнил студент группы П-32 </a:t>
            </a:r>
          </a:p>
          <a:p>
            <a:pPr algn="r"/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Корчагин В.Д.</a:t>
            </a:r>
            <a:endParaRPr lang="ru-RU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2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76026" y="3205778"/>
            <a:ext cx="8915399" cy="11187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Разработка автоматизированной корпоративной информационной системы для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магазина компьютерной техники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3645" y="6457890"/>
            <a:ext cx="172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Москва, 201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71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3527" y="387442"/>
            <a:ext cx="8911687" cy="860445"/>
          </a:xfrm>
        </p:spPr>
        <p:txBody>
          <a:bodyPr>
            <a:normAutofit/>
          </a:bodyPr>
          <a:lstStyle/>
          <a:p>
            <a:r>
              <a:rPr lang="ru-RU" sz="5000" dirty="0" smtClean="0">
                <a:latin typeface="Times New Roman" pitchFamily="18" charset="0"/>
                <a:cs typeface="Times New Roman" pitchFamily="18" charset="0"/>
              </a:rPr>
              <a:t>Цель проекта</a:t>
            </a:r>
            <a:endParaRPr lang="ru-RU" sz="5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7537" y="2090570"/>
            <a:ext cx="8915400" cy="3777622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азработка </a:t>
            </a:r>
            <a:r>
              <a:rPr lang="ru-RU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автоматизированной корпоративной информационной системы (АКИС) для </a:t>
            </a:r>
            <a:r>
              <a:rPr lang="ru-RU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магазина компьютерной техники </a:t>
            </a:r>
            <a:r>
              <a:rPr lang="ru-RU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 </a:t>
            </a:r>
            <a:r>
              <a:rPr lang="ru-RU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 февраля </a:t>
            </a:r>
            <a:r>
              <a:rPr lang="ru-RU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2020 года</a:t>
            </a:r>
            <a:r>
              <a:rPr lang="ru-RU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8057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1405" y="333654"/>
            <a:ext cx="8911687" cy="1280890"/>
          </a:xfrm>
        </p:spPr>
        <p:txBody>
          <a:bodyPr>
            <a:normAutofit/>
          </a:bodyPr>
          <a:lstStyle/>
          <a:p>
            <a:r>
              <a:rPr lang="ru-RU" sz="5000" dirty="0">
                <a:latin typeface="Times New Roman" pitchFamily="18" charset="0"/>
                <a:cs typeface="Times New Roman" pitchFamily="18" charset="0"/>
              </a:rPr>
              <a:t>Задачи проекта</a:t>
            </a:r>
            <a:endParaRPr lang="ru-RU" sz="5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205" y="1445109"/>
            <a:ext cx="8915400" cy="5160086"/>
          </a:xfrm>
        </p:spPr>
        <p:txBody>
          <a:bodyPr>
            <a:noAutofit/>
          </a:bodyPr>
          <a:lstStyle/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 АКИС.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макет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АКИС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базу данных, содержащую данные о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товарах и их поставщиках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АКИС.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АКИС.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АКИС на компьютеры клиентов.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инструкции по использованию этой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АКИС.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Обучить персонал работе с АКИС.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Предъявить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заказчику.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52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72162" y="441230"/>
            <a:ext cx="8911687" cy="1280890"/>
          </a:xfrm>
        </p:spPr>
        <p:txBody>
          <a:bodyPr>
            <a:normAutofit/>
          </a:bodyPr>
          <a:lstStyle/>
          <a:p>
            <a:r>
              <a:rPr lang="ru-RU" sz="5000" dirty="0">
                <a:latin typeface="Times New Roman" pitchFamily="18" charset="0"/>
                <a:cs typeface="Times New Roman" pitchFamily="18" charset="0"/>
              </a:rPr>
              <a:t>План проекта</a:t>
            </a:r>
            <a:endParaRPr lang="ru-RU" sz="5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68449" y="1722120"/>
            <a:ext cx="8915400" cy="3777622"/>
          </a:xfrm>
        </p:spPr>
        <p:txBody>
          <a:bodyPr>
            <a:normAutofit/>
          </a:bodyPr>
          <a:lstStyle/>
          <a:p>
            <a:pPr marL="274320" lvl="0" indent="-274320" defTabSz="914400">
              <a:spcBef>
                <a:spcPts val="600"/>
              </a:spcBef>
              <a:buSzPct val="70000"/>
              <a:buFont typeface="Wingdings"/>
              <a:buChar char=""/>
              <a:defRPr/>
            </a:pP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Устав проекта</a:t>
            </a:r>
          </a:p>
          <a:p>
            <a:pPr marL="274320" lvl="0" indent="-274320" defTabSz="914400">
              <a:spcBef>
                <a:spcPts val="600"/>
              </a:spcBef>
              <a:buSzPct val="70000"/>
              <a:buFont typeface="Wingdings"/>
              <a:buChar char=""/>
              <a:defRPr/>
            </a:pP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Описание проекта</a:t>
            </a:r>
            <a:endParaRPr lang="ru-RU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lvl="0" indent="-274320" defTabSz="914400">
              <a:spcBef>
                <a:spcPts val="600"/>
              </a:spcBef>
              <a:buSzPct val="70000"/>
              <a:buFont typeface="Wingdings"/>
              <a:buChar char=""/>
              <a:defRPr/>
            </a:pP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ИСР в виде дерева</a:t>
            </a:r>
          </a:p>
          <a:p>
            <a:pPr marL="274320" lvl="0" indent="-274320" defTabSz="914400">
              <a:spcBef>
                <a:spcPts val="600"/>
              </a:spcBef>
              <a:buSzPct val="70000"/>
              <a:buFont typeface="Wingdings"/>
              <a:buChar char=""/>
              <a:defRPr/>
            </a:pP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Матрица ответственности</a:t>
            </a:r>
          </a:p>
          <a:p>
            <a:pPr marL="274320" lvl="0" indent="-274320" defTabSz="914400">
              <a:spcBef>
                <a:spcPts val="600"/>
              </a:spcBef>
              <a:buSzPct val="70000"/>
              <a:buFont typeface="Wingdings"/>
              <a:buChar char=""/>
              <a:defRPr/>
            </a:pP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Реестр рисков</a:t>
            </a:r>
            <a:endParaRPr lang="ru-RU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lvl="0" indent="-274320" defTabSz="914400">
              <a:spcBef>
                <a:spcPts val="600"/>
              </a:spcBef>
              <a:buSzPct val="70000"/>
              <a:buFont typeface="Wingdings"/>
              <a:buChar char=""/>
              <a:defRPr/>
            </a:pP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Проект в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 Project:</a:t>
            </a:r>
            <a:endParaRPr lang="ru-RU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57250" lvl="1" indent="-457200" defTabSz="914400">
              <a:spcBef>
                <a:spcPts val="600"/>
              </a:spcBef>
              <a:buSzPct val="70000"/>
              <a:buFont typeface="+mj-lt"/>
              <a:buAutoNum type="arabicParenR"/>
              <a:defRPr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ИСР 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 вехами, сроками,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связями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57250" lvl="1" indent="-457200" defTabSz="914400">
              <a:spcBef>
                <a:spcPts val="600"/>
              </a:spcBef>
              <a:buSzPct val="70000"/>
              <a:buFont typeface="+mj-lt"/>
              <a:buAutoNum type="arabicParenR"/>
              <a:defRPr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Расписание 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проекта, описание ресурсов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857250" lvl="1" indent="-457200" defTabSz="914400">
              <a:spcBef>
                <a:spcPts val="600"/>
              </a:spcBef>
              <a:buSzPct val="70000"/>
              <a:buFont typeface="+mj-lt"/>
              <a:buAutoNum type="arabicParenR"/>
              <a:defRPr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Модифицированные 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алендари ресурсов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2750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9993" y="-135467"/>
            <a:ext cx="8911687" cy="1280890"/>
          </a:xfrm>
        </p:spPr>
        <p:txBody>
          <a:bodyPr/>
          <a:lstStyle/>
          <a:p>
            <a:pPr algn="ctr"/>
            <a:r>
              <a:rPr lang="ru-RU" dirty="0" smtClean="0"/>
              <a:t>ИСР в виде дерева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794471"/>
              </p:ext>
            </p:extLst>
          </p:nvPr>
        </p:nvGraphicFramePr>
        <p:xfrm>
          <a:off x="1559993" y="692728"/>
          <a:ext cx="8452875" cy="461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Visio" r:id="rId3" imgW="9762994" imgH="5334136" progId="Visio.Drawing.15">
                  <p:embed/>
                </p:oleObj>
              </mc:Choice>
              <mc:Fallback>
                <p:oleObj name="Visio" r:id="rId3" imgW="9762994" imgH="533413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9993" y="692728"/>
                        <a:ext cx="8452875" cy="46181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57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18374" y="279865"/>
            <a:ext cx="8911687" cy="1280890"/>
          </a:xfrm>
        </p:spPr>
        <p:txBody>
          <a:bodyPr>
            <a:normAutofit/>
          </a:bodyPr>
          <a:lstStyle/>
          <a:p>
            <a:r>
              <a:rPr lang="ru-RU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Контрольные точки проекта</a:t>
            </a:r>
            <a:endParaRPr lang="ru-RU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27887"/>
              </p:ext>
            </p:extLst>
          </p:nvPr>
        </p:nvGraphicFramePr>
        <p:xfrm>
          <a:off x="1645920" y="1243590"/>
          <a:ext cx="9253728" cy="561441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38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8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6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1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1" dirty="0">
                          <a:solidFill>
                            <a:schemeClr val="bg1"/>
                          </a:solidFill>
                          <a:effectLst/>
                        </a:rPr>
                        <a:t>№ </a:t>
                      </a:r>
                      <a:r>
                        <a:rPr lang="ru-RU" sz="1300" b="1" dirty="0" err="1">
                          <a:solidFill>
                            <a:schemeClr val="bg1"/>
                          </a:solidFill>
                          <a:effectLst/>
                        </a:rPr>
                        <a:t>пп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1" dirty="0">
                          <a:solidFill>
                            <a:schemeClr val="bg1"/>
                          </a:solidFill>
                          <a:effectLst/>
                        </a:rPr>
                        <a:t>Дата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1">
                          <a:solidFill>
                            <a:schemeClr val="bg1"/>
                          </a:solidFill>
                          <a:effectLst/>
                        </a:rPr>
                        <a:t>Результат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4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1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1">
                          <a:solidFill>
                            <a:schemeClr val="bg1"/>
                          </a:solidFill>
                          <a:effectLst/>
                        </a:rPr>
                        <a:t>01.02.2019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1">
                          <a:solidFill>
                            <a:schemeClr val="bg1"/>
                          </a:solidFill>
                          <a:effectLst/>
                        </a:rPr>
                        <a:t>Старт проекта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4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1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1">
                          <a:solidFill>
                            <a:schemeClr val="bg1"/>
                          </a:solidFill>
                          <a:effectLst/>
                        </a:rPr>
                        <a:t>20.02.2019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1">
                          <a:solidFill>
                            <a:schemeClr val="bg1"/>
                          </a:solidFill>
                          <a:effectLst/>
                        </a:rPr>
                        <a:t>Проведен анализ предметной области АКИС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4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1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1">
                          <a:solidFill>
                            <a:schemeClr val="bg1"/>
                          </a:solidFill>
                          <a:effectLst/>
                        </a:rPr>
                        <a:t>15.03.2019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1">
                          <a:solidFill>
                            <a:schemeClr val="bg1"/>
                          </a:solidFill>
                          <a:effectLst/>
                        </a:rPr>
                        <a:t>Создан макет АКИС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4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1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1">
                          <a:solidFill>
                            <a:schemeClr val="bg1"/>
                          </a:solidFill>
                          <a:effectLst/>
                        </a:rPr>
                        <a:t>18.07.2019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1">
                          <a:solidFill>
                            <a:schemeClr val="bg1"/>
                          </a:solidFill>
                          <a:effectLst/>
                        </a:rPr>
                        <a:t>Реализованы все функции АКИС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4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1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1">
                          <a:solidFill>
                            <a:schemeClr val="bg1"/>
                          </a:solidFill>
                          <a:effectLst/>
                        </a:rPr>
                        <a:t>27.08.2019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1">
                          <a:solidFill>
                            <a:schemeClr val="bg1"/>
                          </a:solidFill>
                          <a:effectLst/>
                        </a:rPr>
                        <a:t>Завершено тестирование АКИС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4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1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1">
                          <a:solidFill>
                            <a:schemeClr val="bg1"/>
                          </a:solidFill>
                          <a:effectLst/>
                        </a:rPr>
                        <a:t>11.09.2019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1" dirty="0">
                          <a:solidFill>
                            <a:schemeClr val="bg1"/>
                          </a:solidFill>
                          <a:effectLst/>
                        </a:rPr>
                        <a:t>Куплено необходимое оборудование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796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1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1" dirty="0">
                          <a:solidFill>
                            <a:schemeClr val="bg1"/>
                          </a:solidFill>
                          <a:effectLst/>
                        </a:rPr>
                        <a:t>12.09.2019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1">
                          <a:solidFill>
                            <a:schemeClr val="bg1"/>
                          </a:solidFill>
                          <a:effectLst/>
                        </a:rPr>
                        <a:t>Завершено внедрение АКИС в систему заказчика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4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1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1">
                          <a:solidFill>
                            <a:schemeClr val="bg1"/>
                          </a:solidFill>
                          <a:effectLst/>
                        </a:rPr>
                        <a:t>24.10.2019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1">
                          <a:solidFill>
                            <a:schemeClr val="bg1"/>
                          </a:solidFill>
                          <a:effectLst/>
                        </a:rPr>
                        <a:t>Персонал обучен работе с АКИС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796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1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1">
                          <a:solidFill>
                            <a:schemeClr val="bg1"/>
                          </a:solidFill>
                          <a:effectLst/>
                        </a:rPr>
                        <a:t>04.12.2019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1">
                          <a:solidFill>
                            <a:schemeClr val="bg1"/>
                          </a:solidFill>
                          <a:effectLst/>
                        </a:rPr>
                        <a:t>Подготовлена техническая документация по работе с АКИС</a:t>
                      </a:r>
                      <a:endParaRPr lang="ru-RU" sz="11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81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1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1" dirty="0">
                          <a:solidFill>
                            <a:schemeClr val="bg1"/>
                          </a:solidFill>
                          <a:effectLst/>
                        </a:rPr>
                        <a:t>01.02.2020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1" dirty="0">
                          <a:solidFill>
                            <a:schemeClr val="bg1"/>
                          </a:solidFill>
                          <a:effectLst/>
                        </a:rPr>
                        <a:t>Крайний срок завершения проекта.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35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1790" y="-13833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Бюджет проекта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74708" y="5814726"/>
            <a:ext cx="48514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итог: 2201728 руб.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Бюджет: 2800000 руб. (600 000 резерв)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Диаграмм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673075"/>
              </p:ext>
            </p:extLst>
          </p:nvPr>
        </p:nvGraphicFramePr>
        <p:xfrm>
          <a:off x="1591790" y="633412"/>
          <a:ext cx="8972550" cy="5181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052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2598" y="0"/>
            <a:ext cx="8911687" cy="1280890"/>
          </a:xfrm>
        </p:spPr>
        <p:txBody>
          <a:bodyPr/>
          <a:lstStyle/>
          <a:p>
            <a:pPr algn="ctr"/>
            <a:r>
              <a:rPr lang="ru-RU" dirty="0" smtClean="0"/>
              <a:t>Реестр рисков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540972"/>
              </p:ext>
            </p:extLst>
          </p:nvPr>
        </p:nvGraphicFramePr>
        <p:xfrm>
          <a:off x="2214961" y="1034144"/>
          <a:ext cx="8586959" cy="51380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9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4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28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0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8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48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№ п/п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Название риска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Описание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Вероятность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Влияние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Величина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Стратегия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Меры реагирования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3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Увеличение бюджета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Падение курса рубля по отношению к другим мировым валютам минимум на 20%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0.6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0.2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0.12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Передача риска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Заключен договор со спонсором об увеличении бюджета на 20%.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10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Снижение качества и увеличение сроков проекта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Привезенная техника может быть плохого качества или иметь брак.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0.1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0.3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0.03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Передача риска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Получить подписанный гарантийный талон на закупленную технику.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Снижение качества проекта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Потеря ключевых сотрудников команды проекта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0.2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0.7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0.14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Снижение величины риска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Создание высокого уровня сотрудничества в команде.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10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Увеличение сроков проекта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Ошибка в работе АКИС, которая не была обнаружена на этапе тестирования.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0.3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0.3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0.09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Уклонение от риска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Ликвидация ошибки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10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Увеличение сроков проекта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Несвоевременные предоплаты спонсором на осуществление проекта.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0.1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0.8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0.08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Снижение риска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Предложить заказчику полную предоплату проекта.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96" marR="51596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53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5043" y="365927"/>
            <a:ext cx="8911687" cy="1280890"/>
          </a:xfrm>
        </p:spPr>
        <p:txBody>
          <a:bodyPr>
            <a:normAutofit/>
          </a:bodyPr>
          <a:lstStyle/>
          <a:p>
            <a:r>
              <a:rPr lang="ru-RU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22238" y="1907690"/>
            <a:ext cx="8915400" cy="3777622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Проанализирована предметная область.</a:t>
            </a:r>
          </a:p>
          <a:p>
            <a:r>
              <a:rPr lang="ru-RU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Создан план проекта</a:t>
            </a:r>
            <a:r>
              <a:rPr lang="en-GB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для разработки АКИС для магазина компьютерной техники.</a:t>
            </a:r>
          </a:p>
          <a:p>
            <a:r>
              <a:rPr lang="ru-RU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Разработан ряд документов, построена ИСР в программе 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Microsoft 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ru-RU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84122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</TotalTime>
  <Words>404</Words>
  <Application>Microsoft Office PowerPoint</Application>
  <PresentationFormat>Широкоэкранный</PresentationFormat>
  <Paragraphs>122</Paragraphs>
  <Slides>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</vt:lpstr>
      <vt:lpstr>Wingdings 3</vt:lpstr>
      <vt:lpstr>Легкий дым</vt:lpstr>
      <vt:lpstr>Visio</vt:lpstr>
      <vt:lpstr>Курсовая работа  по дисциплине  «Управление проектами»</vt:lpstr>
      <vt:lpstr>Цель проекта</vt:lpstr>
      <vt:lpstr>Задачи проекта</vt:lpstr>
      <vt:lpstr>План проекта</vt:lpstr>
      <vt:lpstr>ИСР в виде дерева</vt:lpstr>
      <vt:lpstr>Контрольные точки проекта</vt:lpstr>
      <vt:lpstr>Бюджет проекта </vt:lpstr>
      <vt:lpstr>Реестр рисков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 по дисциплине «Управление проектами»</dc:title>
  <dc:creator>Иван Разинкин</dc:creator>
  <cp:lastModifiedBy>Валерий</cp:lastModifiedBy>
  <cp:revision>17</cp:revision>
  <dcterms:created xsi:type="dcterms:W3CDTF">2019-12-23T12:47:38Z</dcterms:created>
  <dcterms:modified xsi:type="dcterms:W3CDTF">2020-01-28T09:16:36Z</dcterms:modified>
</cp:coreProperties>
</file>