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670700" cy="2677648"/>
          </a:xfrm>
        </p:spPr>
        <p:txBody>
          <a:bodyPr/>
          <a:lstStyle/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«Средства контроля</a:t>
            </a:r>
            <a:r>
              <a:rPr lang="ru-RU" sz="2800" dirty="0"/>
              <a:t> </a:t>
            </a:r>
            <a:r>
              <a:rPr lang="ru-RU" sz="2800" dirty="0" smtClean="0"/>
              <a:t>защищенности</a:t>
            </a:r>
            <a:r>
              <a:rPr lang="ru-RU" sz="2800" dirty="0"/>
              <a:t> </a:t>
            </a:r>
            <a:r>
              <a:rPr lang="ru-RU" sz="2800" dirty="0" smtClean="0"/>
              <a:t>информации</a:t>
            </a:r>
            <a:r>
              <a:rPr lang="ru-RU" sz="2800" dirty="0"/>
              <a:t> </a:t>
            </a:r>
            <a:r>
              <a:rPr lang="ru-RU" sz="2800" dirty="0" smtClean="0"/>
              <a:t>от</a:t>
            </a:r>
            <a:r>
              <a:rPr lang="ru-RU" sz="2800" dirty="0"/>
              <a:t> </a:t>
            </a:r>
            <a:r>
              <a:rPr lang="ru-RU" sz="2800" dirty="0" smtClean="0"/>
              <a:t>несанкционированного </a:t>
            </a:r>
            <a:r>
              <a:rPr lang="ru-RU" sz="2800" dirty="0"/>
              <a:t>доступа</a:t>
            </a:r>
            <a:r>
              <a:rPr lang="ru-RU" sz="2800" dirty="0" smtClean="0"/>
              <a:t>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Селезнева Валерия П-32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7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428963" cy="1286056"/>
          </a:xfr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latin typeface="+mn-lt"/>
                <a:cs typeface="Arial" charset="0"/>
              </a:rPr>
              <a:t>Показатели  классификации защищенности АС от НСД к информации </a:t>
            </a:r>
            <a:r>
              <a:rPr lang="ru-RU" b="1" dirty="0">
                <a:solidFill>
                  <a:srgbClr val="FFFF00"/>
                </a:solidFill>
                <a:latin typeface="Arial" charset="0"/>
                <a:cs typeface="Arial" charset="0"/>
              </a:rPr>
              <a:t/>
            </a:r>
            <a:br>
              <a:rPr lang="ru-RU" b="1" dirty="0">
                <a:solidFill>
                  <a:srgbClr val="FFFF00"/>
                </a:solidFill>
                <a:latin typeface="Arial" charset="0"/>
                <a:cs typeface="Arial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cs typeface="Arial" charset="0"/>
              </a:rPr>
              <a:t>4. Подсистема обеспечения целостности</a:t>
            </a:r>
            <a:endParaRPr lang="ru-RU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4.1. Обеспечение целостности программных средств и обрабатываемой информации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4.2. Физическая охрана средств вычислительной техники и носителей информации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4.3. Наличие администратора (службы) защиты информации в АС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4.4. Периодическое тестирование СЗИ НСД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4.5. Наличие средств восстановления СЗИ НСД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4.6. Использование сертифицированных средств защиты</a:t>
            </a:r>
          </a:p>
        </p:txBody>
      </p:sp>
    </p:spTree>
    <p:extLst>
      <p:ext uri="{BB962C8B-B14F-4D97-AF65-F5344CB8AC3E}">
        <p14:creationId xmlns:p14="http://schemas.microsoft.com/office/powerpoint/2010/main" val="30777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95359"/>
              </p:ext>
            </p:extLst>
          </p:nvPr>
        </p:nvGraphicFramePr>
        <p:xfrm>
          <a:off x="1660198" y="683172"/>
          <a:ext cx="8230037" cy="5573268"/>
        </p:xfrm>
        <a:graphic>
          <a:graphicData uri="http://schemas.openxmlformats.org/drawingml/2006/table">
            <a:tbl>
              <a:tblPr/>
              <a:tblGrid>
                <a:gridCol w="7380698">
                  <a:extLst>
                    <a:ext uri="{9D8B030D-6E8A-4147-A177-3AD203B41FA5}">
                      <a16:colId xmlns:a16="http://schemas.microsoft.com/office/drawing/2014/main" xmlns="" val="2495891925"/>
                    </a:ext>
                  </a:extLst>
                </a:gridCol>
                <a:gridCol w="460882">
                  <a:extLst>
                    <a:ext uri="{9D8B030D-6E8A-4147-A177-3AD203B41FA5}">
                      <a16:colId xmlns:a16="http://schemas.microsoft.com/office/drawing/2014/main" xmlns="" val="2787458568"/>
                    </a:ext>
                  </a:extLst>
                </a:gridCol>
                <a:gridCol w="388457">
                  <a:extLst>
                    <a:ext uri="{9D8B030D-6E8A-4147-A177-3AD203B41FA5}">
                      <a16:colId xmlns:a16="http://schemas.microsoft.com/office/drawing/2014/main" xmlns="" val="1210692664"/>
                    </a:ext>
                  </a:extLst>
                </a:gridCol>
              </a:tblGrid>
              <a:tr h="2443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Подсистемы и требования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Классы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103247"/>
                  </a:ext>
                </a:extLst>
              </a:tr>
              <a:tr h="279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3Б</a:t>
                      </a:r>
                      <a:endParaRPr lang="ru-RU" sz="16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3А</a:t>
                      </a:r>
                      <a:endParaRPr lang="ru-RU" sz="16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7477382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 Подсистема управления доступом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9528674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1.1. Идентификация, проверка подлинности и контроль доступа субъектов: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3253081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 систему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9830825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 Подсистема регистрации и учета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1571927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2.1. Регистрация и учет: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694259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входа (выхода) субъектов доступа в (из) систему(ы) (узел сети)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4531086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выдачи печатных (графических) выходных документов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2126256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2.2. Учет носителей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975959"/>
                  </a:ext>
                </a:extLst>
              </a:tr>
              <a:tr h="5584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2.3. Очистка (обнуление, обезличивание) освобождаемых областей оперативной памяти ЭВМ и внешних накопителей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4427457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 Подсистема обеспечения целостности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533354"/>
                  </a:ext>
                </a:extLst>
              </a:tr>
              <a:tr h="509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4.1. Обеспечение целостности программных средств и обрабатываемой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8947856"/>
                  </a:ext>
                </a:extLst>
              </a:tr>
              <a:tr h="3859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4.2. Физическая охрана средств вычислительной техники и носителей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3079087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4.4. Периодическое тестирование СЗИ НСД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722795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4.5. Наличие средств восстановления СЗИ НСД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4442633"/>
                  </a:ext>
                </a:extLst>
              </a:tr>
              <a:tr h="279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4.6. Использование сертифицированных средств защиты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730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0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05421"/>
              </p:ext>
            </p:extLst>
          </p:nvPr>
        </p:nvGraphicFramePr>
        <p:xfrm>
          <a:off x="1065509" y="69362"/>
          <a:ext cx="9036495" cy="6763964"/>
        </p:xfrm>
        <a:graphic>
          <a:graphicData uri="http://schemas.openxmlformats.org/drawingml/2006/table">
            <a:tbl>
              <a:tblPr/>
              <a:tblGrid>
                <a:gridCol w="813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4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7693">
                <a:tc rowSpan="2"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Подсистемы и требования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Классы</a:t>
                      </a:r>
                      <a:endParaRPr lang="ru-RU" sz="12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76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2Б</a:t>
                      </a:r>
                      <a:endParaRPr lang="ru-RU" sz="12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2А</a:t>
                      </a:r>
                      <a:endParaRPr lang="ru-RU" sz="12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 Подсистема управления доступом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1.1. Идентификация, проверка подлинности и контроль доступа субъектов: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 систему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 терминалам, ЭВМ, узлам сети ЭВМ, каналам связи, внешним устройствам ЭВМ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 программам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 томам, каталогам, файлам, записям, полям записей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1.2. Управление потоками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 Подсистема регистрации и учета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2.1. Регистрация и учет: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входа (выхода) субъектов доступа в (из) систему (узел сети)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выдачи печатных (графических) выходных документов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запуска (завершения) программ и процессов (заданий, задач)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15386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доступа программ субъектов доступа к защищаемым файлам, включая их создание и удаление, передачу по линиям и каналам связи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415386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доступа программ субъектов доступа к терминалам, ЭВМ, узлам сети ЭВМ, каналам связи, внешним устройствам ЭВМ, программам, томам, каталогам, файлам, записям, полям записей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создаваемых защищаемых объектов доступа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2.2. Учет носителей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415386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2.3. Очистка (обнуление, обезличивание) освобождаемых областей оперативной памяти ЭВМ и внешних накопителей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 Криптографическая подсистема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3.1. Шифрование конфиденциальной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27302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3.3. Использование аттестованных (сертифицированных) криптографических средств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 Подсистема обеспечения целостности</a:t>
                      </a:r>
                      <a:endParaRPr lang="ru-RU" sz="12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 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27302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4.1. Обеспечение целостности программных средств и обрабатываемой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4.2. Физическая охрана средств вычислительной техники и носителей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4.3. Наличие администратора (службы) защиты информации в АС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4.4. Периодическое тестирование СЗИ НСД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207693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4.5. Наличие средств восстановления СЗИ НСД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90072">
                <a:tc>
                  <a:txBody>
                    <a:bodyPr/>
                    <a:lstStyle/>
                    <a:p>
                      <a:pPr marL="360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4.6. Использование сертифицированных средств защиты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59592"/>
              </p:ext>
            </p:extLst>
          </p:nvPr>
        </p:nvGraphicFramePr>
        <p:xfrm>
          <a:off x="1124607" y="0"/>
          <a:ext cx="8893317" cy="6594096"/>
        </p:xfrm>
        <a:graphic>
          <a:graphicData uri="http://schemas.openxmlformats.org/drawingml/2006/table">
            <a:tbl>
              <a:tblPr/>
              <a:tblGrid>
                <a:gridCol w="6921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71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2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73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92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6340">
                <a:tc rowSpan="2"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Подсистемы и требования</a:t>
                      </a:r>
                      <a:endParaRPr kumimoji="0" lang="ru-RU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Классы</a:t>
                      </a:r>
                      <a:endParaRPr kumimoji="0" lang="ru-RU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63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1Д</a:t>
                      </a:r>
                      <a:endParaRPr kumimoji="0" lang="ru-RU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1Г</a:t>
                      </a:r>
                      <a:endParaRPr kumimoji="0" lang="ru-RU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1В</a:t>
                      </a:r>
                      <a:endParaRPr kumimoji="0" lang="ru-RU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1Б</a:t>
                      </a:r>
                      <a:endParaRPr kumimoji="0" lang="ru-RU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1А</a:t>
                      </a:r>
                      <a:endParaRPr kumimoji="0" lang="ru-RU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Подсистема управления доступом</a:t>
                      </a:r>
                      <a:endParaRPr kumimoji="0" lang="ru-RU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1.1. Идентификация, проверка подлинности и контроль доступа субъектов: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систему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терминалам, ЭВМ, узлам сети ЭВМ, каналам связи, внешним устройствам ЭВМ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программам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 томам, каталогам, файлам, записям, полям записей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1.2. Управление потоками информации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Подсистема регистрации и учета</a:t>
                      </a:r>
                      <a:endParaRPr kumimoji="0" lang="ru-RU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2.1. Регистрация и учет: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входа (выхода) субъектов доступа в (из) систему (узел сети)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выдачи печатных (графических) выходных документов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запуска (завершения) программ и процессов (заданий, задач)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268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доступа программ субъектов доступа к защищаемым файлам, включая их создание и удаление, передачу по линиям и каналам связи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268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доступа программ субъектов доступа к терминалам, ЭВМ, узлам сети ЭВМ, каналам связи, внешним устройствам ЭВМ, программам, томам, каталогам, файлам, записям, полям записей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изменения полномочий субъектов доступа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создаваемых защищаемых объектов доступа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2.2. Учет носителей информации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5268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2.3. Очистка (обнуление, обезличивание) освобождаемых областей оперативной памяти ЭВМ и внешних накопителей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2.4. Сигнализация попыток нарушения защиты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Криптографическая подсистема</a:t>
                      </a:r>
                      <a:endParaRPr kumimoji="0" lang="ru-RU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3.1. Шифрование конфиденциальной информации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35268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3.2. Шифрование информации, принадлежащей различным субъектам доступа (группам субъектов) на разных ключах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3.3. Использование аттестованных (сертифицированных) криптографических средств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Подсистема обеспечения целостности</a:t>
                      </a:r>
                      <a:endParaRPr kumimoji="0" lang="ru-RU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4.1. Обеспечение целостности программных средств и обрабатываемой информации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4.2. Физическая охрана средств вычислительной техники и носителей информации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4.3. Наличие администратора (службы) защиты информации в АС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4.4. Периодическое тестирование СЗИ НСД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4.5. Наличие средств восстановления СЗИ НСД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763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4.6. Использование сертифицированных средств защиты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Руководящий документ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Средства вычислительной техники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Защита от несанкционированного доступа к информации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Показатели защищенности от несанкционированного доступа к информации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endParaRPr lang="ru-RU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Утверждено решением председателя Государственной технической комиссии при Президенте Российской Федерации от 30 марта 1992 г.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13956" cy="124401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Arial" charset="0"/>
              </a:rPr>
              <a:t>Классы защищенности СВТ от НСД к информации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/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tx1"/>
                </a:solidFill>
                <a:cs typeface="Arial" charset="0"/>
              </a:rPr>
              <a:t>Первая 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>группа содержит только один седьмой класс.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endParaRPr lang="ru-RU" dirty="0" smtClean="0">
              <a:solidFill>
                <a:schemeClr val="tx1"/>
              </a:solidFill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tx1"/>
                </a:solidFill>
                <a:cs typeface="Arial" charset="0"/>
              </a:rPr>
              <a:t>Вторая 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>группа характеризуется дискреционной защитой и содержит шестой и пятый классы.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endParaRPr lang="ru-RU" dirty="0" smtClean="0">
              <a:solidFill>
                <a:schemeClr val="tx1"/>
              </a:solidFill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tx1"/>
                </a:solidFill>
                <a:cs typeface="Arial" charset="0"/>
              </a:rPr>
              <a:t>Третья 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>группа характеризуется мандатной защитой и содержит четвертый, третий и второй классы.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endParaRPr lang="ru-RU" dirty="0" smtClean="0">
              <a:solidFill>
                <a:schemeClr val="tx1"/>
              </a:solidFill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chemeClr val="tx1"/>
                </a:solidFill>
                <a:cs typeface="Arial" charset="0"/>
              </a:rPr>
              <a:t>Четвертая 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>группа характеризуется верифицированной защитой и содержит только первый класс.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/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sz="1600" dirty="0">
                <a:solidFill>
                  <a:schemeClr val="tx1"/>
                </a:solidFill>
                <a:cs typeface="Arial" charset="0"/>
              </a:rPr>
              <a:t>Выбор класса защищенности СВТ для автоматизированных систем, создаваемых на базе защищенных СВТ, зависит от грифа секретности обрабатываемой в АС информации, условий эксплуатации и расположения объектов системы.</a:t>
            </a:r>
            <a:endParaRPr lang="ru-RU" dirty="0">
              <a:solidFill>
                <a:schemeClr val="tx1"/>
              </a:solidFill>
              <a:cs typeface="Arial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8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28143"/>
              </p:ext>
            </p:extLst>
          </p:nvPr>
        </p:nvGraphicFramePr>
        <p:xfrm>
          <a:off x="652475" y="462462"/>
          <a:ext cx="9332352" cy="5865601"/>
        </p:xfrm>
        <a:graphic>
          <a:graphicData uri="http://schemas.openxmlformats.org/drawingml/2006/table">
            <a:tbl>
              <a:tblPr/>
              <a:tblGrid>
                <a:gridCol w="67192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9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32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997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44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Наименование показателя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Класс защищенности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Дискреционный принцип контроля доступа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  <a:endParaRPr lang="ru-RU" sz="16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Мандатный принцип контроля доступа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Очистка памяти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Изоляция модулей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Маркировка документов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88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Защита ввода и вывода на отчуждаемый физический носитель информации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Сопоставление пользователя с устройством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Идентификация и аутентификация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Гарантии проектирования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Регистрация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Взаимодействие пользователя с КСЗ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Надежное восстановление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Целостность КСЗ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Контроль модификации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Контроль дистрибуции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Гарантии архитектуры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Тестирование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Руководство для пользователя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Руководство по КСЗ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Тестовая документация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44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Конструкторская (проектная) документация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67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При разработке АС, предназначенной для обработки или хранения информации, являющейся собственностью государства и отнесенной к категории секретной, необходимо ориентироваться 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на классы защищенности АС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не ниже (по группам) 3А, 2А, 1А, 1Б, 1В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и использовать сертифицированные СВТ: 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не ниже 4 класса - для класса защищенности АС 1В;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не ниже 3 класса - для класса защищенности АС 1Б;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не ниже 2 класса - для класса защищенности АС 1А.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9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468313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РУКОВОДЯЩИЙ ДОКУМЕНТ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СРЕДСТВА ВЫЧИСЛИТЕЛЬНОЙ ТЕХНИКИ</a:t>
            </a: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МЕЖСЕТЕВЫЕ ЭКРАНЫ</a:t>
            </a: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ЗАЩИТА ОТ НЕСАНКЦИОНИРОВАННОГО ДОСТУПА К ИНФОРМАЦИИ</a:t>
            </a: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ПОКАЗАТЕЛИ ЗАЩИЩЕННОСТИ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ОТ НЕСАНКЦИОНИРОВАННОГО ДОСТУПА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46831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 ИНФОРМАЦИИ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6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МЭ представляет собой локальное (однокомпонентное) или функционально-распределенное средство (комплекс), реализующее контроль за информацией,  поступающей в АС и/или выходящей из АС, и обеспечивает защиту АС посредством фильтрации информации, т.е. ее анализа по совокупности критериев и принятия решения о ее распространении в (из) АС.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5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Рассмотреть все возможные средства </a:t>
            </a:r>
            <a:r>
              <a:rPr lang="ru-RU" dirty="0"/>
              <a:t>контроля защищенности информации от несанкционированного </a:t>
            </a:r>
            <a:r>
              <a:rPr lang="ru-RU" dirty="0" smtClean="0"/>
              <a:t>доступа.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8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Устанавливается пять классов защищенности МЭ.</a:t>
            </a:r>
            <a:endParaRPr lang="ru-RU" b="1" i="1"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Самый низкий класс защищенности - пятый, применяемый для безопасного взаимодействия АС класса 1Д с внешней средой,   четвертый - для 1Г,  третий - 1В, второй - 1Б, самый высокий - первый, применяемый для безопасного взаимодействия АС класса 1А с внешней средой.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Для АС класса 3Б, 2Б должны применяться МЭ не ниже 5 класса.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Для АС класса 3А, 2А в зависимости от важности обрабатываемой информации должны применяться МЭ следующих классов: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при обработке информации с грифом “секретно” - не ниже 3 класса;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при обработке информации с грифом “совершенно секретно” - не ниже 2 класса;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при обработке информации с грифом “особой важности” - не ниже 1 класса. 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2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31982"/>
              </p:ext>
            </p:extLst>
          </p:nvPr>
        </p:nvGraphicFramePr>
        <p:xfrm>
          <a:off x="1123879" y="788275"/>
          <a:ext cx="8650742" cy="5257800"/>
        </p:xfrm>
        <a:graphic>
          <a:graphicData uri="http://schemas.openxmlformats.org/drawingml/2006/table">
            <a:tbl>
              <a:tblPr/>
              <a:tblGrid>
                <a:gridCol w="6115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470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Показатели защищенности</a:t>
                      </a:r>
                      <a:endParaRPr lang="ru-RU" sz="2000" dirty="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5</a:t>
                      </a:r>
                      <a:endParaRPr lang="ru-RU" sz="20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4</a:t>
                      </a:r>
                      <a:endParaRPr lang="ru-RU" sz="20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3</a:t>
                      </a:r>
                      <a:endParaRPr lang="ru-RU" sz="20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2</a:t>
                      </a:r>
                      <a:endParaRPr lang="ru-RU" sz="20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1</a:t>
                      </a:r>
                      <a:endParaRPr lang="ru-RU" sz="2000">
                        <a:solidFill>
                          <a:schemeClr val="tx1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Управление доступом (фильтрация данных и трансляция адресов) 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Идентификация и аутентификация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Регистрация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Администрирование: идентификация и аутентификация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 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 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 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Администрирование: регистрация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Администрирование: простота использования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-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Целостность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 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Восстановление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Тестирование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Руководство администратора защиты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Тестовая документация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7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Конструкторская (проектная) документация</a:t>
                      </a:r>
                    </a:p>
                  </a:txBody>
                  <a:tcPr marL="43883" marR="43883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=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 +</a:t>
                      </a:r>
                    </a:p>
                  </a:txBody>
                  <a:tcPr marL="43883" marR="438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01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7902" y="3268717"/>
            <a:ext cx="585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СПАСИБО ЗА ВНИМАНИЕ!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Руководящий документ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Автоматизированные системы. 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Защита от несанкционированного доступа к информации 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r>
              <a:rPr lang="ru-RU" dirty="0">
                <a:solidFill>
                  <a:schemeClr val="tx1"/>
                </a:solidFill>
                <a:cs typeface="Arial" charset="0"/>
              </a:rPr>
              <a:t>Классификация автоматизированных систем и требования по защите информации</a:t>
            </a:r>
            <a:br>
              <a:rPr lang="ru-RU" dirty="0">
                <a:solidFill>
                  <a:schemeClr val="tx1"/>
                </a:solidFill>
                <a:cs typeface="Arial" charset="0"/>
              </a:rPr>
            </a:br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Утверждено решением председателя Государственной технической комиссии при Президенте Российской Федерации от 30 марта 1992 г.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3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Необходимыми исходными данными для проведения классификации конкретной АС являются: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перечень защищаемых информационных ресурсов АС и их уровень конфиденциальности;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перечень лиц, имеющих доступ к штатным средствам АС, с указанием их уровня полномочий;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матрица доступа или полномочий субъектов доступа по отношению к защищаемым информационным ресурсам АС;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режим обработки данных в АС (коллективный или индивидуальный).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70701" cy="1328098"/>
          </a:xfrm>
        </p:spPr>
        <p:txBody>
          <a:bodyPr/>
          <a:lstStyle/>
          <a:p>
            <a:r>
              <a:rPr lang="ru-RU" sz="3200" dirty="0">
                <a:solidFill>
                  <a:schemeClr val="bg1"/>
                </a:solidFill>
                <a:cs typeface="Arial" charset="0"/>
              </a:rPr>
              <a:t>Классы защищенности АС от НСД к </a:t>
            </a:r>
            <a:r>
              <a:rPr lang="ru-RU" sz="3200" dirty="0" smtClean="0">
                <a:solidFill>
                  <a:schemeClr val="bg1"/>
                </a:solidFill>
                <a:cs typeface="Arial" charset="0"/>
              </a:rPr>
              <a:t>информации</a:t>
            </a:r>
            <a:r>
              <a:rPr lang="ru-RU" b="1" dirty="0">
                <a:solidFill>
                  <a:schemeClr val="tx1"/>
                </a:solidFill>
                <a:cs typeface="Arial" charset="0"/>
              </a:rPr>
              <a:t/>
            </a:r>
            <a:br>
              <a:rPr lang="ru-RU" b="1" dirty="0">
                <a:solidFill>
                  <a:schemeClr val="tx1"/>
                </a:solidFill>
                <a:cs typeface="Arial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b="1" dirty="0">
                <a:solidFill>
                  <a:schemeClr val="tx1"/>
                </a:solidFill>
                <a:cs typeface="Arial" charset="0"/>
              </a:rPr>
              <a:t>Третья группа 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>классифицирует АС, в которых работает один пользователь, допущенный ко всей информации АС, размещенной на носителях одного уровня конфиденциальности. Группа содержит два класса - 3Б и 3А.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b="1" dirty="0">
                <a:solidFill>
                  <a:schemeClr val="tx1"/>
                </a:solidFill>
                <a:cs typeface="Arial" charset="0"/>
              </a:rPr>
              <a:t>Вторая группа 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>классифицирует АС, в которых пользователи имеют одинаковые права доступа (полномочия) ко всей информации АС, обрабатываемой и (или) хранимой на носителях различного уровня конфиденциальности. Группа содержит два класса - 2Б и 2А.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b="1" dirty="0">
                <a:solidFill>
                  <a:schemeClr val="tx1"/>
                </a:solidFill>
                <a:cs typeface="Arial" charset="0"/>
              </a:rPr>
              <a:t>Первая группа 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>классифицирует многопользовательские АС, в которых одновременно обрабатывается и (или) хранится информация разных уровней конфиденциальности и не все пользователи имеют право доступа ко всей информации АС. Группа содержит пять классов - 1Д, 1Г, 1В, 1Б и 1А</a:t>
            </a:r>
            <a:r>
              <a:rPr lang="ru-RU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В общем случае, комплекс программно-технических средств и организационных (процедурных) решений по защите информации от НСД реализуется в рамках системы защиты информации от НСД (</a:t>
            </a:r>
            <a:r>
              <a:rPr lang="ru-RU" b="1" dirty="0">
                <a:solidFill>
                  <a:schemeClr val="tx1"/>
                </a:solidFill>
                <a:cs typeface="Arial" charset="0"/>
              </a:rPr>
              <a:t>СЗИ НСД</a:t>
            </a:r>
            <a:r>
              <a:rPr lang="ru-RU" dirty="0">
                <a:solidFill>
                  <a:schemeClr val="tx1"/>
                </a:solidFill>
                <a:cs typeface="Arial" charset="0"/>
              </a:rPr>
              <a:t>), условно состоящей из следующих четырех подсистем: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управления доступом;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регистрации и учета;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криптографической;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обеспечения целостности.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9901929" cy="834111"/>
          </a:xfrm>
        </p:spPr>
        <p:txBody>
          <a:bodyPr/>
          <a:lstStyle/>
          <a:p>
            <a:r>
              <a:rPr lang="ru-RU" sz="2400" dirty="0">
                <a:solidFill>
                  <a:schemeClr val="bg1"/>
                </a:solidFill>
                <a:cs typeface="Arial" charset="0"/>
              </a:rPr>
              <a:t>Показатели  </a:t>
            </a:r>
            <a:r>
              <a:rPr lang="ru-RU" sz="2400" dirty="0" smtClean="0">
                <a:solidFill>
                  <a:schemeClr val="bg1"/>
                </a:solidFill>
                <a:cs typeface="Arial" charset="0"/>
              </a:rPr>
              <a:t>классификации защищенности </a:t>
            </a:r>
            <a:r>
              <a:rPr lang="ru-RU" sz="2400" dirty="0">
                <a:solidFill>
                  <a:schemeClr val="bg1"/>
                </a:solidFill>
                <a:cs typeface="Arial" charset="0"/>
              </a:rPr>
              <a:t>АС от НСД к информации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ru-RU" b="1" dirty="0">
                <a:solidFill>
                  <a:schemeClr val="tx1"/>
                </a:solidFill>
                <a:cs typeface="Arial" pitchFamily="34" charset="0"/>
              </a:rPr>
              <a:t>1.  Подсистема управления доступом</a:t>
            </a:r>
          </a:p>
          <a:p>
            <a:pPr marL="457200" indent="-457200">
              <a:buFontTx/>
              <a:buAutoNum type="arabicPeriod"/>
              <a:defRPr/>
            </a:pPr>
            <a:endParaRPr lang="ru-RU"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1.1. Идентификация, проверка подлинности и контроль доступа субъектов:</a:t>
            </a:r>
          </a:p>
          <a:p>
            <a:pPr>
              <a:defRPr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 в систему</a:t>
            </a:r>
          </a:p>
          <a:p>
            <a:pPr>
              <a:defRPr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 к терминалам, ЭВМ, узлам сети ЭВМ, каналам связи, внешним устройствам ЭВМ</a:t>
            </a:r>
          </a:p>
          <a:p>
            <a:pPr>
              <a:defRPr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 к программам</a:t>
            </a:r>
          </a:p>
          <a:p>
            <a:pPr>
              <a:defRPr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 к томам, каталогам, файлам, записям, полям записей</a:t>
            </a:r>
          </a:p>
          <a:p>
            <a:pPr>
              <a:defRPr/>
            </a:pPr>
            <a:endParaRPr lang="ru-RU" dirty="0">
              <a:solidFill>
                <a:schemeClr val="tx1"/>
              </a:solidFill>
              <a:cs typeface="Arial" pitchFamily="34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tx1"/>
                </a:solidFill>
                <a:cs typeface="Arial" pitchFamily="34" charset="0"/>
              </a:rPr>
              <a:t>1.2. Управление потоками информации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244015"/>
          </a:xfrm>
        </p:spPr>
        <p:txBody>
          <a:bodyPr/>
          <a:lstStyle/>
          <a:p>
            <a:r>
              <a:rPr lang="ru-RU" sz="2800" dirty="0">
                <a:solidFill>
                  <a:schemeClr val="bg1"/>
                </a:solidFill>
                <a:cs typeface="Arial" charset="0"/>
              </a:rPr>
              <a:t>Показатели  классификации защищенности АС от НСД к информации </a:t>
            </a:r>
            <a:r>
              <a:rPr lang="ru-RU" b="1" dirty="0">
                <a:solidFill>
                  <a:srgbClr val="FFFF00"/>
                </a:solidFill>
                <a:latin typeface="Arial" charset="0"/>
                <a:cs typeface="Arial" charset="0"/>
              </a:rPr>
              <a:t/>
            </a:r>
            <a:br>
              <a:rPr lang="ru-RU" b="1" dirty="0">
                <a:solidFill>
                  <a:srgbClr val="FFFF00"/>
                </a:solidFill>
                <a:latin typeface="Arial" charset="0"/>
                <a:cs typeface="Arial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6441" y="2459421"/>
            <a:ext cx="9669517" cy="42566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cs typeface="Arial" charset="0"/>
              </a:rPr>
              <a:t>2. Подсистема регистрации и учета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2.1. Регистрация и учет:</a:t>
            </a: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входа/выхода субъектов доступа в/из системы (узла сети)</a:t>
            </a: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выдачи печатных (графических) выходных документов</a:t>
            </a: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запуска/завершения программ и процессов (заданий, задач)</a:t>
            </a: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доступа программ субъектов доступа к защищаемым файлам, включая их создание и удаление, передачу по линиям и каналам связи</a:t>
            </a: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доступа программ субъектов доступа к терминалам, ЭВМ, узлам сети ЭВМ, каналам связи, внешним устройствам ЭВМ, программам, томам, каталогам, файлам, записям, полям записей</a:t>
            </a: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изменения полномочий субъектов доступа</a:t>
            </a:r>
          </a:p>
          <a:p>
            <a:r>
              <a:rPr lang="ru-RU" dirty="0">
                <a:solidFill>
                  <a:schemeClr val="tx1"/>
                </a:solidFill>
                <a:cs typeface="Arial" charset="0"/>
              </a:rPr>
              <a:t> создаваемых защищаемых объектов доступа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2.2. Учет носителей информации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2.3. Очистка (обнуление, обезличивание) освобождаемых областей оперативной памяти ЭВМ и внешних  накопителей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2.4. Сигнализация попыток нарушения защиты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9197736" cy="1265035"/>
          </a:xfrm>
        </p:spPr>
        <p:txBody>
          <a:bodyPr/>
          <a:lstStyle/>
          <a:p>
            <a:r>
              <a:rPr lang="ru-RU" sz="2800" dirty="0">
                <a:solidFill>
                  <a:schemeClr val="bg1"/>
                </a:solidFill>
                <a:cs typeface="Arial" charset="0"/>
              </a:rPr>
              <a:t>Показатели  классификации защищенности АС от НСД к информации </a:t>
            </a:r>
            <a:r>
              <a:rPr lang="ru-RU" b="1" dirty="0">
                <a:solidFill>
                  <a:srgbClr val="FFFF00"/>
                </a:solidFill>
                <a:latin typeface="Arial" charset="0"/>
                <a:cs typeface="Arial" charset="0"/>
              </a:rPr>
              <a:t/>
            </a:r>
            <a:br>
              <a:rPr lang="ru-RU" b="1" dirty="0">
                <a:solidFill>
                  <a:srgbClr val="FFFF00"/>
                </a:solidFill>
                <a:latin typeface="Arial" charset="0"/>
                <a:cs typeface="Arial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cs typeface="Arial" charset="0"/>
              </a:rPr>
              <a:t>3. Криптографическая подсистема</a:t>
            </a:r>
            <a:endParaRPr lang="ru-RU" dirty="0">
              <a:solidFill>
                <a:schemeClr val="tx1"/>
              </a:solidFill>
              <a:cs typeface="Arial" charset="0"/>
            </a:endParaRP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3.1. Шифрование конфиденциальной информации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3.2. Шифрование информации, принадлежащей различным субъектам доступа (группам субъектов) на разных ключах</a:t>
            </a:r>
          </a:p>
          <a:p>
            <a:endParaRPr lang="ru-RU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cs typeface="Arial" charset="0"/>
              </a:rPr>
              <a:t>3.3. Использование аттестованных (сертифицированных) криптографических средств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50</TotalTime>
  <Words>2038</Words>
  <Application>Microsoft Office PowerPoint</Application>
  <PresentationFormat>Широкоэкранный</PresentationFormat>
  <Paragraphs>661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Times New Roman</vt:lpstr>
      <vt:lpstr>Wingdings</vt:lpstr>
      <vt:lpstr>Wingdings 3</vt:lpstr>
      <vt:lpstr>Совет директоров</vt:lpstr>
      <vt:lpstr>       «Средства контроля защищенности информации от несанкционированного доступа» </vt:lpstr>
      <vt:lpstr>Цель:</vt:lpstr>
      <vt:lpstr>Презентация PowerPoint</vt:lpstr>
      <vt:lpstr>Презентация PowerPoint</vt:lpstr>
      <vt:lpstr>Классы защищенности АС от НСД к информации </vt:lpstr>
      <vt:lpstr>Презентация PowerPoint</vt:lpstr>
      <vt:lpstr>Показатели  классификации защищенности АС от НСД к информации </vt:lpstr>
      <vt:lpstr>Показатели  классификации защищенности АС от НСД к информации  </vt:lpstr>
      <vt:lpstr>Показатели  классификации защищенности АС от НСД к информации  </vt:lpstr>
      <vt:lpstr>Показатели  классификации защищенности АС от НСД к информации  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Классы защищенности СВТ от НСД к информации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«Средства контроля защищенности информации от несанкционированного доступа»</dc:title>
  <dc:creator>Анастасия Колотова</dc:creator>
  <cp:lastModifiedBy>Nata</cp:lastModifiedBy>
  <cp:revision>45</cp:revision>
  <dcterms:created xsi:type="dcterms:W3CDTF">2021-03-11T16:34:29Z</dcterms:created>
  <dcterms:modified xsi:type="dcterms:W3CDTF">2021-11-29T14:17:43Z</dcterms:modified>
</cp:coreProperties>
</file>