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6234" y="1923393"/>
            <a:ext cx="10909737" cy="1561215"/>
          </a:xfrm>
        </p:spPr>
        <p:txBody>
          <a:bodyPr/>
          <a:lstStyle/>
          <a:p>
            <a:r>
              <a:rPr lang="ru-RU" sz="2800" dirty="0" smtClean="0"/>
              <a:t>Сообщение на тему «</a:t>
            </a:r>
            <a:r>
              <a:rPr lang="ru-RU" sz="2800" dirty="0"/>
              <a:t>Свойства информации. Угрозы</a:t>
            </a:r>
            <a:br>
              <a:rPr lang="ru-RU" sz="2800" dirty="0"/>
            </a:br>
            <a:r>
              <a:rPr lang="ru-RU" sz="2800" dirty="0"/>
              <a:t>безопасности информации. Классификация угроз</a:t>
            </a:r>
            <a:br>
              <a:rPr lang="ru-RU" sz="2800" dirty="0"/>
            </a:br>
            <a:r>
              <a:rPr lang="ru-RU" sz="2800" dirty="0"/>
              <a:t>безопасности информации</a:t>
            </a:r>
            <a:r>
              <a:rPr lang="ru-RU" sz="2800" dirty="0" smtClean="0"/>
              <a:t>»</a:t>
            </a:r>
            <a:endParaRPr lang="ru-RU" sz="9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Селезнева </a:t>
            </a:r>
            <a:r>
              <a:rPr lang="ru-RU" dirty="0" err="1" smtClean="0"/>
              <a:t>валерия</a:t>
            </a:r>
            <a:r>
              <a:rPr lang="ru-RU" dirty="0" smtClean="0"/>
              <a:t> п-32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115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733763" cy="1328098"/>
          </a:xfrm>
        </p:spPr>
        <p:txBody>
          <a:bodyPr/>
          <a:lstStyle/>
          <a:p>
            <a:r>
              <a:rPr lang="ru-RU" dirty="0"/>
              <a:t>Источник угрозы безопасности информации: 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912813"/>
            <a:r>
              <a:rPr lang="ru-RU" sz="2000" dirty="0">
                <a:solidFill>
                  <a:schemeClr val="tx1"/>
                </a:solidFill>
              </a:rPr>
              <a:t>Источник угрозы безопасности информации: </a:t>
            </a:r>
          </a:p>
          <a:p>
            <a:pPr defTabSz="912813"/>
            <a:r>
              <a:rPr lang="ru-RU" sz="2000" dirty="0">
                <a:solidFill>
                  <a:schemeClr val="tx1"/>
                </a:solidFill>
              </a:rPr>
              <a:t>субъект (физическое лицо, материальный объект или физическое явление), являющийся непосредственной причиной возникновения угрозы безопасности информации. </a:t>
            </a:r>
          </a:p>
          <a:p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48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391160"/>
          </a:xfrm>
        </p:spPr>
        <p:txBody>
          <a:bodyPr/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Классификация угроз безопасности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информации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3837" y="2698093"/>
            <a:ext cx="8825659" cy="3416300"/>
          </a:xfrm>
        </p:spPr>
        <p:txBody>
          <a:bodyPr/>
          <a:lstStyle/>
          <a:p>
            <a:endParaRPr lang="ru-RU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угрозы </a:t>
            </a:r>
            <a:r>
              <a:rPr lang="ru-RU" sz="2000" dirty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конфиденциальности информации</a:t>
            </a:r>
          </a:p>
          <a:p>
            <a:r>
              <a:rPr lang="ru-RU" sz="2000" dirty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угрозы  целостности </a:t>
            </a:r>
            <a:r>
              <a:rPr lang="ru-RU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информации</a:t>
            </a:r>
          </a:p>
          <a:p>
            <a:r>
              <a:rPr lang="ru-RU" sz="2000" dirty="0">
                <a:solidFill>
                  <a:schemeClr val="tx1"/>
                </a:solidFill>
                <a:latin typeface="Century Gothic" panose="020B0502020202020204" pitchFamily="34" charset="0"/>
                <a:cs typeface="Arial" pitchFamily="34" charset="0"/>
              </a:rPr>
              <a:t>угрозы доступности информации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0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2813"/>
            <a:r>
              <a:rPr lang="ru-RU" dirty="0"/>
              <a:t>Угрозы безопасности информации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912813">
              <a:buNone/>
            </a:pPr>
            <a:r>
              <a:rPr lang="ru-RU" b="1" dirty="0" smtClean="0">
                <a:solidFill>
                  <a:schemeClr val="tx1"/>
                </a:solidFill>
              </a:rPr>
              <a:t>Внешние </a:t>
            </a:r>
            <a:r>
              <a:rPr lang="ru-RU" b="1" dirty="0">
                <a:solidFill>
                  <a:schemeClr val="tx1"/>
                </a:solidFill>
              </a:rPr>
              <a:t>угрозы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pPr defTabSz="912813"/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деятельность </a:t>
            </a:r>
            <a:r>
              <a:rPr lang="ru-RU" dirty="0">
                <a:solidFill>
                  <a:schemeClr val="tx1"/>
                </a:solidFill>
              </a:rPr>
              <a:t>специальных служб иностранных государств, </a:t>
            </a:r>
          </a:p>
          <a:p>
            <a:pPr defTabSz="912813"/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деятельность </a:t>
            </a:r>
            <a:r>
              <a:rPr lang="ru-RU" dirty="0">
                <a:solidFill>
                  <a:schemeClr val="tx1"/>
                </a:solidFill>
              </a:rPr>
              <a:t>преступных сообществ, организаций и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групп, </a:t>
            </a:r>
          </a:p>
          <a:p>
            <a:pPr defTabSz="912813"/>
            <a:r>
              <a:rPr lang="ru-RU" dirty="0" smtClean="0">
                <a:solidFill>
                  <a:schemeClr val="tx1"/>
                </a:solidFill>
              </a:rPr>
              <a:t>противозаконная </a:t>
            </a:r>
            <a:r>
              <a:rPr lang="ru-RU" dirty="0">
                <a:solidFill>
                  <a:schemeClr val="tx1"/>
                </a:solidFill>
              </a:rPr>
              <a:t>деятельность отдельных лиц.</a:t>
            </a:r>
          </a:p>
          <a:p>
            <a:pPr defTabSz="912813"/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3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Угрозы безопасности информации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2813">
              <a:buNone/>
            </a:pP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Внутренние угрозы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pPr defTabSz="912813"/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нарушение установленного регламента сбора, обработки </a:t>
            </a:r>
          </a:p>
          <a:p>
            <a:pPr marL="0" indent="0" defTabSz="912813">
              <a:buNone/>
            </a:pP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 передачи информации, </a:t>
            </a:r>
          </a:p>
          <a:p>
            <a:pPr defTabSz="912813"/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преднамеренные </a:t>
            </a:r>
            <a:r>
              <a:rPr lang="ru-RU" dirty="0">
                <a:solidFill>
                  <a:schemeClr val="tx1"/>
                </a:solidFill>
              </a:rPr>
              <a:t>действия и ошибки персонала ОИ, </a:t>
            </a:r>
          </a:p>
          <a:p>
            <a:pPr defTabSz="912813"/>
            <a:r>
              <a:rPr lang="ru-RU" dirty="0" smtClean="0">
                <a:solidFill>
                  <a:schemeClr val="tx1"/>
                </a:solidFill>
              </a:rPr>
              <a:t>отказ </a:t>
            </a:r>
            <a:r>
              <a:rPr lang="ru-RU" dirty="0">
                <a:solidFill>
                  <a:schemeClr val="tx1"/>
                </a:solidFill>
              </a:rPr>
              <a:t>технических средств и сбои программного </a:t>
            </a:r>
          </a:p>
          <a:p>
            <a:pPr marL="0" indent="0" defTabSz="912813">
              <a:buNone/>
            </a:pPr>
            <a:r>
              <a:rPr lang="ru-RU" dirty="0" smtClean="0">
                <a:solidFill>
                  <a:schemeClr val="tx1"/>
                </a:solidFill>
              </a:rPr>
              <a:t>обеспечения </a:t>
            </a:r>
            <a:r>
              <a:rPr lang="ru-RU" dirty="0">
                <a:solidFill>
                  <a:schemeClr val="tx1"/>
                </a:solidFill>
              </a:rPr>
              <a:t>ТСОИ.</a:t>
            </a:r>
            <a:endParaRPr lang="ru-RU" b="1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760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6068" y="3026979"/>
            <a:ext cx="5528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Спасибо за внимание!</a:t>
            </a:r>
            <a:endParaRPr lang="ru-RU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35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доклада: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Рассмотреть Свойства информации и Угрозы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безопасности информации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Углубить и закрепить знания, полученные на лекциях и в ходе самостоятельной подготовки</a:t>
            </a:r>
            <a:r>
              <a:rPr lang="ru-RU" dirty="0" smtClean="0"/>
              <a:t>.</a:t>
            </a:r>
          </a:p>
          <a:p>
            <a:r>
              <a:rPr lang="ru-RU" dirty="0"/>
              <a:t>Привить навыки поиска, обобщения и изложения учебного </a:t>
            </a:r>
            <a:r>
              <a:rPr lang="ru-RU" dirty="0" smtClean="0"/>
              <a:t>материала.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407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Рассматриваемые темы 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r>
              <a:rPr lang="ru-RU" sz="2000" dirty="0" smtClean="0"/>
              <a:t>Свойства </a:t>
            </a:r>
            <a:r>
              <a:rPr lang="ru-RU" sz="2000" dirty="0"/>
              <a:t>информации. </a:t>
            </a:r>
            <a:endParaRPr lang="ru-RU" sz="2000" dirty="0" smtClean="0"/>
          </a:p>
          <a:p>
            <a:r>
              <a:rPr lang="ru-RU" sz="2000" dirty="0" smtClean="0"/>
              <a:t>Угрозы безопасности </a:t>
            </a:r>
            <a:r>
              <a:rPr lang="ru-RU" sz="2000" dirty="0"/>
              <a:t>информации. </a:t>
            </a:r>
            <a:endParaRPr lang="ru-RU" sz="2000" dirty="0" smtClean="0"/>
          </a:p>
          <a:p>
            <a:r>
              <a:rPr lang="ru-RU" sz="2000" dirty="0" smtClean="0"/>
              <a:t>Классификация угроз безопасности </a:t>
            </a:r>
            <a:r>
              <a:rPr lang="ru-RU" sz="2000" dirty="0"/>
              <a:t>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0908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информации.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r>
              <a:rPr lang="ru-RU" sz="2000" dirty="0" smtClean="0"/>
              <a:t>Целостность </a:t>
            </a:r>
          </a:p>
          <a:p>
            <a:r>
              <a:rPr lang="ru-RU" sz="2000" dirty="0" smtClean="0"/>
              <a:t>Доступность </a:t>
            </a:r>
          </a:p>
          <a:p>
            <a:r>
              <a:rPr lang="ru-RU" sz="2000" dirty="0" smtClean="0"/>
              <a:t>Конфиденциальность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8527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2813"/>
            <a:r>
              <a:rPr lang="ru-RU" dirty="0"/>
              <a:t>Конфиденциальность информации: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/>
            <a:r>
              <a:rPr lang="ru-RU" sz="2400" dirty="0" smtClean="0">
                <a:solidFill>
                  <a:schemeClr val="tx1"/>
                </a:solidFill>
              </a:rPr>
              <a:t>Обязательное </a:t>
            </a:r>
            <a:r>
              <a:rPr lang="ru-RU" sz="2400" dirty="0">
                <a:solidFill>
                  <a:schemeClr val="tx1"/>
                </a:solidFill>
              </a:rPr>
              <a:t>для выполнения лицом, получившим доступ к определенной информации, требование не передавать такую информацию третьим лицам без согласия ее обладателя. </a:t>
            </a:r>
          </a:p>
          <a:p>
            <a:pPr defTabSz="912813"/>
            <a:endParaRPr lang="ru-RU" dirty="0">
              <a:solidFill>
                <a:schemeClr val="tx1"/>
              </a:solidFill>
            </a:endParaRPr>
          </a:p>
          <a:p>
            <a:pPr defTabSz="912813"/>
            <a:r>
              <a:rPr lang="ru-RU" sz="1400" dirty="0">
                <a:solidFill>
                  <a:schemeClr val="tx1"/>
                </a:solidFill>
              </a:rPr>
              <a:t> Федеральный закон »Об информации, информационных  технологиях и о защите информации» от 27.07.2006 N 149-ФЗ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44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Конфиденциальность информации: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defTabSz="912813"/>
            <a:r>
              <a:rPr lang="ru-RU" sz="2400" dirty="0" smtClean="0">
                <a:solidFill>
                  <a:schemeClr val="tx1"/>
                </a:solidFill>
              </a:rPr>
              <a:t>Состояние </a:t>
            </a:r>
            <a:r>
              <a:rPr lang="ru-RU" sz="2400" dirty="0">
                <a:solidFill>
                  <a:schemeClr val="tx1"/>
                </a:solidFill>
              </a:rPr>
              <a:t>информации, при котором доступ к ней осуществляют только субъекты, имеющие на него право.</a:t>
            </a:r>
          </a:p>
          <a:p>
            <a:pPr marL="0" indent="0" defTabSz="912813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defTabSz="912813"/>
            <a:r>
              <a:rPr lang="ru-RU" sz="2000" dirty="0">
                <a:solidFill>
                  <a:schemeClr val="tx1"/>
                </a:solidFill>
              </a:rPr>
              <a:t>Рекомендации по стандартизации. Р 50.1.056 – 2005.</a:t>
            </a:r>
          </a:p>
          <a:p>
            <a:pPr defTabSz="912813"/>
            <a:endParaRPr lang="ru-RU" sz="2000" dirty="0">
              <a:solidFill>
                <a:schemeClr val="tx1"/>
              </a:solidFill>
            </a:endParaRPr>
          </a:p>
          <a:p>
            <a:pPr defTabSz="912813"/>
            <a:r>
              <a:rPr lang="ru-RU" sz="1600" dirty="0">
                <a:solidFill>
                  <a:schemeClr val="tx1"/>
                </a:solidFill>
              </a:rPr>
              <a:t>Национальный стандарт РФ. Защита информации. Основные термины и определения. ГОСТ Р 50922-2006</a:t>
            </a:r>
          </a:p>
          <a:p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0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Доступность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/>
            <a:r>
              <a:rPr lang="ru-RU" sz="2400" dirty="0" smtClean="0">
                <a:solidFill>
                  <a:schemeClr val="tx1"/>
                </a:solidFill>
              </a:rPr>
              <a:t>состояние </a:t>
            </a:r>
            <a:r>
              <a:rPr lang="ru-RU" sz="2400" dirty="0">
                <a:solidFill>
                  <a:schemeClr val="tx1"/>
                </a:solidFill>
              </a:rPr>
              <a:t>информации, при котором субъекты, имеющие права доступа, могут реализовать их беспрепятственно.</a:t>
            </a:r>
          </a:p>
          <a:p>
            <a:pPr defTabSz="912813"/>
            <a:endParaRPr lang="ru-RU" sz="1200" dirty="0">
              <a:solidFill>
                <a:schemeClr val="tx1"/>
              </a:solidFill>
            </a:endParaRPr>
          </a:p>
          <a:p>
            <a:pPr defTabSz="912813"/>
            <a:r>
              <a:rPr lang="ru-RU" sz="1600" dirty="0">
                <a:solidFill>
                  <a:schemeClr val="tx1"/>
                </a:solidFill>
              </a:rPr>
              <a:t>Национальный стандарт РФ. Защита информации. Основные термины и определения. ГОСТ Р 50922-2006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8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Целостность информации: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/>
            <a:r>
              <a:rPr lang="ru-RU" sz="2400" dirty="0" smtClean="0">
                <a:solidFill>
                  <a:schemeClr val="tx1"/>
                </a:solidFill>
              </a:rPr>
              <a:t>Состояние </a:t>
            </a:r>
            <a:r>
              <a:rPr lang="ru-RU" sz="2400" dirty="0">
                <a:solidFill>
                  <a:schemeClr val="tx1"/>
                </a:solidFill>
              </a:rPr>
              <a:t>информации, при котором отсутствует любое ее изменение либо изменение осуществляется только преднамеренно субъектами, имеющими на него право.</a:t>
            </a:r>
          </a:p>
          <a:p>
            <a:pPr defTabSz="912813"/>
            <a:endParaRPr lang="ru-RU" sz="2400" dirty="0">
              <a:solidFill>
                <a:schemeClr val="tx1"/>
              </a:solidFill>
            </a:endParaRPr>
          </a:p>
          <a:p>
            <a:pPr defTabSz="912813"/>
            <a:r>
              <a:rPr lang="ru-RU" sz="1200" dirty="0">
                <a:solidFill>
                  <a:schemeClr val="tx1"/>
                </a:solidFill>
              </a:rPr>
              <a:t>Национальный стандарт РФ. Защита информации. Основные термины и определения. ГОСТ Р 50922-2006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394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2813"/>
            <a:r>
              <a:rPr lang="ru-RU" dirty="0"/>
              <a:t>Угроза безопасности информации </a:t>
            </a:r>
            <a:endParaRPr lang="ru-RU" dirty="0">
              <a:solidFill>
                <a:schemeClr val="tx1"/>
              </a:solidFill>
              <a:sym typeface="Symbol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совокупность </a:t>
            </a:r>
            <a:r>
              <a:rPr lang="ru-RU" dirty="0">
                <a:solidFill>
                  <a:schemeClr val="tx1"/>
                </a:solidFill>
              </a:rPr>
              <a:t>условий и факторов, создающих</a:t>
            </a:r>
          </a:p>
          <a:p>
            <a:r>
              <a:rPr lang="ru-RU" dirty="0">
                <a:solidFill>
                  <a:schemeClr val="tx1"/>
                </a:solidFill>
              </a:rPr>
              <a:t>потенциальную или реально существующую опасность нарушения безопасности информации.</a:t>
            </a:r>
          </a:p>
          <a:p>
            <a:endParaRPr lang="ru-RU" b="1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Фактор, воздействующий на защищаемую информацию - </a:t>
            </a:r>
          </a:p>
          <a:p>
            <a:r>
              <a:rPr lang="ru-RU" dirty="0">
                <a:solidFill>
                  <a:schemeClr val="tx1"/>
                </a:solidFill>
              </a:rPr>
              <a:t>явление, действие или процесс, результатом которого могут быть утечка, искажение, уничтожение защищаемой информации, блокирование доступа к ней. </a:t>
            </a:r>
          </a:p>
          <a:p>
            <a:endParaRPr lang="ru-RU" b="1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Национальный стандарт РФ. Защита информации. Основные термины и определения. ГОСТ Р 50922-2006</a:t>
            </a:r>
            <a:endParaRPr lang="ru-RU" sz="1400" b="1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489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98</TotalTime>
  <Words>353</Words>
  <Application>Microsoft Office PowerPoint</Application>
  <PresentationFormat>Широкоэкранный</PresentationFormat>
  <Paragraphs>68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Symbol</vt:lpstr>
      <vt:lpstr>Wingdings 3</vt:lpstr>
      <vt:lpstr>Совет директоров</vt:lpstr>
      <vt:lpstr>Сообщение на тему «Свойства информации. Угрозы безопасности информации. Классификация угроз безопасности информации»</vt:lpstr>
      <vt:lpstr>Цель доклада:</vt:lpstr>
      <vt:lpstr>Рассматриваемые темы :</vt:lpstr>
      <vt:lpstr>Свойства информации.</vt:lpstr>
      <vt:lpstr>Конфиденциальность информации: </vt:lpstr>
      <vt:lpstr>Конфиденциальность информации: </vt:lpstr>
      <vt:lpstr>Доступность информации</vt:lpstr>
      <vt:lpstr>Целостность информации: </vt:lpstr>
      <vt:lpstr>Угроза безопасности информации </vt:lpstr>
      <vt:lpstr>Источник угрозы безопасности информации:  </vt:lpstr>
      <vt:lpstr>Классификация угроз безопасности информации </vt:lpstr>
      <vt:lpstr>Угрозы безопасности информации </vt:lpstr>
      <vt:lpstr>Угрозы безопасности информации 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Сообщение на тему «Свойства информации. Угрозы безопасности информации. Классификация угроз безопасности информации»</dc:title>
  <dc:creator>Анастасия Колотова</dc:creator>
  <cp:lastModifiedBy>Nata</cp:lastModifiedBy>
  <cp:revision>20</cp:revision>
  <dcterms:created xsi:type="dcterms:W3CDTF">2021-02-23T10:46:07Z</dcterms:created>
  <dcterms:modified xsi:type="dcterms:W3CDTF">2021-11-29T14:22:31Z</dcterms:modified>
</cp:coreProperties>
</file>