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Hybrid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Bridging LLM and Differential Trees for Explainable, Efficient AI</a:t>
            </a:r>
          </a:p>
          <a:p>
            <a:r>
              <a:t>White Paper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Research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Breaks black-box paradigm of embeddings</a:t>
            </a:r>
          </a:p>
          <a:p>
            <a:pPr>
              <a:defRPr sz="2000"/>
            </a:pPr>
            <a:r>
              <a:t>Unifies continuous and discrete methods</a:t>
            </a:r>
          </a:p>
          <a:p>
            <a:pPr>
              <a:defRPr sz="2000"/>
            </a:pPr>
            <a:r>
              <a:t>Opens new hybrid symbolic-neural AI pathways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Hybrid Embedding = interpretable + efficient foundation</a:t>
            </a:r>
          </a:p>
          <a:p>
            <a:pPr>
              <a:defRPr sz="2000"/>
            </a:pPr>
            <a:r>
              <a:t>Unifies LLM and DBM</a:t>
            </a:r>
          </a:p>
          <a:p>
            <a:pPr>
              <a:defRPr sz="2000"/>
            </a:pPr>
            <a:r>
              <a:t>Foundational design for next-generation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Hybrid Embedding Structure</a:t>
            </a:r>
          </a:p>
        </p:txBody>
      </p:sp>
      <p:pic>
        <p:nvPicPr>
          <p:cNvPr id="3" name="Picture 2" descr="diagram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Serving Workflow</a:t>
            </a:r>
          </a:p>
        </p:txBody>
      </p:sp>
      <p:pic>
        <p:nvPicPr>
          <p:cNvPr id="3" name="Picture 2" descr="diagram_serv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LLM embeddings: powerful but black-box and costly</a:t>
            </a:r>
          </a:p>
          <a:p>
            <a:pPr>
              <a:defRPr sz="2000"/>
            </a:pPr>
            <a:r>
              <a:t>Differential Trees: structured, interpretable, anchor-based</a:t>
            </a:r>
          </a:p>
          <a:p>
            <a:pPr>
              <a:defRPr sz="2000"/>
            </a:pPr>
            <a:r>
              <a:t>Hybrid Embedding unifies the two paradigms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Hybrid Embedding: H(x) = [C(x) || R(x)]</a:t>
            </a:r>
          </a:p>
          <a:p>
            <a:pPr>
              <a:defRPr sz="2000"/>
            </a:pPr>
            <a:r>
              <a:t>C(x): routing code (~128d) → interpretable path &amp; margins</a:t>
            </a:r>
          </a:p>
          <a:p>
            <a:pPr>
              <a:defRPr sz="2000"/>
            </a:pPr>
            <a:r>
              <a:t>R(x): residual (~1024d) → preserves semantic fidelity</a:t>
            </a:r>
          </a:p>
          <a:p>
            <a:pPr>
              <a:defRPr sz="2000"/>
            </a:pPr>
            <a:r>
              <a:t>Together: interpretable and precise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Training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Tree-then-Distill approach</a:t>
            </a:r>
          </a:p>
          <a:p>
            <a:pPr>
              <a:defRPr sz="2000"/>
            </a:pPr>
            <a:r>
              <a:t>Freeze base embeddings</a:t>
            </a:r>
          </a:p>
          <a:p>
            <a:pPr>
              <a:defRPr sz="2000"/>
            </a:pPr>
            <a:r>
              <a:t>Teacher-Tree generates labels</a:t>
            </a:r>
          </a:p>
          <a:p>
            <a:pPr>
              <a:defRPr sz="2000"/>
            </a:pPr>
            <a:r>
              <a:t>Student heads predict C and R</a:t>
            </a:r>
          </a:p>
          <a:p>
            <a:pPr>
              <a:defRPr sz="2000"/>
            </a:pPr>
            <a:r>
              <a:t>Losses: Path-CE, Margin-L1, Residual-L2, InfoNCE, HubnessReg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Two-tier system: Teacher &amp; Service Models</a:t>
            </a:r>
          </a:p>
          <a:p>
            <a:pPr>
              <a:defRPr sz="2000"/>
            </a:pPr>
            <a:r>
              <a:t>Teacher: costly, updated rarely</a:t>
            </a:r>
          </a:p>
          <a:p>
            <a:pPr>
              <a:defRPr sz="2000"/>
            </a:pPr>
            <a:r>
              <a:t>Service Models: lightweight, domain-optimized</a:t>
            </a:r>
          </a:p>
          <a:p>
            <a:pPr>
              <a:defRPr sz="2000"/>
            </a:pPr>
            <a:r>
              <a:t>Supports multiple domains, lowers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Online Serving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Router selects domain head</a:t>
            </a:r>
          </a:p>
          <a:p>
            <a:pPr>
              <a:defRPr sz="2000"/>
            </a:pPr>
            <a:r>
              <a:t>Phase-1: C(x) for coarse bucket search</a:t>
            </a:r>
          </a:p>
          <a:p>
            <a:pPr>
              <a:defRPr sz="2000"/>
            </a:pPr>
            <a:r>
              <a:t>Phase-2: R(x) for fine ranking</a:t>
            </a:r>
          </a:p>
          <a:p>
            <a:pPr>
              <a:defRPr sz="2000"/>
            </a:pPr>
            <a:r>
              <a:t>Explainer outputs path, prototypes, differences</a:t>
            </a:r>
          </a:p>
          <a:p>
            <a:pPr>
              <a:defRPr sz="2000"/>
            </a:pPr>
            <a:r>
              <a:t>Fallback to Teacher if confidence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Efficiency: fewer candidates, faster serving</a:t>
            </a:r>
          </a:p>
          <a:p>
            <a:pPr>
              <a:defRPr sz="2000"/>
            </a:pPr>
            <a:r>
              <a:t>Fidelity: R ensures accuracy</a:t>
            </a:r>
          </a:p>
          <a:p>
            <a:pPr>
              <a:defRPr sz="2000"/>
            </a:pPr>
            <a:r>
              <a:t>Explainability: paths, prototypes, differences</a:t>
            </a:r>
          </a:p>
          <a:p>
            <a:pPr>
              <a:defRPr sz="2000"/>
            </a:pPr>
            <a:r>
              <a:t>Metrics: Recall@k, path stability, audit pass rates,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Search &amp; Recommendation</a:t>
            </a:r>
          </a:p>
          <a:p>
            <a:pPr>
              <a:defRPr sz="2000"/>
            </a:pPr>
            <a:r>
              <a:t>Conversational AI with intrinsic explanations</a:t>
            </a:r>
          </a:p>
          <a:p>
            <a:pPr>
              <a:defRPr sz="2000"/>
            </a:pPr>
            <a:r>
              <a:t>Finance &amp; Healthcare: transparency critical</a:t>
            </a:r>
          </a:p>
          <a:p>
            <a:pPr>
              <a:defRPr sz="2000"/>
            </a:pPr>
            <a:r>
              <a:t>Multi-domain platforms with one backbone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Industry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Reduce LLM deployment costs</a:t>
            </a:r>
          </a:p>
          <a:p>
            <a:pPr>
              <a:defRPr sz="2000"/>
            </a:pPr>
            <a:r>
              <a:t>Provide transparency for compliance</a:t>
            </a:r>
          </a:p>
          <a:p>
            <a:pPr>
              <a:defRPr sz="2000"/>
            </a:pPr>
            <a:r>
              <a:t>New market for interpretable AI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