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60" r:id="rId3"/>
    <p:sldId id="259" r:id="rId4"/>
    <p:sldId id="268" r:id="rId5"/>
    <p:sldId id="263" r:id="rId6"/>
    <p:sldId id="264" r:id="rId7"/>
    <p:sldId id="266" r:id="rId8"/>
    <p:sldId id="267" r:id="rId9"/>
    <p:sldId id="262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B35BD43-560B-40E4-9E36-CC20FA59E34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B1346D7-337C-464A-B82A-9F2EB94CD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0792-BE05-455B-A118-717A9D2976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346D7-337C-464A-B82A-9F2EB94CD1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6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1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CA84-02BA-4E7B-9974-42FF5BD9CE8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40666" y="1663244"/>
            <a:ext cx="4749800" cy="2527756"/>
            <a:chOff x="2116666" y="1663244"/>
            <a:chExt cx="4749800" cy="2527756"/>
          </a:xfrm>
        </p:grpSpPr>
        <p:grpSp>
          <p:nvGrpSpPr>
            <p:cNvPr id="21" name="Group 20"/>
            <p:cNvGrpSpPr/>
            <p:nvPr/>
          </p:nvGrpSpPr>
          <p:grpSpPr>
            <a:xfrm>
              <a:off x="2116666" y="1663244"/>
              <a:ext cx="1270000" cy="1855688"/>
              <a:chOff x="2489200" y="1801912"/>
              <a:chExt cx="1270000" cy="185568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31242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89200" y="1801912"/>
                <a:ext cx="127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Virtual Address Translation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6599" y="1792069"/>
              <a:ext cx="1270000" cy="1726863"/>
              <a:chOff x="3429000" y="1930737"/>
              <a:chExt cx="1270000" cy="172686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0640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429000" y="1930737"/>
                <a:ext cx="127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Instruction Fetch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410028" y="1792069"/>
              <a:ext cx="1354668" cy="1726863"/>
              <a:chOff x="4342296" y="1930737"/>
              <a:chExt cx="1354668" cy="1726863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50038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42296" y="1930737"/>
                <a:ext cx="1354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Data Read/Write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596466" y="1663244"/>
              <a:ext cx="1270000" cy="1855688"/>
              <a:chOff x="5308600" y="1801912"/>
              <a:chExt cx="1270000" cy="1855688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59436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308600" y="1801912"/>
                <a:ext cx="127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Memory-Mapped I/O</a:t>
                </a: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421466" y="3518932"/>
              <a:ext cx="4114800" cy="672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RISC-V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99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516631" y="176075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 Entry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4557" y="1219201"/>
            <a:ext cx="162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Speculation Bits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35447" y="177502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727883" y="4278927"/>
            <a:ext cx="91440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269231" y="4278927"/>
            <a:ext cx="91440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69414" y="390959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EnqP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421631" y="390959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DeqP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4288031" y="2145327"/>
            <a:ext cx="1828800" cy="1600200"/>
            <a:chOff x="2764031" y="2145327"/>
            <a:chExt cx="1828800" cy="16002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3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962400" y="2144354"/>
            <a:ext cx="325631" cy="1600200"/>
            <a:chOff x="2764031" y="2145327"/>
            <a:chExt cx="1828800" cy="1600200"/>
          </a:xfrm>
          <a:noFill/>
        </p:grpSpPr>
        <p:sp>
          <p:nvSpPr>
            <p:cNvPr id="125" name="Rectangle 124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16831" y="2145327"/>
            <a:ext cx="1218616" cy="1600200"/>
            <a:chOff x="4592831" y="2145327"/>
            <a:chExt cx="1218616" cy="1600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97689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897689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897689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897689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897689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897689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507404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507404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507404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507404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507404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507404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335826" y="2145327"/>
            <a:ext cx="304043" cy="1600200"/>
            <a:chOff x="2764031" y="2145327"/>
            <a:chExt cx="1828800" cy="1600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7" name="Rectangle 166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6116831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420874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727628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032165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57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229068" y="2545377"/>
            <a:ext cx="1240030" cy="1600200"/>
            <a:chOff x="2764031" y="2145327"/>
            <a:chExt cx="1828800" cy="16002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69100" y="2545377"/>
            <a:ext cx="610797" cy="1600200"/>
            <a:chOff x="4592831" y="2145327"/>
            <a:chExt cx="304043" cy="1600200"/>
          </a:xfrm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78816" y="2545377"/>
            <a:ext cx="304043" cy="1600200"/>
            <a:chOff x="5202547" y="2145327"/>
            <a:chExt cx="304043" cy="1600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383237" y="2545377"/>
            <a:ext cx="610797" cy="1600200"/>
            <a:chOff x="4592831" y="2145327"/>
            <a:chExt cx="304043" cy="1600200"/>
          </a:xfrm>
        </p:grpSpPr>
        <p:sp>
          <p:nvSpPr>
            <p:cNvPr id="62" name="Rectangle 61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992953" y="2545377"/>
            <a:ext cx="304043" cy="1600200"/>
            <a:chOff x="5202547" y="2145327"/>
            <a:chExt cx="304043" cy="1600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9" name="Rectangle 68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9574" y="3058239"/>
            <a:ext cx="1831043" cy="307777"/>
            <a:chOff x="4592832" y="1837550"/>
            <a:chExt cx="1831043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4592832" y="1837550"/>
              <a:ext cx="60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SRC1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02547" y="1837550"/>
              <a:ext cx="30485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/>
                <a:t>R1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09302" y="1837550"/>
              <a:ext cx="60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SRC2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19017" y="1837550"/>
              <a:ext cx="30485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/>
                <a:t>R2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4666421" y="1550378"/>
            <a:ext cx="2049910" cy="266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519958" y="4475387"/>
            <a:ext cx="1208614" cy="1163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38468" y="307368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Reorder Buffer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19453" y="1529840"/>
            <a:ext cx="204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PRF Ready Bits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498367" y="4903204"/>
            <a:ext cx="120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PRF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49083" y="914401"/>
            <a:ext cx="0" cy="1630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9" idx="0"/>
          </p:cNvCxnSpPr>
          <p:nvPr/>
        </p:nvCxnSpPr>
        <p:spPr>
          <a:xfrm>
            <a:off x="4774498" y="2209801"/>
            <a:ext cx="1" cy="335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62" idx="0"/>
          </p:cNvCxnSpPr>
          <p:nvPr/>
        </p:nvCxnSpPr>
        <p:spPr>
          <a:xfrm>
            <a:off x="5688635" y="2209801"/>
            <a:ext cx="1" cy="335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9084" y="2209800"/>
            <a:ext cx="1839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3" idx="0"/>
          </p:cNvCxnSpPr>
          <p:nvPr/>
        </p:nvCxnSpPr>
        <p:spPr>
          <a:xfrm flipH="1">
            <a:off x="5230838" y="1817079"/>
            <a:ext cx="1355" cy="728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9" idx="0"/>
          </p:cNvCxnSpPr>
          <p:nvPr/>
        </p:nvCxnSpPr>
        <p:spPr>
          <a:xfrm>
            <a:off x="6144974" y="1817079"/>
            <a:ext cx="1" cy="728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44614" y="1752600"/>
            <a:ext cx="8145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844614" y="1619250"/>
            <a:ext cx="8145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728572" y="4724400"/>
            <a:ext cx="5010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296996" y="34788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6296996" y="37455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6296996" y="40122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6296996" y="32121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6296996" y="29454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6296996" y="26787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29400" y="2678727"/>
            <a:ext cx="0" cy="1333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29400" y="3345477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229600" y="1683728"/>
            <a:ext cx="0" cy="4307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6" idx="3"/>
          </p:cNvCxnSpPr>
          <p:nvPr/>
        </p:nvCxnSpPr>
        <p:spPr>
          <a:xfrm flipH="1">
            <a:off x="6716332" y="1683728"/>
            <a:ext cx="1513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88634" y="4724400"/>
            <a:ext cx="831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7" idx="2"/>
          </p:cNvCxnSpPr>
          <p:nvPr/>
        </p:nvCxnSpPr>
        <p:spPr>
          <a:xfrm flipH="1">
            <a:off x="5688635" y="4145578"/>
            <a:ext cx="1" cy="578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4" idx="2"/>
          </p:cNvCxnSpPr>
          <p:nvPr/>
        </p:nvCxnSpPr>
        <p:spPr>
          <a:xfrm flipH="1">
            <a:off x="4768858" y="4145578"/>
            <a:ext cx="5640" cy="80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68858" y="4953000"/>
            <a:ext cx="17511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3" idx="2"/>
          </p:cNvCxnSpPr>
          <p:nvPr/>
        </p:nvCxnSpPr>
        <p:spPr>
          <a:xfrm flipH="1">
            <a:off x="3848101" y="4145577"/>
            <a:ext cx="983" cy="18456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4768859" y="5181600"/>
            <a:ext cx="1751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5700901" y="5410200"/>
            <a:ext cx="819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42771" y="4783723"/>
            <a:ext cx="92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Dispatch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004538" y="352127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Writeback</a:t>
            </a:r>
            <a:r>
              <a:rPr lang="en-US" sz="1600" b="1" dirty="0"/>
              <a:t>/</a:t>
            </a:r>
          </a:p>
          <a:p>
            <a:pPr algn="ctr"/>
            <a:r>
              <a:rPr lang="en-US" sz="1600" b="1" dirty="0"/>
              <a:t>Wakeup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11656" y="182659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Issue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774499" y="5181600"/>
            <a:ext cx="1" cy="809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705278" y="5410200"/>
            <a:ext cx="0" cy="581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229068" y="5991226"/>
            <a:ext cx="5305332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8943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229068" y="2545377"/>
            <a:ext cx="2409732" cy="1417023"/>
            <a:chOff x="1705068" y="2545376"/>
            <a:chExt cx="2409732" cy="1417023"/>
          </a:xfrm>
        </p:grpSpPr>
        <p:sp>
          <p:nvSpPr>
            <p:cNvPr id="5" name="Rectangle 4"/>
            <p:cNvSpPr/>
            <p:nvPr/>
          </p:nvSpPr>
          <p:spPr>
            <a:xfrm>
              <a:off x="1705068" y="2545376"/>
              <a:ext cx="2409732" cy="1417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Reorder Buffer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38434" y="2545376"/>
              <a:ext cx="1143000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8434" y="3764575"/>
              <a:ext cx="1143000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16977" y="2846510"/>
              <a:ext cx="197823" cy="814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86400" y="1447800"/>
            <a:ext cx="1828800" cy="762000"/>
            <a:chOff x="3699361" y="1447800"/>
            <a:chExt cx="1828800" cy="762000"/>
          </a:xfrm>
        </p:grpSpPr>
        <p:sp>
          <p:nvSpPr>
            <p:cNvPr id="14" name="Rectangle 13"/>
            <p:cNvSpPr/>
            <p:nvPr/>
          </p:nvSpPr>
          <p:spPr>
            <a:xfrm>
              <a:off x="3699361" y="1447800"/>
              <a:ext cx="1828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PRF Ready Bits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9361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0338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86400" y="4294159"/>
            <a:ext cx="1828800" cy="1348593"/>
            <a:chOff x="4549288" y="3909206"/>
            <a:chExt cx="1828800" cy="1348593"/>
          </a:xfrm>
        </p:grpSpPr>
        <p:sp>
          <p:nvSpPr>
            <p:cNvPr id="17" name="Rectangle 16"/>
            <p:cNvSpPr/>
            <p:nvPr/>
          </p:nvSpPr>
          <p:spPr>
            <a:xfrm>
              <a:off x="4549288" y="3909206"/>
              <a:ext cx="1828800" cy="1348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PRF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49288" y="4061604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0265" y="4061604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49288" y="4648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5" name="Cloud 24"/>
          <p:cNvSpPr/>
          <p:nvPr/>
        </p:nvSpPr>
        <p:spPr>
          <a:xfrm>
            <a:off x="3645717" y="1562100"/>
            <a:ext cx="1576434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31" name="Straight Arrow Connector 30"/>
          <p:cNvCxnSpPr>
            <a:endCxn id="25" idx="3"/>
          </p:cNvCxnSpPr>
          <p:nvPr/>
        </p:nvCxnSpPr>
        <p:spPr>
          <a:xfrm>
            <a:off x="4433934" y="1143001"/>
            <a:ext cx="0" cy="458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  <a:endCxn id="11" idx="0"/>
          </p:cNvCxnSpPr>
          <p:nvPr/>
        </p:nvCxnSpPr>
        <p:spPr>
          <a:xfrm>
            <a:off x="4433934" y="2247170"/>
            <a:ext cx="0" cy="298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81600" y="1752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5" idx="0"/>
          </p:cNvCxnSpPr>
          <p:nvPr/>
        </p:nvCxnSpPr>
        <p:spPr>
          <a:xfrm flipH="1">
            <a:off x="5220837" y="1905000"/>
            <a:ext cx="2655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3644403" y="4625912"/>
            <a:ext cx="1576434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Dispatch</a:t>
            </a:r>
          </a:p>
        </p:txBody>
      </p:sp>
      <p:cxnSp>
        <p:nvCxnSpPr>
          <p:cNvPr id="45" name="Straight Arrow Connector 44"/>
          <p:cNvCxnSpPr>
            <a:endCxn id="44" idx="3"/>
          </p:cNvCxnSpPr>
          <p:nvPr/>
        </p:nvCxnSpPr>
        <p:spPr>
          <a:xfrm>
            <a:off x="4424094" y="3962399"/>
            <a:ext cx="8526" cy="702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005434" y="4605342"/>
            <a:ext cx="482280" cy="698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181601" y="4757741"/>
            <a:ext cx="304799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55407" y="5055394"/>
            <a:ext cx="330993" cy="126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017294" y="5122069"/>
            <a:ext cx="469106" cy="2119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438743" y="5311712"/>
            <a:ext cx="0" cy="5556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loud 64"/>
          <p:cNvSpPr/>
          <p:nvPr/>
        </p:nvSpPr>
        <p:spPr>
          <a:xfrm>
            <a:off x="7244864" y="2910986"/>
            <a:ext cx="1926657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Writeback</a:t>
            </a:r>
            <a:r>
              <a:rPr lang="en-US" sz="1600" b="1" dirty="0">
                <a:solidFill>
                  <a:schemeClr val="tx1"/>
                </a:solidFill>
              </a:rPr>
              <a:t>/Wakeup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458200" y="3555466"/>
            <a:ext cx="0" cy="2311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1" idx="3"/>
          </p:cNvCxnSpPr>
          <p:nvPr/>
        </p:nvCxnSpPr>
        <p:spPr>
          <a:xfrm flipH="1">
            <a:off x="7315200" y="4675156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001000" y="3555466"/>
            <a:ext cx="0" cy="11196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2"/>
          </p:cNvCxnSpPr>
          <p:nvPr/>
        </p:nvCxnSpPr>
        <p:spPr>
          <a:xfrm flipH="1">
            <a:off x="5638801" y="3253887"/>
            <a:ext cx="161203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001000" y="1825874"/>
            <a:ext cx="0" cy="11196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315200" y="1832896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229068" y="5867400"/>
            <a:ext cx="5762532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To Functional Units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381469" y="609600"/>
            <a:ext cx="2059509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From Renaming</a:t>
            </a:r>
          </a:p>
        </p:txBody>
      </p:sp>
    </p:spTree>
    <p:extLst>
      <p:ext uri="{BB962C8B-B14F-4D97-AF65-F5344CB8AC3E}">
        <p14:creationId xmlns:p14="http://schemas.microsoft.com/office/powerpoint/2010/main" val="31211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9068" y="1429488"/>
            <a:ext cx="2181132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1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182" y="1429488"/>
            <a:ext cx="220075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9068" y="3352801"/>
            <a:ext cx="5352864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1286" y="2012708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1286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81183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82268" y="2012708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82268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1"/>
            <a:endCxn id="13" idx="3"/>
          </p:cNvCxnSpPr>
          <p:nvPr/>
        </p:nvCxnSpPr>
        <p:spPr>
          <a:xfrm flipH="1">
            <a:off x="5410198" y="2137997"/>
            <a:ext cx="8720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  <a:endCxn id="14" idx="3"/>
          </p:cNvCxnSpPr>
          <p:nvPr/>
        </p:nvCxnSpPr>
        <p:spPr>
          <a:xfrm flipH="1">
            <a:off x="5410200" y="2545374"/>
            <a:ext cx="8720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5" idx="1"/>
          </p:cNvCxnSpPr>
          <p:nvPr/>
        </p:nvCxnSpPr>
        <p:spPr>
          <a:xfrm>
            <a:off x="5509112" y="1730621"/>
            <a:ext cx="8720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05200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19743" y="2747598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62509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62434" y="3253887"/>
            <a:ext cx="252366" cy="98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05200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9743" y="3253886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7" idx="0"/>
            <a:endCxn id="33" idx="2"/>
          </p:cNvCxnSpPr>
          <p:nvPr/>
        </p:nvCxnSpPr>
        <p:spPr>
          <a:xfrm flipV="1">
            <a:off x="4945926" y="2846510"/>
            <a:ext cx="0" cy="407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2"/>
          </p:cNvCxnSpPr>
          <p:nvPr/>
        </p:nvCxnSpPr>
        <p:spPr>
          <a:xfrm>
            <a:off x="4588692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2"/>
            <a:endCxn id="36" idx="0"/>
          </p:cNvCxnSpPr>
          <p:nvPr/>
        </p:nvCxnSpPr>
        <p:spPr>
          <a:xfrm>
            <a:off x="3631383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0"/>
            <a:endCxn id="7" idx="2"/>
          </p:cNvCxnSpPr>
          <p:nvPr/>
        </p:nvCxnSpPr>
        <p:spPr>
          <a:xfrm flipV="1">
            <a:off x="3988617" y="2846510"/>
            <a:ext cx="0" cy="407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62691" y="284748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977234" y="2748573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20000" y="284748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19925" y="3253887"/>
            <a:ext cx="252366" cy="9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62691" y="335377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977234" y="3253888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7" idx="0"/>
            <a:endCxn id="53" idx="2"/>
          </p:cNvCxnSpPr>
          <p:nvPr/>
        </p:nvCxnSpPr>
        <p:spPr>
          <a:xfrm flipV="1">
            <a:off x="8103417" y="2847485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</p:cNvCxnSpPr>
          <p:nvPr/>
        </p:nvCxnSpPr>
        <p:spPr>
          <a:xfrm>
            <a:off x="7746183" y="2946397"/>
            <a:ext cx="0" cy="407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2"/>
            <a:endCxn id="56" idx="0"/>
          </p:cNvCxnSpPr>
          <p:nvPr/>
        </p:nvCxnSpPr>
        <p:spPr>
          <a:xfrm>
            <a:off x="6788874" y="2946397"/>
            <a:ext cx="0" cy="407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0"/>
            <a:endCxn id="51" idx="2"/>
          </p:cNvCxnSpPr>
          <p:nvPr/>
        </p:nvCxnSpPr>
        <p:spPr>
          <a:xfrm flipV="1">
            <a:off x="7146108" y="2847485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77578" y="1891778"/>
            <a:ext cx="798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Redirection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567347" y="2296974"/>
            <a:ext cx="619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Training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955579" y="1121711"/>
            <a:ext cx="9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Front-End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05891" y="112171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Back-End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99335" y="4769824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 System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97376" y="1484401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Instructions</a:t>
            </a:r>
            <a:endParaRPr lang="en-US" sz="1100" b="1" dirty="0"/>
          </a:p>
        </p:txBody>
      </p:sp>
      <p:sp>
        <p:nvSpPr>
          <p:cNvPr id="106" name="Rectangle 105"/>
          <p:cNvSpPr/>
          <p:nvPr/>
        </p:nvSpPr>
        <p:spPr>
          <a:xfrm>
            <a:off x="3331470" y="2054565"/>
            <a:ext cx="624109" cy="248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331471" y="1534096"/>
            <a:ext cx="624109" cy="407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BTB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090767" y="1536276"/>
            <a:ext cx="728977" cy="407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BHT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4114801" y="2054566"/>
            <a:ext cx="704943" cy="2569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642347" y="1524813"/>
            <a:ext cx="728977" cy="446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Reg</a:t>
            </a:r>
            <a:r>
              <a:rPr lang="en-US" sz="1200" b="1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499581" y="1529536"/>
            <a:ext cx="728977" cy="446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CSRF</a:t>
            </a:r>
          </a:p>
        </p:txBody>
      </p:sp>
      <p:sp>
        <p:nvSpPr>
          <p:cNvPr id="112" name="Trapezoid 111"/>
          <p:cNvSpPr/>
          <p:nvPr/>
        </p:nvSpPr>
        <p:spPr>
          <a:xfrm rot="5400000">
            <a:off x="6847464" y="1942998"/>
            <a:ext cx="412826" cy="565433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331470" y="2488301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2434" y="2748573"/>
            <a:ext cx="252366" cy="97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rapezoid 115"/>
          <p:cNvSpPr/>
          <p:nvPr/>
        </p:nvSpPr>
        <p:spPr>
          <a:xfrm rot="5400000">
            <a:off x="7665824" y="1963907"/>
            <a:ext cx="412826" cy="565433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531870" y="2488301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19925" y="2748573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9635" y="3352799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62509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481558" y="3864383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509369" y="3346223"/>
            <a:ext cx="440054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00" y="335377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255366" y="3970463"/>
            <a:ext cx="1436256" cy="506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61258" y="4670911"/>
            <a:ext cx="252366" cy="98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704024" y="4769825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5840065" y="4874398"/>
            <a:ext cx="0" cy="2032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6186425" y="4772296"/>
            <a:ext cx="1016" cy="3053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59655" y="5077600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 main memory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3131419" y="3502593"/>
            <a:ext cx="198801" cy="1136824"/>
            <a:chOff x="1608669" y="3429000"/>
            <a:chExt cx="198801" cy="1311197"/>
          </a:xfrm>
        </p:grpSpPr>
        <p:grpSp>
          <p:nvGrpSpPr>
            <p:cNvPr id="138" name="Group 137"/>
            <p:cNvGrpSpPr/>
            <p:nvPr/>
          </p:nvGrpSpPr>
          <p:grpSpPr>
            <a:xfrm>
              <a:off x="1608669" y="3429000"/>
              <a:ext cx="198801" cy="632311"/>
              <a:chOff x="1608669" y="3429000"/>
              <a:chExt cx="198801" cy="1295401"/>
            </a:xfrm>
          </p:grpSpPr>
          <p:sp>
            <p:nvSpPr>
              <p:cNvPr id="133" name="Rectangle 132"/>
              <p:cNvSpPr/>
              <p:nvPr/>
            </p:nvSpPr>
            <p:spPr>
              <a:xfrm rot="16200000">
                <a:off x="1531943" y="4191527"/>
                <a:ext cx="252366" cy="98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1631344" y="4548274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 rot="16200000">
                <a:off x="1531943" y="3505726"/>
                <a:ext cx="252366" cy="9891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 rot="16200000">
                <a:off x="1631344" y="3862473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608669" y="4107886"/>
              <a:ext cx="198801" cy="632311"/>
              <a:chOff x="1608669" y="3429000"/>
              <a:chExt cx="198801" cy="1295401"/>
            </a:xfrm>
          </p:grpSpPr>
          <p:sp>
            <p:nvSpPr>
              <p:cNvPr id="140" name="Rectangle 139"/>
              <p:cNvSpPr/>
              <p:nvPr/>
            </p:nvSpPr>
            <p:spPr>
              <a:xfrm rot="16200000">
                <a:off x="1531943" y="4191527"/>
                <a:ext cx="252366" cy="98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 rot="16200000">
                <a:off x="1631344" y="4548274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6200000">
                <a:off x="1531943" y="3505726"/>
                <a:ext cx="252366" cy="9891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1631344" y="3862473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5" name="TextBox 144"/>
          <p:cNvSpPr txBox="1"/>
          <p:nvPr/>
        </p:nvSpPr>
        <p:spPr>
          <a:xfrm>
            <a:off x="3357176" y="3900292"/>
            <a:ext cx="113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Connections for other cores</a:t>
            </a:r>
          </a:p>
        </p:txBody>
      </p:sp>
    </p:spTree>
    <p:extLst>
      <p:ext uri="{BB962C8B-B14F-4D97-AF65-F5344CB8AC3E}">
        <p14:creationId xmlns:p14="http://schemas.microsoft.com/office/powerpoint/2010/main" val="37986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430463"/>
            <a:ext cx="2743198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1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1286" y="2033555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1286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6" idx="3"/>
          </p:cNvCxnSpPr>
          <p:nvPr/>
        </p:nvCxnSpPr>
        <p:spPr>
          <a:xfrm flipH="1">
            <a:off x="5410198" y="2158844"/>
            <a:ext cx="87207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3"/>
          </p:cNvCxnSpPr>
          <p:nvPr/>
        </p:nvCxnSpPr>
        <p:spPr>
          <a:xfrm flipH="1">
            <a:off x="5410200" y="2545374"/>
            <a:ext cx="87206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5509112" y="1730621"/>
            <a:ext cx="76708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4236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19743" y="2747598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62509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40423" y="1864460"/>
            <a:ext cx="89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Redirection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651800" y="2269656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57326" y="1124256"/>
            <a:ext cx="9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Front-End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3644" y="1295401"/>
            <a:ext cx="103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Decoded Instructions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881091" y="2035733"/>
            <a:ext cx="624109" cy="248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81092" y="1600568"/>
            <a:ext cx="640621" cy="255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BTB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419601" y="1602146"/>
            <a:ext cx="704943" cy="2569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Decode</a:t>
            </a:r>
          </a:p>
        </p:txBody>
      </p:sp>
      <p:cxnSp>
        <p:nvCxnSpPr>
          <p:cNvPr id="30" name="Straight Arrow Connector 29"/>
          <p:cNvCxnSpPr>
            <a:stCxn id="24" idx="3"/>
            <a:endCxn id="5" idx="1"/>
          </p:cNvCxnSpPr>
          <p:nvPr/>
        </p:nvCxnSpPr>
        <p:spPr>
          <a:xfrm>
            <a:off x="5124544" y="1730621"/>
            <a:ext cx="28565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48000" y="1859095"/>
            <a:ext cx="0" cy="1766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52800" y="1859095"/>
            <a:ext cx="0" cy="1766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881091" y="2487325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31470" y="2748573"/>
            <a:ext cx="252366" cy="97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048000" y="2296973"/>
            <a:ext cx="0" cy="190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0"/>
          </p:cNvCxnSpPr>
          <p:nvPr/>
        </p:nvCxnSpPr>
        <p:spPr>
          <a:xfrm>
            <a:off x="4588692" y="2670664"/>
            <a:ext cx="0" cy="1758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2" idx="3"/>
          </p:cNvCxnSpPr>
          <p:nvPr/>
        </p:nvCxnSpPr>
        <p:spPr>
          <a:xfrm flipH="1">
            <a:off x="3816822" y="2666917"/>
            <a:ext cx="7718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0"/>
          </p:cNvCxnSpPr>
          <p:nvPr/>
        </p:nvCxnSpPr>
        <p:spPr>
          <a:xfrm flipV="1">
            <a:off x="4945926" y="1859094"/>
            <a:ext cx="0" cy="888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1"/>
            <a:endCxn id="21" idx="3"/>
          </p:cNvCxnSpPr>
          <p:nvPr/>
        </p:nvCxnSpPr>
        <p:spPr>
          <a:xfrm flipH="1">
            <a:off x="3505200" y="2158845"/>
            <a:ext cx="1806087" cy="108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1"/>
          </p:cNvCxnSpPr>
          <p:nvPr/>
        </p:nvCxnSpPr>
        <p:spPr>
          <a:xfrm flipH="1" flipV="1">
            <a:off x="3955580" y="2543194"/>
            <a:ext cx="1355707" cy="21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955579" y="1728240"/>
            <a:ext cx="0" cy="81495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3" idx="3"/>
          </p:cNvCxnSpPr>
          <p:nvPr/>
        </p:nvCxnSpPr>
        <p:spPr>
          <a:xfrm flipH="1">
            <a:off x="3521713" y="1728239"/>
            <a:ext cx="433867" cy="1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</p:cNvCxnSpPr>
          <p:nvPr/>
        </p:nvCxnSpPr>
        <p:spPr>
          <a:xfrm>
            <a:off x="3100419" y="2946398"/>
            <a:ext cx="0" cy="2540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6" idx="2"/>
          </p:cNvCxnSpPr>
          <p:nvPr/>
        </p:nvCxnSpPr>
        <p:spPr>
          <a:xfrm flipV="1">
            <a:off x="3457653" y="2846510"/>
            <a:ext cx="0" cy="3538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588692" y="2946397"/>
            <a:ext cx="0" cy="2540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945926" y="2846509"/>
            <a:ext cx="0" cy="3538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67001" y="3152776"/>
            <a:ext cx="128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MMU </a:t>
            </a:r>
            <a:r>
              <a:rPr lang="en-US" sz="1200" dirty="0" err="1"/>
              <a:t>Memroy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304206" y="3152775"/>
            <a:ext cx="93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 Cache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20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8830" y="1529375"/>
            <a:ext cx="354037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8831" y="1705219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9916" y="2112595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99916" y="2519972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26760" y="2237884"/>
            <a:ext cx="7731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426760" y="2645261"/>
            <a:ext cx="7731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4426760" y="1830508"/>
            <a:ext cx="8720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80339" y="294737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91756" y="2848460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4522" y="294737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7317939" y="2947372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>
            <a:off x="6960705" y="3046284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5706522" y="3046284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0" idx="2"/>
          </p:cNvCxnSpPr>
          <p:nvPr/>
        </p:nvCxnSpPr>
        <p:spPr>
          <a:xfrm flipV="1">
            <a:off x="6063756" y="2947372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4700" y="1950428"/>
            <a:ext cx="89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Redirection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6077" y="2355624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639279" y="122159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Back-End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2189" y="1543051"/>
            <a:ext cx="9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Instructions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5570002" y="1615592"/>
            <a:ext cx="728977" cy="429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Reg</a:t>
            </a:r>
            <a:r>
              <a:rPr lang="en-US" sz="1200" b="1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27" name="Trapezoid 26"/>
          <p:cNvSpPr/>
          <p:nvPr/>
        </p:nvSpPr>
        <p:spPr>
          <a:xfrm rot="5400000">
            <a:off x="6477713" y="1619754"/>
            <a:ext cx="412826" cy="421511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49518" y="2588188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37573" y="2848460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6" idx="3"/>
            <a:endCxn id="25" idx="1"/>
          </p:cNvCxnSpPr>
          <p:nvPr/>
        </p:nvCxnSpPr>
        <p:spPr>
          <a:xfrm flipV="1">
            <a:off x="5397741" y="1830508"/>
            <a:ext cx="17226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98979" y="1752600"/>
            <a:ext cx="174393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305549" y="1924052"/>
            <a:ext cx="174393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131155" y="2045425"/>
            <a:ext cx="0" cy="192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31155" y="2238283"/>
            <a:ext cx="863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0"/>
          </p:cNvCxnSpPr>
          <p:nvPr/>
        </p:nvCxnSpPr>
        <p:spPr>
          <a:xfrm flipV="1">
            <a:off x="6894882" y="1830507"/>
            <a:ext cx="9586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6994896" y="1830109"/>
            <a:ext cx="1" cy="407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83591" y="3372529"/>
            <a:ext cx="128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MMU </a:t>
            </a:r>
            <a:r>
              <a:rPr lang="en-US" sz="1200" dirty="0" err="1"/>
              <a:t>Memroy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563026" y="3372528"/>
            <a:ext cx="139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Cache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r>
              <a:rPr lang="en-US" sz="1200" dirty="0"/>
              <a:t>/SB empty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434434" y="284833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77200" y="2947244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3" idx="2"/>
          </p:cNvCxnSpPr>
          <p:nvPr/>
        </p:nvCxnSpPr>
        <p:spPr>
          <a:xfrm flipV="1">
            <a:off x="8560617" y="2947244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8203383" y="3046156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79670" y="3377163"/>
            <a:ext cx="93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Intra-Core Fence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7514869" y="1624095"/>
            <a:ext cx="728977" cy="429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CSRF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131155" y="2237884"/>
            <a:ext cx="0" cy="350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0705" y="2757764"/>
            <a:ext cx="0" cy="185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85249" y="2757763"/>
            <a:ext cx="575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934489" y="2052072"/>
            <a:ext cx="0" cy="3447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927879" y="2396860"/>
            <a:ext cx="13900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3" idx="0"/>
          </p:cNvCxnSpPr>
          <p:nvPr/>
        </p:nvCxnSpPr>
        <p:spPr>
          <a:xfrm flipV="1">
            <a:off x="7317939" y="2396860"/>
            <a:ext cx="0" cy="45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514869" y="2846336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641052" y="2945248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1" y="3352801"/>
            <a:ext cx="297180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7096" y="3253886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79117" y="3254859"/>
            <a:ext cx="252366" cy="9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41058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14875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14802" y="3561341"/>
            <a:ext cx="380999" cy="46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13104" y="3254859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5373279" y="2947373"/>
            <a:ext cx="0" cy="306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4305300" y="2949320"/>
            <a:ext cx="0" cy="306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6639287" y="2948105"/>
            <a:ext cx="0" cy="306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107066" y="2947371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980883" y="3353774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622801" y="2510136"/>
            <a:ext cx="98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Memory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5562600" y="249983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Intra-core fence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4112452" y="4137514"/>
            <a:ext cx="1994614" cy="361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Coherent Cache Abstraction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00170" y="2206824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 System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247096" y="4038600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16054" y="4137515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7" idx="0"/>
            <a:endCxn id="10" idx="2"/>
          </p:cNvCxnSpPr>
          <p:nvPr/>
        </p:nvCxnSpPr>
        <p:spPr>
          <a:xfrm flipV="1">
            <a:off x="5373279" y="33528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9" idx="2"/>
            <a:endCxn id="68" idx="0"/>
          </p:cNvCxnSpPr>
          <p:nvPr/>
        </p:nvCxnSpPr>
        <p:spPr>
          <a:xfrm>
            <a:off x="4841059" y="3452688"/>
            <a:ext cx="1179" cy="684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495801" y="3670302"/>
            <a:ext cx="3404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95801" y="3804627"/>
            <a:ext cx="87747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496979" y="3938951"/>
            <a:ext cx="34525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03639" y="2510136"/>
            <a:ext cx="81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SB Empty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30" idx="0"/>
            <a:endCxn id="18" idx="2"/>
          </p:cNvCxnSpPr>
          <p:nvPr/>
        </p:nvCxnSpPr>
        <p:spPr>
          <a:xfrm flipH="1" flipV="1">
            <a:off x="4305301" y="3354747"/>
            <a:ext cx="1" cy="2065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6979" y="107841"/>
            <a:ext cx="10878222" cy="6673959"/>
            <a:chOff x="246979" y="29985"/>
            <a:chExt cx="10878222" cy="6673959"/>
          </a:xfrm>
        </p:grpSpPr>
        <p:sp>
          <p:nvSpPr>
            <p:cNvPr id="7" name="Cloud 6"/>
            <p:cNvSpPr/>
            <p:nvPr/>
          </p:nvSpPr>
          <p:spPr>
            <a:xfrm>
              <a:off x="339402" y="2072464"/>
              <a:ext cx="1659636" cy="425828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Rename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89725" y="125765"/>
              <a:ext cx="655427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ROB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9724" y="1222606"/>
              <a:ext cx="11064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ALU IQ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3859052" y="973296"/>
              <a:ext cx="1167639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Issue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8308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Cloud 11"/>
            <p:cNvSpPr/>
            <p:nvPr/>
          </p:nvSpPr>
          <p:spPr>
            <a:xfrm>
              <a:off x="5498612" y="973296"/>
              <a:ext cx="113113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Read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21366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Cloud 13"/>
            <p:cNvSpPr/>
            <p:nvPr/>
          </p:nvSpPr>
          <p:spPr>
            <a:xfrm>
              <a:off x="7101670" y="973296"/>
              <a:ext cx="102827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Exec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21564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Cloud 15"/>
            <p:cNvSpPr/>
            <p:nvPr/>
          </p:nvSpPr>
          <p:spPr>
            <a:xfrm>
              <a:off x="8601868" y="973296"/>
              <a:ext cx="1237345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Write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89724" y="2889733"/>
              <a:ext cx="11064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MEM IQ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Cloud 17"/>
            <p:cNvSpPr/>
            <p:nvPr/>
          </p:nvSpPr>
          <p:spPr>
            <a:xfrm>
              <a:off x="3900076" y="2640423"/>
              <a:ext cx="1198626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Issue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02630" y="2889733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5595244" y="2640423"/>
              <a:ext cx="113113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Read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30309" y="2889733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Cloud 21"/>
            <p:cNvSpPr/>
            <p:nvPr/>
          </p:nvSpPr>
          <p:spPr>
            <a:xfrm>
              <a:off x="7222923" y="2640423"/>
              <a:ext cx="1122584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Addr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Calc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Cloud 23"/>
            <p:cNvSpPr/>
            <p:nvPr/>
          </p:nvSpPr>
          <p:spPr>
            <a:xfrm>
              <a:off x="8842048" y="2640423"/>
              <a:ext cx="1539531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Update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LSQ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4167" y="2011441"/>
              <a:ext cx="3242712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Physical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File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95579" y="3687841"/>
              <a:ext cx="1144375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22" idx="1"/>
              <a:endCxn id="34" idx="1"/>
            </p:cNvCxnSpPr>
            <p:nvPr/>
          </p:nvCxnSpPr>
          <p:spPr>
            <a:xfrm rot="16200000" flipH="1">
              <a:off x="7747856" y="3505717"/>
              <a:ext cx="384083" cy="31136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4" idx="3"/>
              <a:endCxn id="24" idx="1"/>
            </p:cNvCxnSpPr>
            <p:nvPr/>
          </p:nvCxnSpPr>
          <p:spPr>
            <a:xfrm flipV="1">
              <a:off x="9239954" y="3469358"/>
              <a:ext cx="371860" cy="38408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89724" y="4443799"/>
              <a:ext cx="571607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LSQ (LQ + SQ)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Elbow Connector 54"/>
            <p:cNvCxnSpPr>
              <a:stCxn id="7" idx="0"/>
              <a:endCxn id="8" idx="1"/>
            </p:cNvCxnSpPr>
            <p:nvPr/>
          </p:nvCxnSpPr>
          <p:spPr>
            <a:xfrm flipV="1">
              <a:off x="1997655" y="291365"/>
              <a:ext cx="592070" cy="199401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7" idx="0"/>
              <a:endCxn id="42" idx="1"/>
            </p:cNvCxnSpPr>
            <p:nvPr/>
          </p:nvCxnSpPr>
          <p:spPr>
            <a:xfrm>
              <a:off x="1997655" y="2285378"/>
              <a:ext cx="592069" cy="232402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loud 68"/>
            <p:cNvSpPr/>
            <p:nvPr/>
          </p:nvSpPr>
          <p:spPr>
            <a:xfrm>
              <a:off x="9457182" y="29985"/>
              <a:ext cx="1591818" cy="52275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Commit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8" idx="3"/>
              <a:endCxn id="69" idx="2"/>
            </p:cNvCxnSpPr>
            <p:nvPr/>
          </p:nvCxnSpPr>
          <p:spPr>
            <a:xfrm>
              <a:off x="9144001" y="291365"/>
              <a:ext cx="318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0048499" y="1209174"/>
              <a:ext cx="942680" cy="358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Bypass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89" idx="2"/>
              <a:endCxn id="7" idx="3"/>
            </p:cNvCxnSpPr>
            <p:nvPr/>
          </p:nvCxnSpPr>
          <p:spPr>
            <a:xfrm>
              <a:off x="1169220" y="1692223"/>
              <a:ext cx="0" cy="404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6" idx="0"/>
              <a:endCxn id="72" idx="1"/>
            </p:cNvCxnSpPr>
            <p:nvPr/>
          </p:nvCxnSpPr>
          <p:spPr>
            <a:xfrm>
              <a:off x="9838182" y="1388206"/>
              <a:ext cx="2103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loud 81"/>
            <p:cNvSpPr/>
            <p:nvPr/>
          </p:nvSpPr>
          <p:spPr>
            <a:xfrm>
              <a:off x="5546233" y="5031852"/>
              <a:ext cx="1190995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Issue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Ld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Cloud 82"/>
            <p:cNvSpPr/>
            <p:nvPr/>
          </p:nvSpPr>
          <p:spPr>
            <a:xfrm>
              <a:off x="8511540" y="4351772"/>
              <a:ext cx="1089660" cy="515252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Deq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603623" y="5162180"/>
              <a:ext cx="905494" cy="652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Buffer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42" idx="3"/>
              <a:endCxn id="83" idx="2"/>
            </p:cNvCxnSpPr>
            <p:nvPr/>
          </p:nvCxnSpPr>
          <p:spPr>
            <a:xfrm flipV="1">
              <a:off x="8305800" y="4609398"/>
              <a:ext cx="2091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3" idx="1"/>
              <a:endCxn id="84" idx="0"/>
            </p:cNvCxnSpPr>
            <p:nvPr/>
          </p:nvCxnSpPr>
          <p:spPr>
            <a:xfrm>
              <a:off x="9056370" y="4866475"/>
              <a:ext cx="0" cy="295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671237" y="6198987"/>
              <a:ext cx="7021932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Non-blocking L1 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Cloud 90"/>
            <p:cNvSpPr/>
            <p:nvPr/>
          </p:nvSpPr>
          <p:spPr>
            <a:xfrm>
              <a:off x="3657600" y="5031852"/>
              <a:ext cx="1131120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Resp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Ld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Cloud 111"/>
            <p:cNvSpPr/>
            <p:nvPr/>
          </p:nvSpPr>
          <p:spPr>
            <a:xfrm>
              <a:off x="9764073" y="5031852"/>
              <a:ext cx="1132527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Issue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Cloud 114"/>
            <p:cNvSpPr/>
            <p:nvPr/>
          </p:nvSpPr>
          <p:spPr>
            <a:xfrm>
              <a:off x="7109391" y="5031852"/>
              <a:ext cx="1082723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Resp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151499" y="5322653"/>
              <a:ext cx="806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82" idx="2"/>
              <a:endCxn id="119" idx="3"/>
            </p:cNvCxnSpPr>
            <p:nvPr/>
          </p:nvCxnSpPr>
          <p:spPr>
            <a:xfrm flipH="1">
              <a:off x="5232123" y="5488253"/>
              <a:ext cx="317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9" idx="1"/>
              <a:endCxn id="91" idx="0"/>
            </p:cNvCxnSpPr>
            <p:nvPr/>
          </p:nvCxnSpPr>
          <p:spPr>
            <a:xfrm flipH="1">
              <a:off x="4787777" y="5488253"/>
              <a:ext cx="3637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82" idx="3"/>
            </p:cNvCxnSpPr>
            <p:nvPr/>
          </p:nvCxnSpPr>
          <p:spPr>
            <a:xfrm flipH="1">
              <a:off x="6141731" y="4774998"/>
              <a:ext cx="2" cy="3090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91" idx="3"/>
            </p:cNvCxnSpPr>
            <p:nvPr/>
          </p:nvCxnSpPr>
          <p:spPr>
            <a:xfrm flipV="1">
              <a:off x="4223160" y="4775008"/>
              <a:ext cx="1" cy="3090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82" idx="1"/>
            </p:cNvCxnSpPr>
            <p:nvPr/>
          </p:nvCxnSpPr>
          <p:spPr>
            <a:xfrm>
              <a:off x="6141731" y="5943681"/>
              <a:ext cx="0" cy="256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91" idx="1"/>
            </p:cNvCxnSpPr>
            <p:nvPr/>
          </p:nvCxnSpPr>
          <p:spPr>
            <a:xfrm flipV="1">
              <a:off x="4223160" y="5943681"/>
              <a:ext cx="0" cy="256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15" idx="1"/>
            </p:cNvCxnSpPr>
            <p:nvPr/>
          </p:nvCxnSpPr>
          <p:spPr>
            <a:xfrm flipH="1">
              <a:off x="7649803" y="5943681"/>
              <a:ext cx="950" cy="2553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15" idx="0"/>
            </p:cNvCxnSpPr>
            <p:nvPr/>
          </p:nvCxnSpPr>
          <p:spPr>
            <a:xfrm>
              <a:off x="8191212" y="5488253"/>
              <a:ext cx="3984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9495147" y="5488252"/>
              <a:ext cx="27243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12" idx="1"/>
            </p:cNvCxnSpPr>
            <p:nvPr/>
          </p:nvCxnSpPr>
          <p:spPr>
            <a:xfrm>
              <a:off x="10330337" y="5943681"/>
              <a:ext cx="0" cy="255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451488" y="2704346"/>
              <a:ext cx="1435464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Rename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Table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51487" y="3467926"/>
              <a:ext cx="1435466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Speculation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Manager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53269" y="4254656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Epoch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Manager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53269" y="5064822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Scoreboard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456779" y="891089"/>
              <a:ext cx="8668422" cy="9942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612952" y="494730"/>
              <a:ext cx="1977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ALU pipeline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478421" y="2527237"/>
              <a:ext cx="8041418" cy="1033429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612952" y="2122989"/>
              <a:ext cx="1645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MEM pipeline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380579" y="4272560"/>
              <a:ext cx="8668421" cy="2431384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612952" y="3889726"/>
              <a:ext cx="258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Load-Store Unit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46979" y="932665"/>
              <a:ext cx="1828800" cy="491517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90260" y="5885848"/>
              <a:ext cx="12185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Front-end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3" name="Elbow Connector 2"/>
            <p:cNvCxnSpPr>
              <a:stCxn id="14" idx="3"/>
              <a:endCxn id="72" idx="0"/>
            </p:cNvCxnSpPr>
            <p:nvPr/>
          </p:nvCxnSpPr>
          <p:spPr>
            <a:xfrm rot="16200000" flipH="1">
              <a:off x="8973608" y="-337057"/>
              <a:ext cx="188432" cy="2904030"/>
            </a:xfrm>
            <a:prstGeom prst="bentConnector3">
              <a:avLst>
                <a:gd name="adj1" fmla="val -14649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53269" y="1085829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Fetch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Elbow Connector 97"/>
            <p:cNvCxnSpPr>
              <a:stCxn id="7" idx="0"/>
              <a:endCxn id="9" idx="1"/>
            </p:cNvCxnSpPr>
            <p:nvPr/>
          </p:nvCxnSpPr>
          <p:spPr>
            <a:xfrm flipV="1">
              <a:off x="1997655" y="1388206"/>
              <a:ext cx="592069" cy="89717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" idx="0"/>
              <a:endCxn id="17" idx="1"/>
            </p:cNvCxnSpPr>
            <p:nvPr/>
          </p:nvCxnSpPr>
          <p:spPr>
            <a:xfrm>
              <a:off x="1997655" y="2285378"/>
              <a:ext cx="592069" cy="76995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" idx="3"/>
              <a:endCxn id="16" idx="2"/>
            </p:cNvCxnSpPr>
            <p:nvPr/>
          </p:nvCxnSpPr>
          <p:spPr>
            <a:xfrm>
              <a:off x="8410250" y="1388206"/>
              <a:ext cx="195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4" idx="0"/>
              <a:endCxn id="15" idx="1"/>
            </p:cNvCxnSpPr>
            <p:nvPr/>
          </p:nvCxnSpPr>
          <p:spPr>
            <a:xfrm>
              <a:off x="8129090" y="1388206"/>
              <a:ext cx="1924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3" idx="3"/>
              <a:endCxn id="14" idx="2"/>
            </p:cNvCxnSpPr>
            <p:nvPr/>
          </p:nvCxnSpPr>
          <p:spPr>
            <a:xfrm>
              <a:off x="6910052" y="1388206"/>
              <a:ext cx="1948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2" idx="0"/>
              <a:endCxn id="13" idx="1"/>
            </p:cNvCxnSpPr>
            <p:nvPr/>
          </p:nvCxnSpPr>
          <p:spPr>
            <a:xfrm>
              <a:off x="6628806" y="1388206"/>
              <a:ext cx="1925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0" idx="0"/>
              <a:endCxn id="11" idx="1"/>
            </p:cNvCxnSpPr>
            <p:nvPr/>
          </p:nvCxnSpPr>
          <p:spPr>
            <a:xfrm>
              <a:off x="5025718" y="1388206"/>
              <a:ext cx="1925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1" idx="3"/>
              <a:endCxn id="12" idx="2"/>
            </p:cNvCxnSpPr>
            <p:nvPr/>
          </p:nvCxnSpPr>
          <p:spPr>
            <a:xfrm>
              <a:off x="5306994" y="1388206"/>
              <a:ext cx="195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9" idx="3"/>
              <a:endCxn id="10" idx="2"/>
            </p:cNvCxnSpPr>
            <p:nvPr/>
          </p:nvCxnSpPr>
          <p:spPr>
            <a:xfrm>
              <a:off x="3696148" y="1388206"/>
              <a:ext cx="1665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" idx="3"/>
              <a:endCxn id="18" idx="2"/>
            </p:cNvCxnSpPr>
            <p:nvPr/>
          </p:nvCxnSpPr>
          <p:spPr>
            <a:xfrm>
              <a:off x="3696148" y="3055333"/>
              <a:ext cx="2076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" idx="0"/>
              <a:endCxn id="19" idx="1"/>
            </p:cNvCxnSpPr>
            <p:nvPr/>
          </p:nvCxnSpPr>
          <p:spPr>
            <a:xfrm>
              <a:off x="5097703" y="3055333"/>
              <a:ext cx="2049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" idx="3"/>
              <a:endCxn id="20" idx="2"/>
            </p:cNvCxnSpPr>
            <p:nvPr/>
          </p:nvCxnSpPr>
          <p:spPr>
            <a:xfrm>
              <a:off x="5391316" y="3055333"/>
              <a:ext cx="2074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20" idx="0"/>
              <a:endCxn id="21" idx="1"/>
            </p:cNvCxnSpPr>
            <p:nvPr/>
          </p:nvCxnSpPr>
          <p:spPr>
            <a:xfrm>
              <a:off x="6725438" y="3055333"/>
              <a:ext cx="204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21" idx="3"/>
              <a:endCxn id="22" idx="2"/>
            </p:cNvCxnSpPr>
            <p:nvPr/>
          </p:nvCxnSpPr>
          <p:spPr>
            <a:xfrm>
              <a:off x="7018995" y="3055333"/>
              <a:ext cx="2074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62870" y="983442"/>
            <a:ext cx="9914730" cy="2569316"/>
            <a:chOff x="1362870" y="983442"/>
            <a:chExt cx="9914730" cy="2569316"/>
          </a:xfrm>
        </p:grpSpPr>
        <p:sp>
          <p:nvSpPr>
            <p:cNvPr id="27" name="Rounded Rectangle 26"/>
            <p:cNvSpPr/>
            <p:nvPr/>
          </p:nvSpPr>
          <p:spPr>
            <a:xfrm>
              <a:off x="8001000" y="988552"/>
              <a:ext cx="3276600" cy="9170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89686" y="983442"/>
              <a:ext cx="90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Core N</a:t>
              </a:r>
              <a:endParaRPr lang="en-US" sz="2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17835" y="983443"/>
              <a:ext cx="3276600" cy="9170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920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I$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521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19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L2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2242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I$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32843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641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L2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2288357"/>
              <a:ext cx="6161846" cy="4408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Cache Cross Bar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200" y="3111932"/>
              <a:ext cx="6161846" cy="4408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Non-Blocking Shared L2$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870" y="2288357"/>
              <a:ext cx="2682240" cy="44082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Page Walk Cross Bar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Elbow Connector 15"/>
            <p:cNvCxnSpPr>
              <a:stCxn id="10" idx="0"/>
            </p:cNvCxnSpPr>
            <p:nvPr/>
          </p:nvCxnSpPr>
          <p:spPr>
            <a:xfrm rot="16200000" flipH="1" flipV="1">
              <a:off x="4910866" y="-1348495"/>
              <a:ext cx="859586" cy="6414118"/>
            </a:xfrm>
            <a:prstGeom prst="bentConnector4">
              <a:avLst>
                <a:gd name="adj1" fmla="val -71557"/>
                <a:gd name="adj2" fmla="val 9995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1"/>
            </p:cNvCxnSpPr>
            <p:nvPr/>
          </p:nvCxnSpPr>
          <p:spPr>
            <a:xfrm rot="10800000" flipV="1">
              <a:off x="3352800" y="1596097"/>
              <a:ext cx="570390" cy="69225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2"/>
              <a:endCxn id="13" idx="1"/>
            </p:cNvCxnSpPr>
            <p:nvPr/>
          </p:nvCxnSpPr>
          <p:spPr>
            <a:xfrm rot="16200000" flipH="1">
              <a:off x="3565014" y="1868159"/>
              <a:ext cx="603162" cy="2325210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2"/>
              <a:endCxn id="13" idx="0"/>
            </p:cNvCxnSpPr>
            <p:nvPr/>
          </p:nvCxnSpPr>
          <p:spPr>
            <a:xfrm>
              <a:off x="8110123" y="2729183"/>
              <a:ext cx="0" cy="382749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29200" y="983442"/>
              <a:ext cx="86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Core 1</a:t>
              </a:r>
              <a:endParaRPr lang="en-US" sz="2000" b="1" dirty="0"/>
            </a:p>
          </p:txBody>
        </p:sp>
        <p:cxnSp>
          <p:nvCxnSpPr>
            <p:cNvPr id="33" name="Straight Arrow Connector 32"/>
            <p:cNvCxnSpPr>
              <a:stCxn id="5" idx="2"/>
            </p:cNvCxnSpPr>
            <p:nvPr/>
          </p:nvCxnSpPr>
          <p:spPr>
            <a:xfrm flipH="1">
              <a:off x="5456135" y="1763424"/>
              <a:ext cx="0" cy="524932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2"/>
            </p:cNvCxnSpPr>
            <p:nvPr/>
          </p:nvCxnSpPr>
          <p:spPr>
            <a:xfrm flipH="1">
              <a:off x="6562112" y="1763424"/>
              <a:ext cx="0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2"/>
            </p:cNvCxnSpPr>
            <p:nvPr/>
          </p:nvCxnSpPr>
          <p:spPr>
            <a:xfrm flipH="1">
              <a:off x="9653694" y="1763424"/>
              <a:ext cx="34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2"/>
            </p:cNvCxnSpPr>
            <p:nvPr/>
          </p:nvCxnSpPr>
          <p:spPr>
            <a:xfrm>
              <a:off x="10759738" y="1763424"/>
              <a:ext cx="0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19400" y="2969953"/>
              <a:ext cx="1859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Uncached</a:t>
              </a:r>
              <a:r>
                <a:rPr lang="en-US" sz="2000" b="1" dirty="0" smtClean="0"/>
                <a:t> loads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62766" y="1228714"/>
              <a:ext cx="36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9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03150" y="2602826"/>
            <a:ext cx="1240030" cy="1066800"/>
            <a:chOff x="2764031" y="2145327"/>
            <a:chExt cx="1828800" cy="10668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00485" y="2602826"/>
            <a:ext cx="739065" cy="1066800"/>
            <a:chOff x="4592831" y="2145327"/>
            <a:chExt cx="304043" cy="1066800"/>
          </a:xfrm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SRC1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1155" y="2602826"/>
            <a:ext cx="489664" cy="1066800"/>
            <a:chOff x="5202547" y="2145327"/>
            <a:chExt cx="304043" cy="10668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5612457" y="1809678"/>
            <a:ext cx="1817422" cy="266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RDYB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2458" y="2209800"/>
            <a:ext cx="1817421" cy="5260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8153" y="2885035"/>
            <a:ext cx="13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IQ</a:t>
            </a:r>
            <a:endParaRPr lang="en-US" sz="2800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005899" y="3136226"/>
            <a:ext cx="1839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96426" y="375367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ssue</a:t>
            </a:r>
            <a:endParaRPr lang="en-US" sz="2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006698" y="2056999"/>
            <a:ext cx="746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enter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3254" y="1449613"/>
            <a:ext cx="178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from Renaming</a:t>
            </a:r>
            <a:endParaRPr lang="en-US" sz="2000" i="1" dirty="0"/>
          </a:p>
        </p:txBody>
      </p:sp>
      <p:grpSp>
        <p:nvGrpSpPr>
          <p:cNvPr id="83" name="Group 82"/>
          <p:cNvGrpSpPr/>
          <p:nvPr/>
        </p:nvGrpSpPr>
        <p:grpSpPr>
          <a:xfrm>
            <a:off x="3633780" y="2602826"/>
            <a:ext cx="739065" cy="1066800"/>
            <a:chOff x="4592831" y="2145327"/>
            <a:chExt cx="304043" cy="1066800"/>
          </a:xfrm>
        </p:grpSpPr>
        <p:sp>
          <p:nvSpPr>
            <p:cNvPr id="84" name="Rectangle 83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SRC2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Elbow Connector 15"/>
          <p:cNvCxnSpPr>
            <a:stCxn id="50" idx="3"/>
            <a:endCxn id="100" idx="3"/>
          </p:cNvCxnSpPr>
          <p:nvPr/>
        </p:nvCxnSpPr>
        <p:spPr>
          <a:xfrm flipH="1" flipV="1">
            <a:off x="7429879" y="2472838"/>
            <a:ext cx="482784" cy="1514017"/>
          </a:xfrm>
          <a:prstGeom prst="bentConnector3">
            <a:avLst>
              <a:gd name="adj1" fmla="val -47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0" idx="3"/>
            <a:endCxn id="96" idx="3"/>
          </p:cNvCxnSpPr>
          <p:nvPr/>
        </p:nvCxnSpPr>
        <p:spPr>
          <a:xfrm flipH="1" flipV="1">
            <a:off x="7429879" y="1943028"/>
            <a:ext cx="482784" cy="2043827"/>
          </a:xfrm>
          <a:prstGeom prst="bentConnector3">
            <a:avLst>
              <a:gd name="adj1" fmla="val -47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entagon 49"/>
          <p:cNvSpPr/>
          <p:nvPr/>
        </p:nvSpPr>
        <p:spPr>
          <a:xfrm>
            <a:off x="5257800" y="3817024"/>
            <a:ext cx="2654863" cy="3396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Execution Pipeline</a:t>
            </a:r>
            <a:endParaRPr lang="en-US" sz="2000" dirty="0"/>
          </a:p>
        </p:txBody>
      </p:sp>
      <p:cxnSp>
        <p:nvCxnSpPr>
          <p:cNvPr id="52" name="Elbow Connector 51"/>
          <p:cNvCxnSpPr>
            <a:stCxn id="172" idx="2"/>
            <a:endCxn id="50" idx="1"/>
          </p:cNvCxnSpPr>
          <p:nvPr/>
        </p:nvCxnSpPr>
        <p:spPr>
          <a:xfrm rot="16200000" flipH="1">
            <a:off x="4776673" y="3505727"/>
            <a:ext cx="317229" cy="6450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7" idx="2"/>
            <a:endCxn id="50" idx="1"/>
          </p:cNvCxnSpPr>
          <p:nvPr/>
        </p:nvCxnSpPr>
        <p:spPr>
          <a:xfrm rot="16200000" flipH="1">
            <a:off x="4471942" y="3200996"/>
            <a:ext cx="317229" cy="12544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56" idx="2"/>
            <a:endCxn id="50" idx="1"/>
          </p:cNvCxnSpPr>
          <p:nvPr/>
        </p:nvCxnSpPr>
        <p:spPr>
          <a:xfrm rot="16200000" flipH="1">
            <a:off x="4163279" y="2892333"/>
            <a:ext cx="317229" cy="18718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2" idx="2"/>
            <a:endCxn id="50" idx="1"/>
          </p:cNvCxnSpPr>
          <p:nvPr/>
        </p:nvCxnSpPr>
        <p:spPr>
          <a:xfrm rot="16200000" flipH="1">
            <a:off x="3855295" y="2584349"/>
            <a:ext cx="317229" cy="24877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21" idx="2"/>
            <a:endCxn id="50" idx="1"/>
          </p:cNvCxnSpPr>
          <p:nvPr/>
        </p:nvCxnSpPr>
        <p:spPr>
          <a:xfrm rot="16200000" flipH="1">
            <a:off x="3381868" y="2110922"/>
            <a:ext cx="317229" cy="34346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96" idx="1"/>
            <a:endCxn id="169" idx="0"/>
          </p:cNvCxnSpPr>
          <p:nvPr/>
        </p:nvCxnSpPr>
        <p:spPr>
          <a:xfrm rot="10800000" flipV="1">
            <a:off x="4612775" y="1943028"/>
            <a:ext cx="999683" cy="6597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6" idx="1"/>
            <a:endCxn id="153" idx="0"/>
          </p:cNvCxnSpPr>
          <p:nvPr/>
        </p:nvCxnSpPr>
        <p:spPr>
          <a:xfrm rot="10800000" flipV="1">
            <a:off x="3385987" y="1943028"/>
            <a:ext cx="2226470" cy="6597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24" idx="2"/>
            <a:endCxn id="6" idx="0"/>
          </p:cNvCxnSpPr>
          <p:nvPr/>
        </p:nvCxnSpPr>
        <p:spPr>
          <a:xfrm rot="5400000">
            <a:off x="1709057" y="1963832"/>
            <a:ext cx="753103" cy="52488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24" idx="2"/>
            <a:endCxn id="139" idx="0"/>
          </p:cNvCxnSpPr>
          <p:nvPr/>
        </p:nvCxnSpPr>
        <p:spPr>
          <a:xfrm rot="16200000" flipH="1">
            <a:off x="2182483" y="2015290"/>
            <a:ext cx="753103" cy="4219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24" idx="2"/>
            <a:endCxn id="84" idx="0"/>
          </p:cNvCxnSpPr>
          <p:nvPr/>
        </p:nvCxnSpPr>
        <p:spPr>
          <a:xfrm rot="16200000" flipH="1">
            <a:off x="2799130" y="1398642"/>
            <a:ext cx="753103" cy="165526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0" idx="3"/>
            <a:endCxn id="160" idx="3"/>
          </p:cNvCxnSpPr>
          <p:nvPr/>
        </p:nvCxnSpPr>
        <p:spPr>
          <a:xfrm flipH="1" flipV="1">
            <a:off x="5074675" y="3136226"/>
            <a:ext cx="2837988" cy="850629"/>
          </a:xfrm>
          <a:prstGeom prst="bentConnector3">
            <a:avLst>
              <a:gd name="adj1" fmla="val -80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5074674" y="2735475"/>
            <a:ext cx="0" cy="80150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4367942" y="2602826"/>
            <a:ext cx="489664" cy="1066800"/>
            <a:chOff x="5202547" y="2145327"/>
            <a:chExt cx="304043" cy="10668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9" name="Rectangle 168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60" idx="0"/>
            <a:endCxn id="169" idx="3"/>
          </p:cNvCxnSpPr>
          <p:nvPr/>
        </p:nvCxnSpPr>
        <p:spPr>
          <a:xfrm flipH="1">
            <a:off x="4857606" y="2735475"/>
            <a:ext cx="217069" cy="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0" idx="2"/>
            <a:endCxn id="172" idx="3"/>
          </p:cNvCxnSpPr>
          <p:nvPr/>
        </p:nvCxnSpPr>
        <p:spPr>
          <a:xfrm flipH="1" flipV="1">
            <a:off x="4857606" y="3536276"/>
            <a:ext cx="217069" cy="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3"/>
          </p:cNvCxnSpPr>
          <p:nvPr/>
        </p:nvCxnSpPr>
        <p:spPr>
          <a:xfrm flipH="1">
            <a:off x="4857606" y="3269576"/>
            <a:ext cx="217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70" idx="3"/>
          </p:cNvCxnSpPr>
          <p:nvPr/>
        </p:nvCxnSpPr>
        <p:spPr>
          <a:xfrm flipH="1">
            <a:off x="4857606" y="2995852"/>
            <a:ext cx="217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00" idx="2"/>
            <a:endCxn id="50" idx="0"/>
          </p:cNvCxnSpPr>
          <p:nvPr/>
        </p:nvCxnSpPr>
        <p:spPr>
          <a:xfrm flipH="1">
            <a:off x="6500316" y="2735876"/>
            <a:ext cx="0" cy="1081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8148423" y="2457109"/>
            <a:ext cx="1291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</a:t>
            </a:r>
            <a:r>
              <a:rPr lang="en-US" sz="2000" dirty="0" smtClean="0"/>
              <a:t>rite-back</a:t>
            </a:r>
          </a:p>
          <a:p>
            <a:pPr algn="ctr"/>
            <a:r>
              <a:rPr lang="en-US" sz="2000" dirty="0" smtClean="0"/>
              <a:t>And</a:t>
            </a:r>
          </a:p>
          <a:p>
            <a:pPr algn="ctr"/>
            <a:r>
              <a:rPr lang="en-US" sz="2000" dirty="0" smtClean="0"/>
              <a:t>wakeup</a:t>
            </a:r>
            <a:endParaRPr lang="en-US" sz="2000" dirty="0"/>
          </a:p>
        </p:txBody>
      </p:sp>
      <p:cxnSp>
        <p:nvCxnSpPr>
          <p:cNvPr id="236" name="Elbow Connector 235"/>
          <p:cNvCxnSpPr>
            <a:stCxn id="24" idx="3"/>
            <a:endCxn id="96" idx="0"/>
          </p:cNvCxnSpPr>
          <p:nvPr/>
        </p:nvCxnSpPr>
        <p:spPr>
          <a:xfrm>
            <a:off x="3242846" y="1649668"/>
            <a:ext cx="3278322" cy="1600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502632" y="3361485"/>
            <a:ext cx="1070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reg</a:t>
            </a:r>
            <a:r>
              <a:rPr lang="en-US" sz="2000" dirty="0" smtClean="0"/>
              <a:t>-read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45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5468" y="1752600"/>
            <a:ext cx="231704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03989" y="2286000"/>
            <a:ext cx="2123599" cy="609600"/>
            <a:chOff x="3579988" y="2171700"/>
            <a:chExt cx="2123599" cy="40743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579988" y="2171700"/>
              <a:ext cx="0" cy="394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703587" y="2184400"/>
              <a:ext cx="0" cy="394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296834" y="2895600"/>
            <a:ext cx="3475565" cy="636032"/>
            <a:chOff x="2772833" y="3124200"/>
            <a:chExt cx="3475565" cy="40743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931355" y="3124200"/>
              <a:ext cx="0" cy="39473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248398" y="3124200"/>
              <a:ext cx="0" cy="394732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772833" y="3124200"/>
              <a:ext cx="0" cy="39473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5089877" y="3124200"/>
              <a:ext cx="19755" cy="407432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6488695" y="1752600"/>
            <a:ext cx="157157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945466" y="28956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3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5147767" y="2160651"/>
            <a:ext cx="7443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53000" y="2008251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229067" y="2828483"/>
            <a:ext cx="2104933" cy="1079921"/>
            <a:chOff x="1705071" y="2545375"/>
            <a:chExt cx="2409733" cy="1417023"/>
          </a:xfrm>
        </p:grpSpPr>
        <p:sp>
          <p:nvSpPr>
            <p:cNvPr id="5" name="Rectangle 4"/>
            <p:cNvSpPr/>
            <p:nvPr/>
          </p:nvSpPr>
          <p:spPr>
            <a:xfrm>
              <a:off x="1705071" y="2545375"/>
              <a:ext cx="2409733" cy="1417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IQ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38436" y="2545377"/>
              <a:ext cx="1143001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8435" y="3764574"/>
              <a:ext cx="1142999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16977" y="2846510"/>
              <a:ext cx="197823" cy="814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81243" y="1828800"/>
            <a:ext cx="1316494" cy="520456"/>
            <a:chOff x="3699361" y="1447800"/>
            <a:chExt cx="1828800" cy="762000"/>
          </a:xfrm>
        </p:grpSpPr>
        <p:sp>
          <p:nvSpPr>
            <p:cNvPr id="14" name="Rectangle 13"/>
            <p:cNvSpPr/>
            <p:nvPr/>
          </p:nvSpPr>
          <p:spPr>
            <a:xfrm>
              <a:off x="3699361" y="1447800"/>
              <a:ext cx="1828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RDYB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9361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0338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81419" y="2406406"/>
            <a:ext cx="1326177" cy="624831"/>
            <a:chOff x="5638500" y="3655980"/>
            <a:chExt cx="1326177" cy="756045"/>
          </a:xfrm>
        </p:grpSpPr>
        <p:sp>
          <p:nvSpPr>
            <p:cNvPr id="17" name="Rectangle 16"/>
            <p:cNvSpPr/>
            <p:nvPr/>
          </p:nvSpPr>
          <p:spPr>
            <a:xfrm>
              <a:off x="5638500" y="3655980"/>
              <a:ext cx="1326177" cy="756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PRF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6969" y="4227621"/>
              <a:ext cx="869238" cy="184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21223" y="3844728"/>
              <a:ext cx="143454" cy="3411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5" name="Cloud 24"/>
          <p:cNvSpPr/>
          <p:nvPr/>
        </p:nvSpPr>
        <p:spPr>
          <a:xfrm>
            <a:off x="3414495" y="1932051"/>
            <a:ext cx="1734077" cy="42421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Rename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12" idx="2"/>
            <a:endCxn id="44" idx="3"/>
          </p:cNvCxnSpPr>
          <p:nvPr/>
        </p:nvCxnSpPr>
        <p:spPr>
          <a:xfrm>
            <a:off x="4281531" y="3908404"/>
            <a:ext cx="2" cy="242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loud 64"/>
          <p:cNvSpPr/>
          <p:nvPr/>
        </p:nvSpPr>
        <p:spPr>
          <a:xfrm>
            <a:off x="7522143" y="3080071"/>
            <a:ext cx="1926657" cy="582045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Reg</a:t>
            </a:r>
            <a:r>
              <a:rPr lang="en-US" sz="2000" dirty="0" smtClean="0">
                <a:solidFill>
                  <a:schemeClr val="tx1"/>
                </a:solidFill>
              </a:rPr>
              <a:t>-Write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5" idx="2"/>
            <a:endCxn id="13" idx="3"/>
          </p:cNvCxnSpPr>
          <p:nvPr/>
        </p:nvCxnSpPr>
        <p:spPr>
          <a:xfrm flipH="1" flipV="1">
            <a:off x="5333997" y="3368444"/>
            <a:ext cx="2194122" cy="2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1"/>
            <a:endCxn id="11" idx="0"/>
          </p:cNvCxnSpPr>
          <p:nvPr/>
        </p:nvCxnSpPr>
        <p:spPr>
          <a:xfrm flipH="1">
            <a:off x="4281533" y="2355815"/>
            <a:ext cx="1" cy="4726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3493316" y="4125443"/>
            <a:ext cx="1576434" cy="446557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Issue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65" idx="3"/>
            <a:endCxn id="16" idx="3"/>
          </p:cNvCxnSpPr>
          <p:nvPr/>
        </p:nvCxnSpPr>
        <p:spPr>
          <a:xfrm rot="16200000" flipV="1">
            <a:off x="7279444" y="1907321"/>
            <a:ext cx="1024322" cy="13877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entagon 70"/>
          <p:cNvSpPr/>
          <p:nvPr/>
        </p:nvSpPr>
        <p:spPr>
          <a:xfrm>
            <a:off x="5519928" y="4178890"/>
            <a:ext cx="2654863" cy="3396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Execution Pipeline</a:t>
            </a:r>
            <a:endParaRPr lang="en-US" sz="2000" dirty="0"/>
          </a:p>
        </p:txBody>
      </p:sp>
      <p:cxnSp>
        <p:nvCxnSpPr>
          <p:cNvPr id="72" name="Straight Arrow Connector 71"/>
          <p:cNvCxnSpPr>
            <a:stCxn id="44" idx="0"/>
            <a:endCxn id="71" idx="1"/>
          </p:cNvCxnSpPr>
          <p:nvPr/>
        </p:nvCxnSpPr>
        <p:spPr>
          <a:xfrm flipV="1">
            <a:off x="5068436" y="4348721"/>
            <a:ext cx="4514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1" idx="3"/>
            <a:endCxn id="65" idx="1"/>
          </p:cNvCxnSpPr>
          <p:nvPr/>
        </p:nvCxnSpPr>
        <p:spPr>
          <a:xfrm flipV="1">
            <a:off x="8174791" y="3661496"/>
            <a:ext cx="310681" cy="6872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5" idx="3"/>
            <a:endCxn id="21" idx="3"/>
          </p:cNvCxnSpPr>
          <p:nvPr/>
        </p:nvCxnSpPr>
        <p:spPr>
          <a:xfrm rot="16200000" flipV="1">
            <a:off x="7591544" y="2219422"/>
            <a:ext cx="409981" cy="137787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8" idx="2"/>
          </p:cNvCxnSpPr>
          <p:nvPr/>
        </p:nvCxnSpPr>
        <p:spPr>
          <a:xfrm flipH="1">
            <a:off x="6439490" y="3031237"/>
            <a:ext cx="0" cy="1147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>
          <a:xfrm>
            <a:off x="2483118" y="838200"/>
            <a:ext cx="5898882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840877" y="1600932"/>
            <a:ext cx="582340" cy="856641"/>
            <a:chOff x="9867046" y="2235325"/>
            <a:chExt cx="582340" cy="856641"/>
          </a:xfrm>
        </p:grpSpPr>
        <p:sp>
          <p:nvSpPr>
            <p:cNvPr id="98" name="Rectangle 97"/>
            <p:cNvSpPr/>
            <p:nvPr/>
          </p:nvSpPr>
          <p:spPr>
            <a:xfrm>
              <a:off x="9924527" y="2265488"/>
              <a:ext cx="458988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9924527" y="2982063"/>
              <a:ext cx="112628" cy="10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867046" y="2509450"/>
              <a:ext cx="5823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busy</a:t>
              </a:r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882234" y="2235325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D  Q</a:t>
              </a:r>
              <a:endParaRPr lang="en-US" sz="1600" b="1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9924527" y="2872160"/>
              <a:ext cx="114747" cy="10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029200" y="1177119"/>
            <a:ext cx="1341608" cy="1280455"/>
            <a:chOff x="10088392" y="1826592"/>
            <a:chExt cx="1341608" cy="1280455"/>
          </a:xfrm>
        </p:grpSpPr>
        <p:grpSp>
          <p:nvGrpSpPr>
            <p:cNvPr id="18" name="Group 17"/>
            <p:cNvGrpSpPr/>
            <p:nvPr/>
          </p:nvGrpSpPr>
          <p:grpSpPr>
            <a:xfrm>
              <a:off x="10735642" y="2250406"/>
              <a:ext cx="548548" cy="856641"/>
              <a:chOff x="9882234" y="2235325"/>
              <a:chExt cx="548548" cy="85664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9924527" y="2265488"/>
                <a:ext cx="458988" cy="8264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9924527" y="2982063"/>
                <a:ext cx="112628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0004966" y="2509450"/>
                <a:ext cx="303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x</a:t>
                </a:r>
                <a:endParaRPr lang="en-US" sz="20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882234" y="2235325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D  Q</a:t>
                </a:r>
                <a:endParaRPr lang="en-US" sz="1600" b="1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9924527" y="2872160"/>
                <a:ext cx="114747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rapezoid 18"/>
            <p:cNvSpPr/>
            <p:nvPr/>
          </p:nvSpPr>
          <p:spPr>
            <a:xfrm rot="5400000">
              <a:off x="10020060" y="2324775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9" idx="0"/>
            </p:cNvCxnSpPr>
            <p:nvPr/>
          </p:nvCxnSpPr>
          <p:spPr>
            <a:xfrm>
              <a:off x="10525491" y="241968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0088392" y="2678727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0088392" y="2497018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0088392" y="2315309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0088392" y="1826592"/>
              <a:ext cx="1341608" cy="593091"/>
              <a:chOff x="10088392" y="1826592"/>
              <a:chExt cx="1341608" cy="593091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>
                <a:off x="10088392" y="2133600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0091567" y="1826592"/>
                <a:ext cx="0" cy="307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1430000" y="1826592"/>
                <a:ext cx="0" cy="5930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1243771" y="2419683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0088392" y="182659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5029200" y="3456579"/>
            <a:ext cx="1341608" cy="1249358"/>
            <a:chOff x="10088392" y="3480084"/>
            <a:chExt cx="1341608" cy="1249358"/>
          </a:xfrm>
        </p:grpSpPr>
        <p:grpSp>
          <p:nvGrpSpPr>
            <p:cNvPr id="132" name="Group 131"/>
            <p:cNvGrpSpPr/>
            <p:nvPr/>
          </p:nvGrpSpPr>
          <p:grpSpPr>
            <a:xfrm>
              <a:off x="10735642" y="3721331"/>
              <a:ext cx="548548" cy="856641"/>
              <a:chOff x="9882234" y="2235325"/>
              <a:chExt cx="548548" cy="85664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9924527" y="2265488"/>
                <a:ext cx="458988" cy="8264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 flipV="1">
                <a:off x="9924527" y="2982063"/>
                <a:ext cx="112628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10003363" y="2509450"/>
                <a:ext cx="3064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882234" y="2235325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D  Q</a:t>
                </a:r>
                <a:endParaRPr lang="en-US" sz="1600" b="1" dirty="0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9924527" y="2872160"/>
                <a:ext cx="114747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rapezoid 132"/>
            <p:cNvSpPr/>
            <p:nvPr/>
          </p:nvSpPr>
          <p:spPr>
            <a:xfrm rot="5400000">
              <a:off x="10020060" y="3795700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0"/>
            </p:cNvCxnSpPr>
            <p:nvPr/>
          </p:nvCxnSpPr>
          <p:spPr>
            <a:xfrm>
              <a:off x="10525491" y="3890608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10088392" y="396794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0088392" y="3786234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0088392" y="3604525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10088392" y="3882296"/>
              <a:ext cx="1341608" cy="847146"/>
              <a:chOff x="10088392" y="3882296"/>
              <a:chExt cx="1341608" cy="847146"/>
            </a:xfrm>
          </p:grpSpPr>
          <p:cxnSp>
            <p:nvCxnSpPr>
              <p:cNvPr id="135" name="Straight Arrow Connector 134"/>
              <p:cNvCxnSpPr/>
              <p:nvPr/>
            </p:nvCxnSpPr>
            <p:spPr>
              <a:xfrm>
                <a:off x="10088392" y="4149652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0091567" y="4145577"/>
                <a:ext cx="0" cy="5788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1430000" y="3882296"/>
                <a:ext cx="0" cy="8421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11243771" y="3890608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10088392" y="472944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6" name="Straight Arrow Connector 165"/>
          <p:cNvCxnSpPr>
            <a:endCxn id="19" idx="3"/>
          </p:cNvCxnSpPr>
          <p:nvPr/>
        </p:nvCxnSpPr>
        <p:spPr>
          <a:xfrm flipV="1">
            <a:off x="5371391" y="2122558"/>
            <a:ext cx="0" cy="6569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33" idx="1"/>
          </p:cNvCxnSpPr>
          <p:nvPr/>
        </p:nvCxnSpPr>
        <p:spPr>
          <a:xfrm>
            <a:off x="5371391" y="3164191"/>
            <a:ext cx="0" cy="3505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6324600" y="1770209"/>
            <a:ext cx="3386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324600" y="3866726"/>
            <a:ext cx="3386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068048" y="1541609"/>
            <a:ext cx="494046" cy="457200"/>
            <a:chOff x="6991977" y="1849879"/>
            <a:chExt cx="494046" cy="457200"/>
          </a:xfrm>
        </p:grpSpPr>
        <p:sp>
          <p:nvSpPr>
            <p:cNvPr id="72" name="Oval 71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991977" y="1909202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==0</a:t>
              </a:r>
              <a:endParaRPr lang="en-US" sz="1600" b="1" dirty="0"/>
            </a:p>
          </p:txBody>
        </p:sp>
      </p:grpSp>
      <p:cxnSp>
        <p:nvCxnSpPr>
          <p:cNvPr id="176" name="Straight Connector 175"/>
          <p:cNvCxnSpPr/>
          <p:nvPr/>
        </p:nvCxnSpPr>
        <p:spPr>
          <a:xfrm>
            <a:off x="6370808" y="1770209"/>
            <a:ext cx="0" cy="1297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175" idx="1"/>
          </p:cNvCxnSpPr>
          <p:nvPr/>
        </p:nvCxnSpPr>
        <p:spPr>
          <a:xfrm>
            <a:off x="6201444" y="1770209"/>
            <a:ext cx="8666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543671" y="1770209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571121" y="1505294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x==0</a:t>
            </a:r>
            <a:endParaRPr lang="en-US" sz="1400" b="1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7086471" y="2246469"/>
            <a:ext cx="457200" cy="457200"/>
            <a:chOff x="7010400" y="1849879"/>
            <a:chExt cx="457200" cy="457200"/>
          </a:xfrm>
        </p:grpSpPr>
        <p:sp>
          <p:nvSpPr>
            <p:cNvPr id="185" name="Oval 184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044075" y="1909202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&gt;=</a:t>
              </a:r>
              <a:endParaRPr lang="en-US" sz="1600" b="1" dirty="0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6370808" y="2077192"/>
            <a:ext cx="563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 flipV="1">
            <a:off x="6934200" y="2077192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5" idx="3"/>
          </p:cNvCxnSpPr>
          <p:nvPr/>
        </p:nvCxnSpPr>
        <p:spPr>
          <a:xfrm flipH="1">
            <a:off x="6934200" y="2636714"/>
            <a:ext cx="219226" cy="24174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658644" y="2872946"/>
            <a:ext cx="27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7543671" y="2486449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583143" y="222153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x&gt;=y</a:t>
            </a:r>
            <a:endParaRPr lang="en-US" sz="1400" b="1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6658644" y="2872946"/>
            <a:ext cx="0" cy="985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7086471" y="3236761"/>
            <a:ext cx="457200" cy="457200"/>
            <a:chOff x="7010400" y="1849879"/>
            <a:chExt cx="457200" cy="457200"/>
          </a:xfrm>
        </p:grpSpPr>
        <p:sp>
          <p:nvSpPr>
            <p:cNvPr id="207" name="Oval 206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107394" y="1876427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-</a:t>
              </a:r>
              <a:endParaRPr lang="en-US" sz="1600" b="1" dirty="0"/>
            </a:p>
          </p:txBody>
        </p:sp>
      </p:grpSp>
      <p:cxnSp>
        <p:nvCxnSpPr>
          <p:cNvPr id="209" name="Straight Arrow Connector 208"/>
          <p:cNvCxnSpPr/>
          <p:nvPr/>
        </p:nvCxnSpPr>
        <p:spPr>
          <a:xfrm flipH="1" flipV="1">
            <a:off x="6934200" y="3067484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7" idx="3"/>
          </p:cNvCxnSpPr>
          <p:nvPr/>
        </p:nvCxnSpPr>
        <p:spPr>
          <a:xfrm flipH="1">
            <a:off x="6934200" y="3627006"/>
            <a:ext cx="219226" cy="24174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543671" y="3476741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645660" y="3211826"/>
            <a:ext cx="40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x</a:t>
            </a:r>
            <a:r>
              <a:rPr lang="en-US" sz="1400" b="1" dirty="0" smtClean="0"/>
              <a:t>-y</a:t>
            </a:r>
            <a:endParaRPr lang="en-US" sz="1400" b="1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6370808" y="3067484"/>
            <a:ext cx="563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6658644" y="3866726"/>
            <a:ext cx="27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818712" y="1487764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y</a:t>
            </a:r>
            <a:endParaRPr lang="en-US" sz="14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4682458" y="167529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x</a:t>
            </a:r>
            <a:r>
              <a:rPr lang="en-US" sz="1400" b="1" dirty="0" smtClean="0"/>
              <a:t>-y</a:t>
            </a:r>
            <a:endParaRPr lang="en-US" sz="14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817110" y="1863926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821918" y="341740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x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817110" y="359064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a</a:t>
            </a:r>
            <a:endParaRPr lang="en-US" sz="14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809095" y="3794120"/>
            <a:ext cx="279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b</a:t>
            </a:r>
            <a:endParaRPr lang="en-US" sz="1400" b="1" dirty="0"/>
          </a:p>
        </p:txBody>
      </p:sp>
      <p:grpSp>
        <p:nvGrpSpPr>
          <p:cNvPr id="264" name="Group 263"/>
          <p:cNvGrpSpPr/>
          <p:nvPr/>
        </p:nvGrpSpPr>
        <p:grpSpPr>
          <a:xfrm>
            <a:off x="3208815" y="1177118"/>
            <a:ext cx="1341608" cy="1003614"/>
            <a:chOff x="10088392" y="1826592"/>
            <a:chExt cx="1341608" cy="1003614"/>
          </a:xfrm>
        </p:grpSpPr>
        <p:sp>
          <p:nvSpPr>
            <p:cNvPr id="266" name="Trapezoid 265"/>
            <p:cNvSpPr/>
            <p:nvPr/>
          </p:nvSpPr>
          <p:spPr>
            <a:xfrm rot="5400000">
              <a:off x="10020060" y="2324775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>
              <a:stCxn id="266" idx="0"/>
            </p:cNvCxnSpPr>
            <p:nvPr/>
          </p:nvCxnSpPr>
          <p:spPr>
            <a:xfrm>
              <a:off x="10525491" y="241968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10088392" y="2678727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0088392" y="2421511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1" name="Group 270"/>
            <p:cNvGrpSpPr/>
            <p:nvPr/>
          </p:nvGrpSpPr>
          <p:grpSpPr>
            <a:xfrm>
              <a:off x="10088392" y="1826592"/>
              <a:ext cx="1341608" cy="593091"/>
              <a:chOff x="10088392" y="1826592"/>
              <a:chExt cx="1341608" cy="593091"/>
            </a:xfrm>
          </p:grpSpPr>
          <p:cxnSp>
            <p:nvCxnSpPr>
              <p:cNvPr id="272" name="Straight Arrow Connector 271"/>
              <p:cNvCxnSpPr/>
              <p:nvPr/>
            </p:nvCxnSpPr>
            <p:spPr>
              <a:xfrm>
                <a:off x="10088392" y="2133600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10091567" y="1826592"/>
                <a:ext cx="0" cy="307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1430000" y="1826592"/>
                <a:ext cx="0" cy="5930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11243771" y="2419683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10088392" y="182659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2" name="TextBox 281"/>
          <p:cNvSpPr txBox="1"/>
          <p:nvPr/>
        </p:nvSpPr>
        <p:spPr>
          <a:xfrm>
            <a:off x="2991916" y="1610936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2991916" y="1882775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0</a:t>
            </a:r>
          </a:p>
        </p:txBody>
      </p:sp>
      <p:cxnSp>
        <p:nvCxnSpPr>
          <p:cNvPr id="285" name="Straight Arrow Connector 284"/>
          <p:cNvCxnSpPr/>
          <p:nvPr/>
        </p:nvCxnSpPr>
        <p:spPr>
          <a:xfrm flipV="1">
            <a:off x="3569448" y="2122559"/>
            <a:ext cx="0" cy="620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569448" y="2743200"/>
            <a:ext cx="1334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>
            <a:off x="801668" y="3102897"/>
            <a:ext cx="3679900" cy="1926303"/>
            <a:chOff x="1175958" y="2872126"/>
            <a:chExt cx="3679900" cy="1926303"/>
          </a:xfrm>
        </p:grpSpPr>
        <p:sp>
          <p:nvSpPr>
            <p:cNvPr id="290" name="Rectangle 289"/>
            <p:cNvSpPr/>
            <p:nvPr/>
          </p:nvSpPr>
          <p:spPr>
            <a:xfrm>
              <a:off x="2857408" y="3971951"/>
              <a:ext cx="381000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getResult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857408" y="2889443"/>
              <a:ext cx="381000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3" name="Straight Arrow Connector 292"/>
            <p:cNvCxnSpPr/>
            <p:nvPr/>
          </p:nvCxnSpPr>
          <p:spPr>
            <a:xfrm>
              <a:off x="2400208" y="304800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2400208" y="322403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2400208" y="340006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>
              <a:off x="2400208" y="357609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2400208" y="409250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>
              <a:off x="2400208" y="426853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>
              <a:off x="2400208" y="444456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/>
            <p:cNvSpPr txBox="1"/>
            <p:nvPr/>
          </p:nvSpPr>
          <p:spPr>
            <a:xfrm>
              <a:off x="2180079" y="2872126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a</a:t>
              </a:r>
              <a:endParaRPr lang="en-US" sz="1400" b="1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172064" y="3048650"/>
              <a:ext cx="279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b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528169" y="3226971"/>
              <a:ext cx="923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RDY_start</a:t>
              </a:r>
              <a:endParaRPr lang="en-US" sz="1400" b="1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1624349" y="3409950"/>
              <a:ext cx="826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EN_start</a:t>
              </a:r>
              <a:endParaRPr lang="en-US" sz="1400" b="1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839023" y="3911418"/>
              <a:ext cx="612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result</a:t>
              </a:r>
              <a:endParaRPr lang="en-US" sz="1400" b="1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175958" y="4089739"/>
              <a:ext cx="1275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RDY_getResult</a:t>
              </a:r>
              <a:endParaRPr lang="en-US" sz="1400" b="1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272137" y="4272718"/>
              <a:ext cx="1179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EN_getResult</a:t>
              </a:r>
              <a:endParaRPr lang="en-US" sz="1400" b="1" dirty="0"/>
            </a:p>
          </p:txBody>
        </p:sp>
        <p:cxnSp>
          <p:nvCxnSpPr>
            <p:cNvPr id="310" name="Straight Arrow Connector 309"/>
            <p:cNvCxnSpPr/>
            <p:nvPr/>
          </p:nvCxnSpPr>
          <p:spPr>
            <a:xfrm>
              <a:off x="3255347" y="4092504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/>
            <p:cNvSpPr txBox="1"/>
            <p:nvPr/>
          </p:nvSpPr>
          <p:spPr>
            <a:xfrm>
              <a:off x="3458312" y="3909427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y</a:t>
              </a:r>
              <a:endParaRPr lang="en-US" sz="1600" b="1" dirty="0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>
              <a:off x="3255347" y="4259016"/>
              <a:ext cx="4725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lowchart: Delay 313"/>
            <p:cNvSpPr/>
            <p:nvPr/>
          </p:nvSpPr>
          <p:spPr>
            <a:xfrm rot="10800000">
              <a:off x="3727938" y="4068516"/>
              <a:ext cx="381000" cy="381000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4116007" y="4140711"/>
              <a:ext cx="2596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/>
            <p:cNvSpPr txBox="1"/>
            <p:nvPr/>
          </p:nvSpPr>
          <p:spPr>
            <a:xfrm>
              <a:off x="4321737" y="4207981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x</a:t>
              </a:r>
              <a:r>
                <a:rPr lang="en-US" sz="1400" b="1" dirty="0" smtClean="0"/>
                <a:t>==0</a:t>
              </a:r>
              <a:endParaRPr lang="en-US" sz="1400" b="1" dirty="0"/>
            </a:p>
          </p:txBody>
        </p:sp>
        <p:cxnSp>
          <p:nvCxnSpPr>
            <p:cNvPr id="331" name="Straight Arrow Connector 330"/>
            <p:cNvCxnSpPr/>
            <p:nvPr/>
          </p:nvCxnSpPr>
          <p:spPr>
            <a:xfrm>
              <a:off x="4116007" y="4372061"/>
              <a:ext cx="2596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/>
            <p:cNvSpPr txBox="1"/>
            <p:nvPr/>
          </p:nvSpPr>
          <p:spPr>
            <a:xfrm>
              <a:off x="4324430" y="3982290"/>
              <a:ext cx="531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busy</a:t>
              </a:r>
              <a:endParaRPr lang="en-US" sz="1400" b="1" dirty="0"/>
            </a:p>
          </p:txBody>
        </p:sp>
        <p:cxnSp>
          <p:nvCxnSpPr>
            <p:cNvPr id="335" name="Straight Arrow Connector 334"/>
            <p:cNvCxnSpPr/>
            <p:nvPr/>
          </p:nvCxnSpPr>
          <p:spPr>
            <a:xfrm>
              <a:off x="3250583" y="3402456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TextBox 335"/>
            <p:cNvSpPr txBox="1"/>
            <p:nvPr/>
          </p:nvSpPr>
          <p:spPr>
            <a:xfrm>
              <a:off x="3975253" y="3239443"/>
              <a:ext cx="531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busy</a:t>
              </a:r>
              <a:endParaRPr lang="en-US" sz="1400" b="1" dirty="0"/>
            </a:p>
          </p:txBody>
        </p:sp>
        <p:sp>
          <p:nvSpPr>
            <p:cNvPr id="337" name="Flowchart: Extract 336"/>
            <p:cNvSpPr/>
            <p:nvPr/>
          </p:nvSpPr>
          <p:spPr>
            <a:xfrm rot="16200000">
              <a:off x="3569849" y="3300669"/>
              <a:ext cx="199707" cy="199707"/>
            </a:xfrm>
            <a:prstGeom prst="flowChartExtra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Straight Arrow Connector 337"/>
            <p:cNvCxnSpPr/>
            <p:nvPr/>
          </p:nvCxnSpPr>
          <p:spPr>
            <a:xfrm>
              <a:off x="3769556" y="3402456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Flowchart: Connector 338"/>
            <p:cNvSpPr/>
            <p:nvPr/>
          </p:nvSpPr>
          <p:spPr>
            <a:xfrm>
              <a:off x="3500016" y="3360138"/>
              <a:ext cx="78572" cy="7857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Cloud 164"/>
          <p:cNvSpPr/>
          <p:nvPr/>
        </p:nvSpPr>
        <p:spPr>
          <a:xfrm>
            <a:off x="4692906" y="2620071"/>
            <a:ext cx="1305165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Control Logic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 flipH="1">
            <a:off x="4423218" y="3073834"/>
            <a:ext cx="29165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6724383" y="41401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grpSp>
        <p:nvGrpSpPr>
          <p:cNvPr id="354" name="Group 353"/>
          <p:cNvGrpSpPr/>
          <p:nvPr/>
        </p:nvGrpSpPr>
        <p:grpSpPr>
          <a:xfrm>
            <a:off x="7068048" y="4183206"/>
            <a:ext cx="494046" cy="457200"/>
            <a:chOff x="6991977" y="1849879"/>
            <a:chExt cx="494046" cy="457200"/>
          </a:xfrm>
        </p:grpSpPr>
        <p:sp>
          <p:nvSpPr>
            <p:cNvPr id="355" name="Oval 354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6991977" y="1909202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==0</a:t>
              </a:r>
              <a:endParaRPr lang="en-US" sz="1600" b="1" dirty="0"/>
            </a:p>
          </p:txBody>
        </p:sp>
      </p:grpSp>
      <p:cxnSp>
        <p:nvCxnSpPr>
          <p:cNvPr id="357" name="Straight Arrow Connector 356"/>
          <p:cNvCxnSpPr>
            <a:endCxn id="356" idx="1"/>
          </p:cNvCxnSpPr>
          <p:nvPr/>
        </p:nvCxnSpPr>
        <p:spPr>
          <a:xfrm>
            <a:off x="6705600" y="4411806"/>
            <a:ext cx="3624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7543671" y="4411806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7571121" y="414689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b==0</a:t>
            </a:r>
            <a:endParaRPr lang="en-US" sz="1400" b="1" dirty="0"/>
          </a:p>
        </p:txBody>
      </p:sp>
      <p:sp>
        <p:nvSpPr>
          <p:cNvPr id="361" name="Rounded Rectangle 360"/>
          <p:cNvSpPr/>
          <p:nvPr/>
        </p:nvSpPr>
        <p:spPr>
          <a:xfrm>
            <a:off x="3364520" y="2846791"/>
            <a:ext cx="1067676" cy="514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/>
          <p:cNvSpPr txBox="1"/>
          <p:nvPr/>
        </p:nvSpPr>
        <p:spPr>
          <a:xfrm>
            <a:off x="3367718" y="2830592"/>
            <a:ext cx="105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EN_*   b==0</a:t>
            </a:r>
          </a:p>
          <a:p>
            <a:pPr algn="r"/>
            <a:r>
              <a:rPr lang="en-US" sz="1400" b="1" dirty="0" smtClean="0"/>
              <a:t>x==0    x&gt;=y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8539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3161550" y="1398282"/>
            <a:ext cx="5525250" cy="3321518"/>
            <a:chOff x="3161550" y="1398282"/>
            <a:chExt cx="5525250" cy="3321518"/>
          </a:xfrm>
        </p:grpSpPr>
        <p:sp>
          <p:nvSpPr>
            <p:cNvPr id="13" name="Cloud 12"/>
            <p:cNvSpPr/>
            <p:nvPr/>
          </p:nvSpPr>
          <p:spPr>
            <a:xfrm>
              <a:off x="6837468" y="3406495"/>
              <a:ext cx="1849332" cy="48102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RegWrite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3" idx="2"/>
              <a:endCxn id="45" idx="2"/>
            </p:cNvCxnSpPr>
            <p:nvPr/>
          </p:nvCxnSpPr>
          <p:spPr>
            <a:xfrm flipH="1">
              <a:off x="5029200" y="3647010"/>
              <a:ext cx="18140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3"/>
              <a:endCxn id="75" idx="2"/>
            </p:cNvCxnSpPr>
            <p:nvPr/>
          </p:nvCxnSpPr>
          <p:spPr>
            <a:xfrm rot="16200000" flipV="1">
              <a:off x="7023917" y="2695781"/>
              <a:ext cx="839387" cy="63704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17" name="Cloud 16"/>
            <p:cNvSpPr/>
            <p:nvPr/>
          </p:nvSpPr>
          <p:spPr>
            <a:xfrm>
              <a:off x="3164319" y="2382502"/>
              <a:ext cx="1734077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Rename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17" idx="0"/>
              <a:endCxn id="71" idx="0"/>
            </p:cNvCxnSpPr>
            <p:nvPr/>
          </p:nvCxnSpPr>
          <p:spPr>
            <a:xfrm>
              <a:off x="4896951" y="2594610"/>
              <a:ext cx="24616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stCxn id="17" idx="1"/>
              <a:endCxn id="6" idx="0"/>
            </p:cNvCxnSpPr>
            <p:nvPr/>
          </p:nvCxnSpPr>
          <p:spPr>
            <a:xfrm flipH="1">
              <a:off x="4031357" y="2806266"/>
              <a:ext cx="1" cy="2032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231258" y="1398282"/>
              <a:ext cx="1600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Instruction </a:t>
              </a: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from Decode</a:t>
              </a:r>
            </a:p>
          </p:txBody>
        </p:sp>
        <p:sp>
          <p:nvSpPr>
            <p:cNvPr id="24" name="Pentagon 23"/>
            <p:cNvSpPr/>
            <p:nvPr/>
          </p:nvSpPr>
          <p:spPr>
            <a:xfrm>
              <a:off x="4579163" y="4380139"/>
              <a:ext cx="2654203" cy="339661"/>
            </a:xfrm>
            <a:prstGeom prst="homePlat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Execution Pipeline</a:t>
              </a:r>
            </a:p>
          </p:txBody>
        </p:sp>
        <p:cxnSp>
          <p:nvCxnSpPr>
            <p:cNvPr id="25" name="Elbow Connector 24"/>
            <p:cNvCxnSpPr>
              <a:stCxn id="24" idx="3"/>
              <a:endCxn id="13" idx="1"/>
            </p:cNvCxnSpPr>
            <p:nvPr/>
          </p:nvCxnSpPr>
          <p:spPr>
            <a:xfrm flipV="1">
              <a:off x="7233366" y="3887012"/>
              <a:ext cx="528768" cy="66295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6" name="Elbow Connector 25"/>
            <p:cNvCxnSpPr>
              <a:stCxn id="24" idx="1"/>
              <a:endCxn id="5" idx="2"/>
            </p:cNvCxnSpPr>
            <p:nvPr/>
          </p:nvCxnSpPr>
          <p:spPr bwMode="auto">
            <a:xfrm rot="10800000">
              <a:off x="4031357" y="4161578"/>
              <a:ext cx="547806" cy="388392"/>
            </a:xfrm>
            <a:prstGeom prst="bentConnector2">
              <a:avLst/>
            </a:prstGeom>
            <a:noFill/>
            <a:ln w="19050" cap="flat" cmpd="sng" algn="ctr">
              <a:solidFill>
                <a:srgbClr val="1D1D1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grpSp>
          <p:nvGrpSpPr>
            <p:cNvPr id="78" name="Group 77"/>
            <p:cNvGrpSpPr/>
            <p:nvPr/>
          </p:nvGrpSpPr>
          <p:grpSpPr>
            <a:xfrm>
              <a:off x="3161550" y="3009514"/>
              <a:ext cx="1867650" cy="1152064"/>
              <a:chOff x="3180377" y="3009514"/>
              <a:chExt cx="1867650" cy="115206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0377" y="3132441"/>
                <a:ext cx="1739614" cy="1029137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IQ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37611" y="3009514"/>
                <a:ext cx="825146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enter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4573514" y="3513467"/>
                <a:ext cx="681940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wake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143114" y="2133600"/>
              <a:ext cx="1981972" cy="922020"/>
              <a:chOff x="5052869" y="2209800"/>
              <a:chExt cx="1981972" cy="92202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167555" y="2209800"/>
                <a:ext cx="1752253" cy="92202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RDYB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4811345" y="2537267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check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rot="16200000">
                <a:off x="6526231" y="2537268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set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91" name="Straight Arrow Connector 90"/>
            <p:cNvCxnSpPr>
              <a:stCxn id="21" idx="2"/>
              <a:endCxn id="17" idx="3"/>
            </p:cNvCxnSpPr>
            <p:nvPr/>
          </p:nvCxnSpPr>
          <p:spPr>
            <a:xfrm>
              <a:off x="4031358" y="2106168"/>
              <a:ext cx="0" cy="3005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32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90521" y="1143000"/>
            <a:ext cx="9625079" cy="3576800"/>
            <a:chOff x="890521" y="1143000"/>
            <a:chExt cx="9625079" cy="3576800"/>
          </a:xfrm>
        </p:grpSpPr>
        <p:sp>
          <p:nvSpPr>
            <p:cNvPr id="13" name="Cloud 12"/>
            <p:cNvSpPr/>
            <p:nvPr/>
          </p:nvSpPr>
          <p:spPr>
            <a:xfrm>
              <a:off x="6472623" y="3406495"/>
              <a:ext cx="1849332" cy="48102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RegWrite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3" idx="2"/>
              <a:endCxn id="45" idx="2"/>
            </p:cNvCxnSpPr>
            <p:nvPr/>
          </p:nvCxnSpPr>
          <p:spPr>
            <a:xfrm flipH="1">
              <a:off x="5029200" y="3647010"/>
              <a:ext cx="144915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3"/>
              <a:endCxn id="75" idx="2"/>
            </p:cNvCxnSpPr>
            <p:nvPr/>
          </p:nvCxnSpPr>
          <p:spPr>
            <a:xfrm rot="16200000" flipV="1">
              <a:off x="6841495" y="2878203"/>
              <a:ext cx="839387" cy="27220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17" name="Cloud 16"/>
            <p:cNvSpPr/>
            <p:nvPr/>
          </p:nvSpPr>
          <p:spPr>
            <a:xfrm>
              <a:off x="3164319" y="2382502"/>
              <a:ext cx="1734077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Rename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17" idx="0"/>
              <a:endCxn id="71" idx="0"/>
            </p:cNvCxnSpPr>
            <p:nvPr/>
          </p:nvCxnSpPr>
          <p:spPr>
            <a:xfrm>
              <a:off x="4896951" y="2594610"/>
              <a:ext cx="24616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stCxn id="17" idx="1"/>
              <a:endCxn id="6" idx="0"/>
            </p:cNvCxnSpPr>
            <p:nvPr/>
          </p:nvCxnSpPr>
          <p:spPr>
            <a:xfrm flipH="1">
              <a:off x="4031357" y="2806266"/>
              <a:ext cx="1" cy="2032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231258" y="1143000"/>
              <a:ext cx="1600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Verdana" panose="020B0604030504040204" pitchFamily="34" charset="0"/>
                  <a:ea typeface="Verdana" panose="020B0604030504040204" pitchFamily="34" charset="0"/>
                </a:rPr>
                <a:t>I </a:t>
              </a: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: P10=</a:t>
              </a: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P3</a:t>
              </a: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+1</a:t>
              </a:r>
              <a:endParaRPr lang="en-US" sz="20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Pentagon 23"/>
            <p:cNvSpPr/>
            <p:nvPr/>
          </p:nvSpPr>
          <p:spPr>
            <a:xfrm>
              <a:off x="4508597" y="4380139"/>
              <a:ext cx="2654203" cy="339661"/>
            </a:xfrm>
            <a:prstGeom prst="homePlat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Execution Pipeline</a:t>
              </a:r>
            </a:p>
          </p:txBody>
        </p:sp>
        <p:cxnSp>
          <p:nvCxnSpPr>
            <p:cNvPr id="25" name="Elbow Connector 24"/>
            <p:cNvCxnSpPr>
              <a:stCxn id="24" idx="3"/>
              <a:endCxn id="13" idx="1"/>
            </p:cNvCxnSpPr>
            <p:nvPr/>
          </p:nvCxnSpPr>
          <p:spPr>
            <a:xfrm flipV="1">
              <a:off x="7162800" y="3887012"/>
              <a:ext cx="234489" cy="66295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6" name="Elbow Connector 25"/>
            <p:cNvCxnSpPr>
              <a:stCxn id="24" idx="1"/>
              <a:endCxn id="5" idx="2"/>
            </p:cNvCxnSpPr>
            <p:nvPr/>
          </p:nvCxnSpPr>
          <p:spPr bwMode="auto">
            <a:xfrm rot="10800000">
              <a:off x="4031357" y="4161578"/>
              <a:ext cx="477240" cy="388392"/>
            </a:xfrm>
            <a:prstGeom prst="bentConnector2">
              <a:avLst/>
            </a:prstGeom>
            <a:noFill/>
            <a:ln w="19050" cap="flat" cmpd="sng" algn="ctr">
              <a:solidFill>
                <a:srgbClr val="1D1D1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grpSp>
          <p:nvGrpSpPr>
            <p:cNvPr id="78" name="Group 77"/>
            <p:cNvGrpSpPr/>
            <p:nvPr/>
          </p:nvGrpSpPr>
          <p:grpSpPr>
            <a:xfrm>
              <a:off x="3161550" y="3009514"/>
              <a:ext cx="1867650" cy="1152064"/>
              <a:chOff x="3180377" y="3009514"/>
              <a:chExt cx="1867650" cy="115206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0377" y="3132441"/>
                <a:ext cx="1739614" cy="1029137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IQ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37611" y="3009514"/>
                <a:ext cx="825146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enter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4573514" y="3513467"/>
                <a:ext cx="681940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wake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143114" y="2133600"/>
              <a:ext cx="1981972" cy="922020"/>
              <a:chOff x="5052869" y="2209800"/>
              <a:chExt cx="1981972" cy="92202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167555" y="2209800"/>
                <a:ext cx="1752253" cy="92202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RDYB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4811345" y="2537267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check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rot="16200000">
                <a:off x="6526231" y="2537268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set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91" name="Straight Arrow Connector 90"/>
            <p:cNvCxnSpPr>
              <a:stCxn id="21" idx="2"/>
              <a:endCxn id="17" idx="3"/>
            </p:cNvCxnSpPr>
            <p:nvPr/>
          </p:nvCxnSpPr>
          <p:spPr>
            <a:xfrm>
              <a:off x="4031358" y="1543110"/>
              <a:ext cx="0" cy="86364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3" name="TextBox 2"/>
            <p:cNvSpPr txBox="1"/>
            <p:nvPr/>
          </p:nvSpPr>
          <p:spPr>
            <a:xfrm>
              <a:off x="4145971" y="1626123"/>
              <a:ext cx="4015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❶ Rename checks </a:t>
              </a:r>
              <a:r>
                <a:rPr lang="en-US" dirty="0" smtClean="0">
                  <a:solidFill>
                    <a:srgbClr val="FF0000"/>
                  </a:solidFill>
                </a:rPr>
                <a:t>P3</a:t>
              </a:r>
              <a:r>
                <a:rPr lang="en-US" dirty="0" smtClean="0"/>
                <a:t> not ready in RDYB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98509" y="2969353"/>
              <a:ext cx="2117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❷</a:t>
              </a:r>
              <a:r>
                <a:rPr lang="en-US" dirty="0" smtClean="0"/>
                <a:t> </a:t>
              </a:r>
              <a:r>
                <a:rPr lang="en-US" dirty="0" err="1" smtClean="0"/>
                <a:t>RegWrite</a:t>
              </a:r>
              <a:r>
                <a:rPr lang="en-US" dirty="0" smtClean="0"/>
                <a:t> sets </a:t>
              </a:r>
              <a:r>
                <a:rPr lang="en-US" dirty="0" smtClean="0">
                  <a:solidFill>
                    <a:srgbClr val="FF0000"/>
                  </a:solidFill>
                </a:rPr>
                <a:t>P3</a:t>
              </a:r>
              <a:r>
                <a:rPr lang="en-US" dirty="0" smtClean="0"/>
                <a:t> ready in RDYB but finds no instruction to wake up in IQ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0521" y="3010494"/>
              <a:ext cx="23156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❸ Rename enters </a:t>
              </a:r>
              <a:r>
                <a:rPr lang="en-US" b="1" i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</a:t>
              </a:r>
              <a:r>
                <a:rPr lang="en-US" dirty="0" smtClean="0"/>
                <a:t> into IQ with </a:t>
              </a:r>
              <a:r>
                <a:rPr lang="en-US" dirty="0" smtClean="0">
                  <a:solidFill>
                    <a:srgbClr val="FF0000"/>
                  </a:solidFill>
                </a:rPr>
                <a:t>P3</a:t>
              </a:r>
              <a:r>
                <a:rPr lang="en-US" dirty="0" smtClean="0"/>
                <a:t> not ready. </a:t>
              </a:r>
              <a:r>
                <a:rPr lang="en-US" b="1" i="1" dirty="0">
                  <a:latin typeface="Verdana" panose="020B0604030504040204" pitchFamily="34" charset="0"/>
                  <a:ea typeface="Verdana" panose="020B0604030504040204" pitchFamily="34" charset="0"/>
                </a:rPr>
                <a:t>I</a:t>
              </a:r>
              <a:r>
                <a:rPr lang="en-US" dirty="0" smtClean="0"/>
                <a:t> will never be waken up </a:t>
              </a:r>
              <a:r>
                <a:rPr lang="en-US" dirty="0" smtClean="0">
                  <a:sym typeface="Wingdings" panose="05000000000000000000" pitchFamily="2" charset="2"/>
                </a:rPr>
                <a:t> deadlock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7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914400" y="2209800"/>
            <a:ext cx="10972800" cy="2476886"/>
            <a:chOff x="914400" y="2209800"/>
            <a:chExt cx="10972800" cy="2476886"/>
          </a:xfrm>
        </p:grpSpPr>
        <p:sp>
          <p:nvSpPr>
            <p:cNvPr id="78" name="Rectangle 77"/>
            <p:cNvSpPr/>
            <p:nvPr/>
          </p:nvSpPr>
          <p:spPr>
            <a:xfrm>
              <a:off x="914400" y="2209800"/>
              <a:ext cx="8991600" cy="2364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0874" y="2796962"/>
              <a:ext cx="469233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6" name="Cloud 5"/>
            <p:cNvSpPr/>
            <p:nvPr/>
          </p:nvSpPr>
          <p:spPr>
            <a:xfrm>
              <a:off x="1652897" y="2714138"/>
              <a:ext cx="1395103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Fetch1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3889124" y="2714138"/>
              <a:ext cx="136867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Fetch2</a:t>
              </a:r>
            </a:p>
          </p:txBody>
        </p:sp>
        <p:sp>
          <p:nvSpPr>
            <p:cNvPr id="10" name="Cloud 9"/>
            <p:cNvSpPr/>
            <p:nvPr/>
          </p:nvSpPr>
          <p:spPr>
            <a:xfrm>
              <a:off x="6051958" y="2714138"/>
              <a:ext cx="135832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Fetch3</a:t>
              </a:r>
            </a:p>
          </p:txBody>
        </p:sp>
        <p:sp>
          <p:nvSpPr>
            <p:cNvPr id="12" name="Cloud 11"/>
            <p:cNvSpPr/>
            <p:nvPr/>
          </p:nvSpPr>
          <p:spPr>
            <a:xfrm>
              <a:off x="7924800" y="2714138"/>
              <a:ext cx="1539531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66598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I TLB</a:t>
              </a:r>
            </a:p>
          </p:txBody>
        </p:sp>
        <p:cxnSp>
          <p:nvCxnSpPr>
            <p:cNvPr id="14" name="Elbow Connector 13"/>
            <p:cNvCxnSpPr>
              <a:stCxn id="6" idx="1"/>
              <a:endCxn id="13" idx="1"/>
            </p:cNvCxnSpPr>
            <p:nvPr/>
          </p:nvCxnSpPr>
          <p:spPr>
            <a:xfrm rot="16200000" flipH="1">
              <a:off x="2467225" y="3426296"/>
              <a:ext cx="382597" cy="616149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Elbow Connector 14"/>
            <p:cNvCxnSpPr>
              <a:stCxn id="13" idx="3"/>
            </p:cNvCxnSpPr>
            <p:nvPr/>
          </p:nvCxnSpPr>
          <p:spPr>
            <a:xfrm flipV="1">
              <a:off x="4110973" y="3459529"/>
              <a:ext cx="259660" cy="46614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6" idx="0"/>
              <a:endCxn id="53" idx="1"/>
            </p:cNvCxnSpPr>
            <p:nvPr/>
          </p:nvCxnSpPr>
          <p:spPr>
            <a:xfrm>
              <a:off x="3046837" y="3129048"/>
              <a:ext cx="252177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>
            <a:xfrm>
              <a:off x="3613558" y="3124199"/>
              <a:ext cx="273367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8" idx="0"/>
              <a:endCxn id="89" idx="1"/>
            </p:cNvCxnSpPr>
            <p:nvPr/>
          </p:nvCxnSpPr>
          <p:spPr>
            <a:xfrm>
              <a:off x="5256659" y="3129048"/>
              <a:ext cx="2405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9" idx="3"/>
              <a:endCxn id="10" idx="2"/>
            </p:cNvCxnSpPr>
            <p:nvPr/>
          </p:nvCxnSpPr>
          <p:spPr>
            <a:xfrm>
              <a:off x="5864328" y="3129048"/>
              <a:ext cx="191843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0" idx="0"/>
              <a:endCxn id="62" idx="1"/>
            </p:cNvCxnSpPr>
            <p:nvPr/>
          </p:nvCxnSpPr>
          <p:spPr>
            <a:xfrm flipV="1">
              <a:off x="7409152" y="3129046"/>
              <a:ext cx="199936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62" idx="3"/>
              <a:endCxn id="12" idx="2"/>
            </p:cNvCxnSpPr>
            <p:nvPr/>
          </p:nvCxnSpPr>
          <p:spPr>
            <a:xfrm>
              <a:off x="7738934" y="3129046"/>
              <a:ext cx="190641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5105400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I$</a:t>
              </a:r>
            </a:p>
          </p:txBody>
        </p:sp>
        <p:cxnSp>
          <p:nvCxnSpPr>
            <p:cNvPr id="23" name="Elbow Connector 22"/>
            <p:cNvCxnSpPr>
              <a:endCxn id="22" idx="1"/>
            </p:cNvCxnSpPr>
            <p:nvPr/>
          </p:nvCxnSpPr>
          <p:spPr>
            <a:xfrm rot="16200000" flipH="1">
              <a:off x="4742500" y="3562770"/>
              <a:ext cx="466140" cy="259660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4" name="Elbow Connector 23"/>
            <p:cNvCxnSpPr>
              <a:stCxn id="22" idx="3"/>
              <a:endCxn id="10" idx="1"/>
            </p:cNvCxnSpPr>
            <p:nvPr/>
          </p:nvCxnSpPr>
          <p:spPr>
            <a:xfrm flipV="1">
              <a:off x="6249775" y="3543073"/>
              <a:ext cx="481346" cy="38259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/>
            <p:cNvCxnSpPr>
              <a:stCxn id="12" idx="0"/>
              <a:endCxn id="68" idx="1"/>
            </p:cNvCxnSpPr>
            <p:nvPr/>
          </p:nvCxnSpPr>
          <p:spPr>
            <a:xfrm flipV="1">
              <a:off x="9463048" y="3129046"/>
              <a:ext cx="210316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/>
            <p:cNvCxnSpPr>
              <a:stCxn id="68" idx="3"/>
              <a:endCxn id="36" idx="2"/>
            </p:cNvCxnSpPr>
            <p:nvPr/>
          </p:nvCxnSpPr>
          <p:spPr>
            <a:xfrm flipV="1">
              <a:off x="9803210" y="3128162"/>
              <a:ext cx="355157" cy="8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6" name="Cloud 35"/>
            <p:cNvSpPr/>
            <p:nvPr/>
          </p:nvSpPr>
          <p:spPr>
            <a:xfrm>
              <a:off x="10153355" y="2713252"/>
              <a:ext cx="1615731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Rename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508333" y="2963446"/>
              <a:ext cx="230601" cy="331199"/>
              <a:chOff x="5540558" y="1752600"/>
              <a:chExt cx="230601" cy="33119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3" name="Straight Connector 62"/>
              <p:cNvCxnSpPr>
                <a:stCxn id="62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62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9572609" y="2963446"/>
              <a:ext cx="230601" cy="331199"/>
              <a:chOff x="5540558" y="1752600"/>
              <a:chExt cx="230601" cy="33119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9" name="Straight Connector 68"/>
              <p:cNvCxnSpPr>
                <a:stCxn id="68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8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/>
            <p:cNvSpPr/>
            <p:nvPr/>
          </p:nvSpPr>
          <p:spPr>
            <a:xfrm>
              <a:off x="10035240" y="3716209"/>
              <a:ext cx="1851960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Epoch Manager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32329" y="2220502"/>
              <a:ext cx="1628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Fetch module</a:t>
              </a:r>
              <a:endParaRPr lang="en-US" sz="20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923282" y="4419600"/>
              <a:ext cx="1328907" cy="267086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white"/>
                  </a:solidFill>
                  <a:latin typeface="Calibri"/>
                </a:rPr>
                <a:t>start-flush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4" name="Elbow Connector 83"/>
            <p:cNvCxnSpPr>
              <a:stCxn id="82" idx="0"/>
              <a:endCxn id="13" idx="2"/>
            </p:cNvCxnSpPr>
            <p:nvPr/>
          </p:nvCxnSpPr>
          <p:spPr>
            <a:xfrm rot="16200000" flipV="1">
              <a:off x="3899096" y="3730960"/>
              <a:ext cx="328331" cy="1048950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82" idx="0"/>
              <a:endCxn id="22" idx="2"/>
            </p:cNvCxnSpPr>
            <p:nvPr/>
          </p:nvCxnSpPr>
          <p:spPr>
            <a:xfrm rot="5400000" flipH="1" flipV="1">
              <a:off x="4968497" y="3710509"/>
              <a:ext cx="328331" cy="1089852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3163325" y="2946888"/>
              <a:ext cx="502858" cy="364319"/>
              <a:chOff x="5593328" y="1752600"/>
              <a:chExt cx="177831" cy="33119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4" name="Straight Connector 53"/>
              <p:cNvCxnSpPr>
                <a:stCxn id="53" idx="0"/>
              </p:cNvCxnSpPr>
              <p:nvPr/>
            </p:nvCxnSpPr>
            <p:spPr>
              <a:xfrm flipH="1">
                <a:off x="5593328" y="1752600"/>
                <a:ext cx="112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3" idx="2"/>
              </p:cNvCxnSpPr>
              <p:nvPr/>
            </p:nvCxnSpPr>
            <p:spPr>
              <a:xfrm flipH="1">
                <a:off x="5593328" y="2083799"/>
                <a:ext cx="112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234993" y="2924144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Q1</a:t>
              </a:r>
              <a:endParaRPr lang="en-US" sz="2000" b="1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361470" y="2946888"/>
              <a:ext cx="502858" cy="364319"/>
              <a:chOff x="5593328" y="1752600"/>
              <a:chExt cx="177831" cy="331199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0" name="Straight Connector 89"/>
              <p:cNvCxnSpPr>
                <a:stCxn id="89" idx="0"/>
              </p:cNvCxnSpPr>
              <p:nvPr/>
            </p:nvCxnSpPr>
            <p:spPr>
              <a:xfrm flipH="1">
                <a:off x="5593328" y="1752600"/>
                <a:ext cx="112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9" idx="2"/>
              </p:cNvCxnSpPr>
              <p:nvPr/>
            </p:nvCxnSpPr>
            <p:spPr>
              <a:xfrm flipH="1">
                <a:off x="5593328" y="2083799"/>
                <a:ext cx="112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5437955" y="2933037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Q2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324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High-performance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RISC-V Core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45466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ITlb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21031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62510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DTlb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03988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I$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296834" y="3124200"/>
            <a:ext cx="3475565" cy="394732"/>
            <a:chOff x="2772833" y="3124200"/>
            <a:chExt cx="3475565" cy="394732"/>
          </a:xfrm>
        </p:grpSpPr>
        <p:cxnSp>
          <p:nvCxnSpPr>
            <p:cNvPr id="41" name="Straight Arrow Connector 40"/>
            <p:cNvCxnSpPr>
              <a:stCxn id="29" idx="2"/>
            </p:cNvCxnSpPr>
            <p:nvPr/>
          </p:nvCxnSpPr>
          <p:spPr>
            <a:xfrm>
              <a:off x="2772833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931355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09632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248398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3945467" y="1630402"/>
            <a:ext cx="41782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296834" y="2171700"/>
            <a:ext cx="3475565" cy="394732"/>
            <a:chOff x="2772835" y="2133600"/>
            <a:chExt cx="3475565" cy="3947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2835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931357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109634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248400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 flipV="1">
            <a:off x="5638800" y="2184400"/>
            <a:ext cx="0" cy="13345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543800" y="2171700"/>
            <a:ext cx="0" cy="134723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4800" y="1371600"/>
            <a:ext cx="0" cy="2147332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553764" y="2171700"/>
            <a:ext cx="0" cy="1347232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869723" y="2171700"/>
            <a:ext cx="0" cy="1347232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70124" y="1063824"/>
            <a:ext cx="90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Uncached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34616" y="1235670"/>
            <a:ext cx="0" cy="3947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79857" y="957109"/>
            <a:ext cx="908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Shared L3</a:t>
            </a:r>
          </a:p>
        </p:txBody>
      </p:sp>
    </p:spTree>
    <p:extLst>
      <p:ext uri="{BB962C8B-B14F-4D97-AF65-F5344CB8AC3E}">
        <p14:creationId xmlns:p14="http://schemas.microsoft.com/office/powerpoint/2010/main" val="194918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75666" y="3048000"/>
            <a:ext cx="3479800" cy="470932"/>
            <a:chOff x="2751666" y="2528332"/>
            <a:chExt cx="3479800" cy="9906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1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75666" y="2057400"/>
            <a:ext cx="3479800" cy="457200"/>
            <a:chOff x="2751666" y="2528332"/>
            <a:chExt cx="3479800" cy="9906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945468" y="665202"/>
            <a:ext cx="342053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06065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59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0133" y="1676400"/>
            <a:ext cx="5342467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Hierarchy Topology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97697" y="122251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46132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686800" y="2057400"/>
            <a:ext cx="381000" cy="457200"/>
            <a:chOff x="2751666" y="2528332"/>
            <a:chExt cx="3479800" cy="9906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7755466" y="668515"/>
            <a:ext cx="161713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543415" y="1219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58201" y="2477870"/>
            <a:ext cx="829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590800"/>
            <a:ext cx="914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 Fetch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2590800"/>
            <a:ext cx="914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590800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Register Read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2590800"/>
            <a:ext cx="11430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4814332"/>
            <a:ext cx="11430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4814332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 Back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1600" y="3671332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Reg</a:t>
            </a:r>
            <a:r>
              <a:rPr lang="en-US" b="1" dirty="0">
                <a:solidFill>
                  <a:schemeClr val="tx1"/>
                </a:solidFill>
              </a:rPr>
              <a:t> File + Scoreboard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3262868"/>
            <a:ext cx="0" cy="40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96000" y="3262868"/>
            <a:ext cx="0" cy="40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6477000" y="2926834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4724400" y="2926834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>
            <a:off x="3276600" y="292683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7505700" y="3262868"/>
            <a:ext cx="0" cy="1551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1"/>
            <a:endCxn id="9" idx="3"/>
          </p:cNvCxnSpPr>
          <p:nvPr/>
        </p:nvCxnSpPr>
        <p:spPr>
          <a:xfrm flipH="1">
            <a:off x="6477000" y="5150366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05600" y="2438400"/>
            <a:ext cx="0" cy="320040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36435" y="2438400"/>
            <a:ext cx="0" cy="320040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0"/>
            <a:endCxn id="10" idx="2"/>
          </p:cNvCxnSpPr>
          <p:nvPr/>
        </p:nvCxnSpPr>
        <p:spPr>
          <a:xfrm flipV="1">
            <a:off x="5829300" y="4343400"/>
            <a:ext cx="0" cy="4709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71801" y="1930569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 End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73400" y="1792070"/>
            <a:ext cx="151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Tracking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32114" y="1792069"/>
            <a:ext cx="134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15883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1800" y="3581400"/>
            <a:ext cx="53340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006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1545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486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75114" y="46482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75114" y="49149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75114" y="43815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75114" y="38481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75114" y="41148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81400" y="2286000"/>
            <a:ext cx="0" cy="12954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797287" y="2788166"/>
            <a:ext cx="3505200" cy="336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Register Ready Bits</a:t>
            </a:r>
          </a:p>
        </p:txBody>
      </p:sp>
      <p:cxnSp>
        <p:nvCxnSpPr>
          <p:cNvPr id="35" name="Straight Arrow Connector 34"/>
          <p:cNvCxnSpPr>
            <a:endCxn id="5" idx="1"/>
          </p:cNvCxnSpPr>
          <p:nvPr/>
        </p:nvCxnSpPr>
        <p:spPr>
          <a:xfrm>
            <a:off x="3578087" y="2956183"/>
            <a:ext cx="12192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3124200"/>
            <a:ext cx="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150" y="3124200"/>
            <a:ext cx="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5181600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Instruction Info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1599" y="51816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SRC1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34200" y="51816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SRC1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9800" y="51816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RDY1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66792" y="51816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RDY2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308124" y="2984758"/>
            <a:ext cx="454876" cy="2044442"/>
            <a:chOff x="6784124" y="2984758"/>
            <a:chExt cx="377687" cy="2044442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6784124" y="373380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6784124" y="399288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784124" y="425196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6784124" y="451104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784124" y="477012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784124" y="502920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6784124" y="2984758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>
            <a:off x="8763000" y="2984758"/>
            <a:ext cx="0" cy="280644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60981" y="579120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Wakeup Ready Register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36333" y="1909286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Issue New Instruction</a:t>
            </a:r>
          </a:p>
        </p:txBody>
      </p:sp>
    </p:spTree>
    <p:extLst>
      <p:ext uri="{BB962C8B-B14F-4D97-AF65-F5344CB8AC3E}">
        <p14:creationId xmlns:p14="http://schemas.microsoft.com/office/powerpoint/2010/main" val="110712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24030" y="3511532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Buffer A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enq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deq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kill_tag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87456" y="5133304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Kill Instruction </a:t>
            </a:r>
            <a:r>
              <a:rPr lang="en-US" b="1">
                <a:solidFill>
                  <a:schemeClr val="accent2"/>
                </a:solidFill>
              </a:rPr>
              <a:t>by Tag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67030" y="3330022"/>
            <a:ext cx="1262176" cy="646331"/>
            <a:chOff x="3443030" y="3330021"/>
            <a:chExt cx="1262176" cy="646331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Move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Instruction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229206" y="3511532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Buffer 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enq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deq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kill_tag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1854" y="3330022"/>
            <a:ext cx="1262176" cy="646331"/>
            <a:chOff x="3443030" y="3330021"/>
            <a:chExt cx="1262176" cy="64633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/>
                  </a:solidFill>
                </a:rPr>
                <a:t>Enqueue</a:t>
              </a:r>
              <a:endParaRPr lang="en-US" b="1" dirty="0">
                <a:solidFill>
                  <a:schemeClr val="accent3"/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3"/>
                  </a:solidFill>
                </a:rPr>
                <a:t>Instruction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72206" y="3330022"/>
            <a:ext cx="1262176" cy="646331"/>
            <a:chOff x="3443030" y="3330021"/>
            <a:chExt cx="1262176" cy="646331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6"/>
                  </a:solidFill>
                </a:rPr>
                <a:t>Dequeue</a:t>
              </a:r>
              <a:endParaRPr lang="en-US" b="1" dirty="0">
                <a:solidFill>
                  <a:schemeClr val="accent6"/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Instruction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 flipV="1">
            <a:off x="4380770" y="4441172"/>
            <a:ext cx="2434696" cy="692132"/>
            <a:chOff x="2871530" y="2819400"/>
            <a:chExt cx="2434696" cy="6921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306226" y="2819400"/>
              <a:ext cx="0" cy="69213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871530" y="3165466"/>
              <a:ext cx="0" cy="34606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871530" y="3165466"/>
              <a:ext cx="243469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40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981" y="2519938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Arbiter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7981" y="3794760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Arbiter 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02923" y="2824738"/>
            <a:ext cx="111505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32923" y="2640072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Request 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1" y="4099560"/>
            <a:ext cx="28398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34000" y="2824738"/>
            <a:ext cx="0" cy="127482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02923" y="3184166"/>
            <a:ext cx="11150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923" y="2999500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Request 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60453" y="4458988"/>
            <a:ext cx="55752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80000" y="3184166"/>
            <a:ext cx="0" cy="1274822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</p:cNvCxnSpPr>
          <p:nvPr/>
        </p:nvCxnSpPr>
        <p:spPr>
          <a:xfrm>
            <a:off x="6760982" y="2984758"/>
            <a:ext cx="40181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40163" y="4259580"/>
            <a:ext cx="40181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62800" y="26670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Resource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1982" y="3941823"/>
            <a:ext cx="131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Resource 2</a:t>
            </a:r>
          </a:p>
        </p:txBody>
      </p:sp>
    </p:spTree>
    <p:extLst>
      <p:ext uri="{BB962C8B-B14F-4D97-AF65-F5344CB8AC3E}">
        <p14:creationId xmlns:p14="http://schemas.microsoft.com/office/powerpoint/2010/main" val="92093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29000" y="3518932"/>
            <a:ext cx="5443791" cy="1815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 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1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ITLB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75666" y="2057400"/>
            <a:ext cx="3479800" cy="457200"/>
            <a:chOff x="2751666" y="2528332"/>
            <a:chExt cx="3479800" cy="9906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945468" y="665202"/>
            <a:ext cx="342053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06065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DTLB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59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0133" y="1676400"/>
            <a:ext cx="5342467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Hierarchy Topology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97697" y="122251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46132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I$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686800" y="2057400"/>
            <a:ext cx="381000" cy="457200"/>
            <a:chOff x="2751666" y="2528332"/>
            <a:chExt cx="3479800" cy="9906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7755466" y="668515"/>
            <a:ext cx="161713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543415" y="1219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58201" y="2477870"/>
            <a:ext cx="829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Cores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0666" y="4189567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Virtual Address Translation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0599" y="4318393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Instruction Fetch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34028" y="4318393"/>
            <a:ext cx="135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Data Read/Write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66" y="4189567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Memory-Mapped I/O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5666" y="3518932"/>
            <a:ext cx="3479800" cy="672068"/>
            <a:chOff x="2751666" y="691558"/>
            <a:chExt cx="3479800" cy="282737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51666" y="691558"/>
              <a:ext cx="0" cy="2827374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911599" y="691558"/>
              <a:ext cx="0" cy="282737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71532" y="691558"/>
              <a:ext cx="1159933" cy="2827374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231465" y="691558"/>
              <a:ext cx="1" cy="282737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27" idx="0"/>
          </p:cNvCxnSpPr>
          <p:nvPr/>
        </p:nvCxnSpPr>
        <p:spPr>
          <a:xfrm flipV="1">
            <a:off x="4275666" y="3518933"/>
            <a:ext cx="2319866" cy="67063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275665" y="3048000"/>
            <a:ext cx="3479800" cy="457200"/>
            <a:chOff x="2751666" y="2528332"/>
            <a:chExt cx="3479800" cy="990600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15504</TotalTime>
  <Words>552</Words>
  <Application>Microsoft Office PowerPoint</Application>
  <PresentationFormat>Widescreen</PresentationFormat>
  <Paragraphs>337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cotton</dc:creator>
  <cp:lastModifiedBy>Zhang Sizhuo</cp:lastModifiedBy>
  <cp:revision>258</cp:revision>
  <cp:lastPrinted>2019-02-23T21:25:13Z</cp:lastPrinted>
  <dcterms:created xsi:type="dcterms:W3CDTF">2016-02-12T21:17:03Z</dcterms:created>
  <dcterms:modified xsi:type="dcterms:W3CDTF">2019-02-23T21:28:02Z</dcterms:modified>
</cp:coreProperties>
</file>