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21"/>
  </p:notesMasterIdLst>
  <p:sldIdLst>
    <p:sldId id="256" r:id="rId2"/>
    <p:sldId id="3236" r:id="rId3"/>
    <p:sldId id="3224" r:id="rId4"/>
    <p:sldId id="3225" r:id="rId5"/>
    <p:sldId id="3226" r:id="rId6"/>
    <p:sldId id="3214" r:id="rId7"/>
    <p:sldId id="3232" r:id="rId8"/>
    <p:sldId id="3227" r:id="rId9"/>
    <p:sldId id="3228" r:id="rId10"/>
    <p:sldId id="3229" r:id="rId11"/>
    <p:sldId id="3230" r:id="rId12"/>
    <p:sldId id="3231" r:id="rId13"/>
    <p:sldId id="3233" r:id="rId14"/>
    <p:sldId id="3240" r:id="rId15"/>
    <p:sldId id="3237" r:id="rId16"/>
    <p:sldId id="3238" r:id="rId17"/>
    <p:sldId id="3239" r:id="rId18"/>
    <p:sldId id="3234" r:id="rId19"/>
    <p:sldId id="323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6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5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DFC1D-71E0-3949-803C-8E2C243928BB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9347-1045-0145-9A01-1B5C0B3A75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03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3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8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1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00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9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1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5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3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6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9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2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37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153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22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07" y="620183"/>
            <a:ext cx="10713325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064" y="235575"/>
            <a:ext cx="375467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8630" y="167297"/>
            <a:ext cx="1974744" cy="500906"/>
            <a:chOff x="2906158" y="354532"/>
            <a:chExt cx="2295774" cy="780096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5"/>
              <a:ext cx="1325774" cy="41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3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您的公司名称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6"/>
              <a:ext cx="1458351" cy="29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16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16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780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55" spc="-142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655" spc="-142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9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04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6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14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0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0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34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4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AD7C-D6AD-8A43-BF04-62D4363B1C7E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0199E1-A3A5-8142-BFBD-87CA23E0201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6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24EC4F-04F0-844A-9AC1-A5E65518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615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65F73B-5C86-E14C-9103-26751926B1DA}"/>
              </a:ext>
            </a:extLst>
          </p:cNvPr>
          <p:cNvSpPr/>
          <p:nvPr/>
        </p:nvSpPr>
        <p:spPr>
          <a:xfrm>
            <a:off x="-680357" y="-733696"/>
            <a:ext cx="13883640" cy="893064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C1710E-D692-144A-82A3-06DD9238B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0116"/>
            <a:ext cx="9144000" cy="2387600"/>
          </a:xfrm>
        </p:spPr>
        <p:txBody>
          <a:bodyPr/>
          <a:lstStyle/>
          <a:p>
            <a:r>
              <a:rPr kumimoji="1" lang="en-US" altLang="zh-TW" dirty="0" err="1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kumimoji="1" lang="en-US" altLang="zh-TW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Application</a:t>
            </a:r>
            <a:br>
              <a:rPr kumimoji="1" lang="en-US" altLang="zh-TW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校園飲水機</a:t>
            </a:r>
            <a:endParaRPr kumimoji="1" lang="zh-TW" altLang="en-US" dirty="0">
              <a:solidFill>
                <a:srgbClr val="00B0F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D9CE74-A9C2-A44A-8D29-0500DEAB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9197"/>
            <a:ext cx="9144000" cy="1655762"/>
          </a:xfrm>
        </p:spPr>
        <p:txBody>
          <a:bodyPr/>
          <a:lstStyle/>
          <a:p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第</a:t>
            </a:r>
            <a:r>
              <a:rPr kumimoji="1" lang="zh-TW" altLang="en-US" dirty="0">
                <a:solidFill>
                  <a:srgbClr val="00B0F0"/>
                </a:solidFill>
              </a:rPr>
              <a:t> </a:t>
            </a:r>
            <a:r>
              <a:rPr kumimoji="1" lang="en-US" altLang="zh-CN" dirty="0">
                <a:solidFill>
                  <a:srgbClr val="00B0F0"/>
                </a:solidFill>
              </a:rPr>
              <a:t>22</a:t>
            </a:r>
            <a:r>
              <a:rPr kumimoji="1" lang="zh-CN" altLang="en-US" dirty="0">
                <a:solidFill>
                  <a:srgbClr val="00B0F0"/>
                </a:solidFill>
              </a:rPr>
              <a:t>組</a:t>
            </a:r>
            <a:r>
              <a:rPr kumimoji="1" lang="zh-TW" altLang="en-US" dirty="0">
                <a:solidFill>
                  <a:srgbClr val="00B0F0"/>
                </a:solidFill>
              </a:rPr>
              <a:t>  </a:t>
            </a:r>
            <a:r>
              <a:rPr kumimoji="1" lang="en-US" altLang="zh-TW" dirty="0">
                <a:solidFill>
                  <a:srgbClr val="00B0F0"/>
                </a:solidFill>
              </a:rPr>
              <a:t>-</a:t>
            </a:r>
            <a:r>
              <a:rPr lang="zh-TW" altLang="en-US" dirty="0">
                <a:solidFill>
                  <a:srgbClr val="00B0F0"/>
                </a:solidFill>
              </a:rPr>
              <a:t>湯睿哲、黃瀅嘉、徐浩庭、孫嘉沂、黃溢賢</a:t>
            </a:r>
            <a:endParaRPr kumimoji="1" lang="zh-TW" altLang="en-US" dirty="0">
              <a:solidFill>
                <a:srgbClr val="00B0F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94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3894931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35D506-AEB6-CD4D-8700-FF3F3EE5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6" y="940740"/>
            <a:ext cx="10830167" cy="55757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3894931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083635-FE37-1047-A667-494DF1F7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3" y="924254"/>
            <a:ext cx="10906694" cy="55921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3894931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89255C-C45E-104D-A179-08BA9A2A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8" y="726845"/>
            <a:ext cx="11016145" cy="56563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6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500327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實驗困難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E99209-9A6F-2549-9074-6CE23C1F8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754" y="881150"/>
            <a:ext cx="3823930" cy="50956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CA7155-1C47-6246-A485-40A8190EE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836" y="875975"/>
            <a:ext cx="3823930" cy="5100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3F3353-D540-2D41-865B-CB943FED8DB8}"/>
              </a:ext>
            </a:extLst>
          </p:cNvPr>
          <p:cNvSpPr txBox="1"/>
          <p:nvPr/>
        </p:nvSpPr>
        <p:spPr>
          <a:xfrm>
            <a:off x="2883803" y="61425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觸控式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BD502D-7CCA-E749-A8F2-DB9DF05CE478}"/>
              </a:ext>
            </a:extLst>
          </p:cNvPr>
          <p:cNvSpPr txBox="1"/>
          <p:nvPr/>
        </p:nvSpPr>
        <p:spPr>
          <a:xfrm>
            <a:off x="8486721" y="61425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按鍵式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9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79576" y="978408"/>
            <a:ext cx="9198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剛開因為每台飲水機樣式不同，按下按鈕給予的觸碰回應程度不一樣，造成我們歸類數據上有些錯判。</a:t>
            </a:r>
            <a:endParaRPr lang="en-US" altLang="zh-TW" sz="2400" dirty="0" smtClean="0"/>
          </a:p>
          <a:p>
            <a:r>
              <a:rPr lang="zh-TW" altLang="en-US" sz="2400" dirty="0" smtClean="0"/>
              <a:t>經過長時間的觀察以及模擬，最終發現必須將</a:t>
            </a:r>
            <a:r>
              <a:rPr lang="en-US" altLang="zh-TW" sz="2400" dirty="0" smtClean="0"/>
              <a:t>s</a:t>
            </a:r>
            <a:r>
              <a:rPr lang="en-US" altLang="zh-TW" sz="2400" dirty="0" smtClean="0"/>
              <a:t>ensor</a:t>
            </a:r>
            <a:r>
              <a:rPr lang="zh-TW" altLang="en-US" sz="2400" dirty="0" smtClean="0"/>
              <a:t>的感應敏感調成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7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依據對應的</a:t>
            </a:r>
            <a:r>
              <a:rPr lang="zh-TW" altLang="en-US" sz="2400" dirty="0"/>
              <a:t>飲水</a:t>
            </a:r>
            <a:r>
              <a:rPr lang="zh-TW" altLang="en-US" sz="2400" dirty="0" smtClean="0"/>
              <a:t>機感應回饋成不同來調整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，才能有效地取得我們所預期的資料。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另外我們還發現飲水機會因為定期濾水煮水的關係，發生一段時間的連續震動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期間超過一般我們裝水的時間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，也因此感應器的資料，只會有</a:t>
            </a:r>
            <a:r>
              <a:rPr lang="en-US" altLang="zh-TW" sz="2400" dirty="0" smtClean="0"/>
              <a:t>&gt;=0.25</a:t>
            </a:r>
            <a:r>
              <a:rPr lang="zh-TW" altLang="en-US" sz="2400" dirty="0" smtClean="0"/>
              <a:t> 以及 </a:t>
            </a:r>
            <a:r>
              <a:rPr lang="en-US" altLang="zh-TW" sz="2400" dirty="0" smtClean="0"/>
              <a:t>&lt;=0.25</a:t>
            </a:r>
            <a:r>
              <a:rPr lang="zh-TW" altLang="en-US" sz="2400" dirty="0" smtClean="0"/>
              <a:t>，分別代表裝水的震動以及飲水機機器自行更新的震動</a:t>
            </a:r>
            <a:r>
              <a:rPr lang="zh-TW" altLang="en-US" sz="2400" dirty="0"/>
              <a:t>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79576" y="5157216"/>
            <a:ext cx="420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sensor</a:t>
            </a:r>
            <a:r>
              <a:rPr lang="zh-TW" altLang="en-US" dirty="0" smtClean="0"/>
              <a:t> 參數設定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sn</a:t>
            </a:r>
            <a:r>
              <a:rPr lang="en-US" altLang="zh-TW" dirty="0" smtClean="0"/>
              <a:t> = 6 or 7</a:t>
            </a:r>
          </a:p>
          <a:p>
            <a:r>
              <a:rPr lang="zh-TW" altLang="en-US" dirty="0" smtClean="0"/>
              <a:t>其他皆為預設設定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500327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  <a:r>
              <a:rPr lang="zh-TW" altLang="en-US" sz="2655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數</a:t>
            </a:r>
            <a:r>
              <a:rPr lang="zh-TW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據</a:t>
            </a:r>
            <a:endParaRPr lang="zh-CN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3A51A18-C588-B249-AE89-4FDD048C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28" y="707084"/>
            <a:ext cx="9006188" cy="57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500327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  <a:r>
              <a:rPr lang="zh-TW" altLang="en-US" sz="2655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數</a:t>
            </a:r>
            <a:r>
              <a:rPr lang="zh-TW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據</a:t>
            </a:r>
            <a:endParaRPr lang="zh-CN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0A09C1-4D53-2947-8C63-F1BFB6B2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795" y="707848"/>
            <a:ext cx="9098409" cy="58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500327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實驗新知</a:t>
            </a:r>
          </a:p>
        </p:txBody>
      </p:sp>
      <p:sp>
        <p:nvSpPr>
          <p:cNvPr id="8" name="矩形 7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05840" y="877824"/>
            <a:ext cx="1021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/>
              <a:t>學會了</a:t>
            </a:r>
            <a:r>
              <a:rPr lang="en-US" altLang="zh-TW" sz="2400" dirty="0" smtClean="0"/>
              <a:t>h</a:t>
            </a:r>
            <a:r>
              <a:rPr lang="en-US" altLang="zh-TW" sz="2400" dirty="0" smtClean="0"/>
              <a:t>tml, </a:t>
            </a:r>
            <a:r>
              <a:rPr lang="en-US" altLang="zh-TW" sz="2400" dirty="0" err="1" smtClean="0"/>
              <a:t>javasripct</a:t>
            </a:r>
            <a:r>
              <a:rPr lang="zh-TW" altLang="en-US" sz="2400" dirty="0" smtClean="0"/>
              <a:t>以及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程式語言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從助教的</a:t>
            </a:r>
            <a:r>
              <a:rPr lang="en-US" altLang="zh-TW" sz="2400" dirty="0" err="1" smtClean="0"/>
              <a:t>samplecode</a:t>
            </a:r>
            <a:r>
              <a:rPr lang="zh-TW" altLang="en-US" sz="2400" dirty="0" smtClean="0"/>
              <a:t>了解如何利用</a:t>
            </a:r>
            <a:r>
              <a:rPr lang="en-US" altLang="zh-TW" sz="2400" dirty="0" smtClean="0"/>
              <a:t>postman</a:t>
            </a:r>
            <a:r>
              <a:rPr lang="zh-TW" altLang="en-US" sz="2400" dirty="0" smtClean="0"/>
              <a:t>取得</a:t>
            </a:r>
            <a:r>
              <a:rPr lang="en-US" altLang="zh-TW" sz="2400" dirty="0" smtClean="0"/>
              <a:t>token</a:t>
            </a:r>
            <a:r>
              <a:rPr lang="zh-TW" altLang="en-US" sz="2400" dirty="0" smtClean="0"/>
              <a:t>來獲取資料。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認識</a:t>
            </a:r>
            <a:r>
              <a:rPr lang="en-US" altLang="zh-TW" sz="2400" dirty="0" err="1" smtClean="0"/>
              <a:t>LoRa</a:t>
            </a:r>
            <a:r>
              <a:rPr lang="zh-TW" altLang="en-US" sz="2400" dirty="0" smtClean="0"/>
              <a:t>以及</a:t>
            </a:r>
            <a:r>
              <a:rPr lang="en-US" altLang="zh-TW" sz="2400" dirty="0" err="1" smtClean="0"/>
              <a:t>femto</a:t>
            </a:r>
            <a:r>
              <a:rPr lang="zh-TW" altLang="en-US" sz="2400" dirty="0" smtClean="0"/>
              <a:t>等厲害的通訊工具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學會如何與組員有效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分工合作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57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353182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組員分工</a:t>
            </a: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DF0BC791-1943-E144-91A3-A80EA8F38C39}"/>
              </a:ext>
            </a:extLst>
          </p:cNvPr>
          <p:cNvSpPr txBox="1">
            <a:spLocks/>
          </p:cNvSpPr>
          <p:nvPr/>
        </p:nvSpPr>
        <p:spPr>
          <a:xfrm>
            <a:off x="859949" y="1769532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湯睿哲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網頁、報告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徐浩庭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:ppt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、報告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孫嘉沂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網頁排版擬定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黃溢賢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資料與數據分析、網頁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buildchart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黃瀅嘉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資料與數據分析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121954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Application-Ending</a:t>
            </a:r>
            <a:endParaRPr lang="zh-CN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26294-80D1-C947-B62B-21805D2B9EBD}"/>
              </a:ext>
            </a:extLst>
          </p:cNvPr>
          <p:cNvSpPr txBox="1"/>
          <p:nvPr/>
        </p:nvSpPr>
        <p:spPr>
          <a:xfrm>
            <a:off x="2543504" y="3044279"/>
            <a:ext cx="710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your attention!</a:t>
            </a:r>
            <a:endParaRPr kumimoji="1" lang="zh-TW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59536" y="182478"/>
            <a:ext cx="4453128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6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之前主題難以執行原因</a:t>
            </a:r>
            <a:r>
              <a:rPr lang="en-US" altLang="zh-TW" sz="266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66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3000" y="684154"/>
            <a:ext cx="9738360" cy="54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經過與圖書館人員協調後發現，我們遇到了以下幾個困難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經過詢問後才得知，圖書館為了好管理報紙，會將相鄰兩天夾同家報社的報紙會不一樣，為了達到整理方便與縮短更換時間，因此會造成我們同家報社的資料一天有一天沒有，或者是我們必須用兩台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做一家報社。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大部分的人都是以站著的方式讀報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lvl="2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我們本來想放在椅子底下做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次資料確認，因為綑在桿子上的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敏感程度必須調很低，必須藉由椅子的感應回報做確認，但若使用者是站著讀報，會難以分辨究竟是真的有人在讀報，還是它只是輕微觸碰到而已。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沒有訊號以及太晚執行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我們期末考完才開始跟圖書館人員協調，造成當發現智慧網一值沒訊號時，已經距離報告時間不到一個禮拜，要使用圖書館有線網路，得先寄信給官方並等他們轉告給資訊組，整個程序怕會造成無法如期完成研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以上是我們決定更換主題的主要原因，造成助教與教授的困擾我們感到萬分抱歉。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55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29994" y="914400"/>
            <a:ext cx="10241280" cy="4698609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人類疾病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80%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與水有關，因飲用水質不良導致的各種疾病多達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50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多種，而人體血液中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90%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是水，維繫生命和健康都需要水產生的能量。</a:t>
            </a:r>
            <a:endParaRPr lang="en-US" altLang="zh-CN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en-US" altLang="zh-CN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zh-CN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收集校園飲水機使用次數、頻率的數據，根據此數據來決定此飲水機更換濾心的時機，以達到最高的使用濾心功效，及維護飲用水的品質。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89FB92C-0A9A-B442-BB45-1CE4AA10B095}"/>
              </a:ext>
            </a:extLst>
          </p:cNvPr>
          <p:cNvSpPr txBox="1">
            <a:spLocks/>
          </p:cNvSpPr>
          <p:nvPr/>
        </p:nvSpPr>
        <p:spPr>
          <a:xfrm>
            <a:off x="829994" y="126609"/>
            <a:ext cx="4037428" cy="466947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前言</a:t>
            </a:r>
          </a:p>
        </p:txBody>
      </p:sp>
      <p:sp>
        <p:nvSpPr>
          <p:cNvPr id="3" name="矩形 2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8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401368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C5AB596-E189-D244-A20E-F3284D126808}"/>
              </a:ext>
            </a:extLst>
          </p:cNvPr>
          <p:cNvGrpSpPr/>
          <p:nvPr/>
        </p:nvGrpSpPr>
        <p:grpSpPr>
          <a:xfrm>
            <a:off x="950631" y="2454047"/>
            <a:ext cx="10244501" cy="1777535"/>
            <a:chOff x="1167092" y="1846646"/>
            <a:chExt cx="10450285" cy="1744854"/>
          </a:xfrm>
        </p:grpSpPr>
        <p:sp>
          <p:nvSpPr>
            <p:cNvPr id="6" name="燕尾形 3">
              <a:extLst>
                <a:ext uri="{FF2B5EF4-FFF2-40B4-BE49-F238E27FC236}">
                  <a16:creationId xmlns:a16="http://schemas.microsoft.com/office/drawing/2014/main" id="{362F113E-5A09-B149-8273-629699693A83}"/>
                </a:ext>
              </a:extLst>
            </p:cNvPr>
            <p:cNvSpPr/>
            <p:nvPr/>
          </p:nvSpPr>
          <p:spPr>
            <a:xfrm>
              <a:off x="1167092" y="3068985"/>
              <a:ext cx="2710121" cy="522515"/>
            </a:xfrm>
            <a:prstGeom prst="chevron">
              <a:avLst/>
            </a:prstGeom>
            <a:solidFill>
              <a:srgbClr val="29F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放置</a:t>
              </a:r>
              <a:r>
                <a:rPr kumimoji="1" lang="en-US" altLang="zh-TW" sz="2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LoRa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感測器</a:t>
              </a:r>
            </a:p>
          </p:txBody>
        </p:sp>
        <p:sp>
          <p:nvSpPr>
            <p:cNvPr id="7" name="燕尾形 4">
              <a:extLst>
                <a:ext uri="{FF2B5EF4-FFF2-40B4-BE49-F238E27FC236}">
                  <a16:creationId xmlns:a16="http://schemas.microsoft.com/office/drawing/2014/main" id="{804FF805-E129-4E47-BA99-5635C8E2C0DD}"/>
                </a:ext>
              </a:extLst>
            </p:cNvPr>
            <p:cNvSpPr/>
            <p:nvPr/>
          </p:nvSpPr>
          <p:spPr>
            <a:xfrm>
              <a:off x="3747146" y="3068985"/>
              <a:ext cx="2710121" cy="522515"/>
            </a:xfrm>
            <a:prstGeom prst="chevron">
              <a:avLst/>
            </a:prstGeom>
            <a:solidFill>
              <a:srgbClr val="FFFF00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搜集飲水機</a:t>
              </a:r>
              <a:endParaRPr kumimoji="1"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使用之相關數據</a:t>
              </a:r>
            </a:p>
          </p:txBody>
        </p:sp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EB074EA9-481A-3544-8AE7-EB11941E9991}"/>
                </a:ext>
              </a:extLst>
            </p:cNvPr>
            <p:cNvSpPr/>
            <p:nvPr/>
          </p:nvSpPr>
          <p:spPr>
            <a:xfrm>
              <a:off x="6327201" y="3068985"/>
              <a:ext cx="2710121" cy="522515"/>
            </a:xfrm>
            <a:prstGeom prst="chevron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大數據分析</a:t>
              </a:r>
              <a:endParaRPr kumimoji="1" lang="zh-CN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DFE01989-B4BB-554B-A621-340F400E4198}"/>
                </a:ext>
              </a:extLst>
            </p:cNvPr>
            <p:cNvSpPr/>
            <p:nvPr/>
          </p:nvSpPr>
          <p:spPr>
            <a:xfrm>
              <a:off x="8907256" y="3068985"/>
              <a:ext cx="2710121" cy="522514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9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每台飲水機依據</a:t>
              </a:r>
              <a:endParaRPr kumimoji="1" lang="en-US" altLang="zh-TW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kumimoji="1" lang="zh-TW" altLang="en-US" sz="19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使用情況更換濾心</a:t>
              </a:r>
              <a:endParaRPr kumimoji="1" lang="zh-CN" altLang="en-US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椭圆 8">
              <a:extLst>
                <a:ext uri="{FF2B5EF4-FFF2-40B4-BE49-F238E27FC236}">
                  <a16:creationId xmlns:a16="http://schemas.microsoft.com/office/drawing/2014/main" id="{489ECB6C-F4E8-A047-9BF9-046E6B41432E}"/>
                </a:ext>
              </a:extLst>
            </p:cNvPr>
            <p:cNvSpPr/>
            <p:nvPr/>
          </p:nvSpPr>
          <p:spPr>
            <a:xfrm flipV="1">
              <a:off x="2428060" y="2883283"/>
              <a:ext cx="188184" cy="1881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Freeform 114">
              <a:extLst>
                <a:ext uri="{FF2B5EF4-FFF2-40B4-BE49-F238E27FC236}">
                  <a16:creationId xmlns:a16="http://schemas.microsoft.com/office/drawing/2014/main" id="{F8518A12-59AF-704A-8B67-F76B9A7EE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7040" y="1868111"/>
              <a:ext cx="790413" cy="1017657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A16933E8-E7E5-DC4E-A0CE-1D707B34A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409" y="1988480"/>
              <a:ext cx="549674" cy="5496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29F5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文本框 33">
              <a:extLst>
                <a:ext uri="{FF2B5EF4-FFF2-40B4-BE49-F238E27FC236}">
                  <a16:creationId xmlns:a16="http://schemas.microsoft.com/office/drawing/2014/main" id="{3E3967E1-5D93-0843-A241-CFD8B43107FA}"/>
                </a:ext>
              </a:extLst>
            </p:cNvPr>
            <p:cNvSpPr txBox="1"/>
            <p:nvPr/>
          </p:nvSpPr>
          <p:spPr>
            <a:xfrm>
              <a:off x="2266409" y="2023065"/>
              <a:ext cx="513685" cy="5027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/>
                <a:t>1</a:t>
              </a:r>
              <a:endParaRPr kumimoji="1" lang="zh-CN" altLang="en-US" sz="2667" b="1" dirty="0"/>
            </a:p>
          </p:txBody>
        </p:sp>
        <p:sp>
          <p:nvSpPr>
            <p:cNvPr id="18" name="椭圆 8">
              <a:extLst>
                <a:ext uri="{FF2B5EF4-FFF2-40B4-BE49-F238E27FC236}">
                  <a16:creationId xmlns:a16="http://schemas.microsoft.com/office/drawing/2014/main" id="{0B7FD105-5FA7-CB44-AC93-25E606A41569}"/>
                </a:ext>
              </a:extLst>
            </p:cNvPr>
            <p:cNvSpPr/>
            <p:nvPr/>
          </p:nvSpPr>
          <p:spPr>
            <a:xfrm flipV="1">
              <a:off x="4976881" y="2872483"/>
              <a:ext cx="188184" cy="1881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Freeform 114">
              <a:extLst>
                <a:ext uri="{FF2B5EF4-FFF2-40B4-BE49-F238E27FC236}">
                  <a16:creationId xmlns:a16="http://schemas.microsoft.com/office/drawing/2014/main" id="{DE14675B-7734-FA41-833A-9030AB18C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734" y="1846646"/>
              <a:ext cx="790413" cy="1017657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Freeform 115">
              <a:extLst>
                <a:ext uri="{FF2B5EF4-FFF2-40B4-BE49-F238E27FC236}">
                  <a16:creationId xmlns:a16="http://schemas.microsoft.com/office/drawing/2014/main" id="{C675FB76-3356-6D49-A213-4F6890D23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103" y="1988480"/>
              <a:ext cx="549674" cy="5496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椭圆 8">
              <a:extLst>
                <a:ext uri="{FF2B5EF4-FFF2-40B4-BE49-F238E27FC236}">
                  <a16:creationId xmlns:a16="http://schemas.microsoft.com/office/drawing/2014/main" id="{65C90B96-BA78-304E-BC9C-E68F3705D591}"/>
                </a:ext>
              </a:extLst>
            </p:cNvPr>
            <p:cNvSpPr/>
            <p:nvPr/>
          </p:nvSpPr>
          <p:spPr>
            <a:xfrm flipV="1">
              <a:off x="7515060" y="2910305"/>
              <a:ext cx="188184" cy="1881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Freeform 114">
              <a:extLst>
                <a:ext uri="{FF2B5EF4-FFF2-40B4-BE49-F238E27FC236}">
                  <a16:creationId xmlns:a16="http://schemas.microsoft.com/office/drawing/2014/main" id="{1C40A950-543E-8246-804E-1AA3B790A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4428" y="1868111"/>
              <a:ext cx="790413" cy="1017657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Freeform 115">
              <a:extLst>
                <a:ext uri="{FF2B5EF4-FFF2-40B4-BE49-F238E27FC236}">
                  <a16:creationId xmlns:a16="http://schemas.microsoft.com/office/drawing/2014/main" id="{423D9FAC-7186-FB4E-88E8-4130F964E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797" y="1988480"/>
              <a:ext cx="549674" cy="5496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0000">
                <a:alpha val="3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椭圆 8">
              <a:extLst>
                <a:ext uri="{FF2B5EF4-FFF2-40B4-BE49-F238E27FC236}">
                  <a16:creationId xmlns:a16="http://schemas.microsoft.com/office/drawing/2014/main" id="{5CEA2AA4-6D65-4442-A7E8-95246E264190}"/>
                </a:ext>
              </a:extLst>
            </p:cNvPr>
            <p:cNvSpPr/>
            <p:nvPr/>
          </p:nvSpPr>
          <p:spPr>
            <a:xfrm flipV="1">
              <a:off x="10070292" y="2883283"/>
              <a:ext cx="188184" cy="1881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Freeform 114">
              <a:extLst>
                <a:ext uri="{FF2B5EF4-FFF2-40B4-BE49-F238E27FC236}">
                  <a16:creationId xmlns:a16="http://schemas.microsoft.com/office/drawing/2014/main" id="{C6615DAB-F005-FB4D-8B26-0911B50B4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8123" y="1868111"/>
              <a:ext cx="790413" cy="1017657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Freeform 115">
              <a:extLst>
                <a:ext uri="{FF2B5EF4-FFF2-40B4-BE49-F238E27FC236}">
                  <a16:creationId xmlns:a16="http://schemas.microsoft.com/office/drawing/2014/main" id="{6D573595-C1A5-4B47-854A-CC0757E6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8492" y="1988480"/>
              <a:ext cx="549674" cy="5496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文本框 33">
              <a:extLst>
                <a:ext uri="{FF2B5EF4-FFF2-40B4-BE49-F238E27FC236}">
                  <a16:creationId xmlns:a16="http://schemas.microsoft.com/office/drawing/2014/main" id="{F3C1A68D-AAEE-8F42-A493-2F37E49E30EA}"/>
                </a:ext>
              </a:extLst>
            </p:cNvPr>
            <p:cNvSpPr txBox="1"/>
            <p:nvPr/>
          </p:nvSpPr>
          <p:spPr>
            <a:xfrm>
              <a:off x="4798593" y="2013017"/>
              <a:ext cx="513685" cy="5027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667" b="1" dirty="0"/>
                <a:t>2</a:t>
              </a:r>
              <a:endParaRPr kumimoji="1" lang="zh-CN" altLang="en-US" sz="2667" b="1" dirty="0"/>
            </a:p>
          </p:txBody>
        </p:sp>
        <p:sp>
          <p:nvSpPr>
            <p:cNvPr id="28" name="文本框 33">
              <a:extLst>
                <a:ext uri="{FF2B5EF4-FFF2-40B4-BE49-F238E27FC236}">
                  <a16:creationId xmlns:a16="http://schemas.microsoft.com/office/drawing/2014/main" id="{C5A608E5-7C9D-4D46-AAE6-3DFD4D6CC5E9}"/>
                </a:ext>
              </a:extLst>
            </p:cNvPr>
            <p:cNvSpPr txBox="1"/>
            <p:nvPr/>
          </p:nvSpPr>
          <p:spPr>
            <a:xfrm>
              <a:off x="7360923" y="2013017"/>
              <a:ext cx="513685" cy="5027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667" b="1" dirty="0"/>
                <a:t>3</a:t>
              </a:r>
              <a:endParaRPr kumimoji="1" lang="zh-CN" altLang="en-US" sz="2667" b="1" dirty="0"/>
            </a:p>
          </p:txBody>
        </p:sp>
        <p:sp>
          <p:nvSpPr>
            <p:cNvPr id="29" name="文本框 33">
              <a:extLst>
                <a:ext uri="{FF2B5EF4-FFF2-40B4-BE49-F238E27FC236}">
                  <a16:creationId xmlns:a16="http://schemas.microsoft.com/office/drawing/2014/main" id="{E7C6DEC3-CFEC-764D-BD9E-15E06DC4BE53}"/>
                </a:ext>
              </a:extLst>
            </p:cNvPr>
            <p:cNvSpPr txBox="1"/>
            <p:nvPr/>
          </p:nvSpPr>
          <p:spPr>
            <a:xfrm>
              <a:off x="9893108" y="2033114"/>
              <a:ext cx="513685" cy="5027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667" b="1" dirty="0"/>
                <a:t>4</a:t>
              </a:r>
              <a:endParaRPr kumimoji="1" lang="zh-CN" altLang="en-US" sz="2667" b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5006279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7DCB27-0176-F042-8DD4-6CE36012B5DC}"/>
              </a:ext>
            </a:extLst>
          </p:cNvPr>
          <p:cNvSpPr txBox="1"/>
          <p:nvPr/>
        </p:nvSpPr>
        <p:spPr>
          <a:xfrm>
            <a:off x="1572294" y="2958999"/>
            <a:ext cx="8587865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endParaRPr kumimoji="1" lang="en-US" altLang="zh-TW" sz="2800" cap="all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kumimoji="1" lang="zh-TW" altLang="en-US" sz="2800" b="1" cap="all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使用狀況監測 </a:t>
            </a:r>
            <a:r>
              <a:rPr kumimoji="1" lang="en-US" altLang="zh-TW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kumimoji="1" lang="zh-TW" altLang="en-US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每個飲水機安裝 </a:t>
            </a:r>
            <a:r>
              <a:rPr kumimoji="1" lang="en-US" altLang="zh-TW" sz="2800" cap="all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kumimoji="1" lang="en-US" altLang="zh-TW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感測器，依據</a:t>
            </a:r>
            <a:r>
              <a:rPr kumimoji="1" lang="zh-TW" altLang="en-US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是否有震動判斷該座位是否正在被</a:t>
            </a:r>
            <a:r>
              <a:rPr kumimoji="1" lang="zh-TW" altLang="en-US" sz="2800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endParaRPr kumimoji="1" lang="en-US" altLang="zh-TW" sz="2800" cap="all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kumimoji="1" lang="zh-TW" altLang="en-US" sz="2800" b="1" cap="all" dirty="0" smtClean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實驗方法</a:t>
            </a:r>
            <a:r>
              <a:rPr kumimoji="1" lang="en-US" altLang="zh-TW" sz="2800" b="1" cap="all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en-US" altLang="zh-TW" sz="2800" b="1" cap="all" dirty="0" smtClean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800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利用感測器的反應，假設飲水時間為</a:t>
            </a:r>
            <a:r>
              <a:rPr kumimoji="1" lang="en-US" altLang="zh-TW" sz="2800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2min</a:t>
            </a:r>
            <a:r>
              <a:rPr kumimoji="1" lang="zh-TW" altLang="en-US" sz="2800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以內來記錄使用人數以及使用頻率。</a:t>
            </a:r>
            <a:endParaRPr kumimoji="1" lang="en-US" altLang="zh-TW" sz="2800" cap="all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CC2D20-82F0-B24C-B48D-B349AAC8E6FD}"/>
              </a:ext>
            </a:extLst>
          </p:cNvPr>
          <p:cNvSpPr txBox="1"/>
          <p:nvPr/>
        </p:nvSpPr>
        <p:spPr>
          <a:xfrm>
            <a:off x="1572294" y="1828723"/>
            <a:ext cx="8587865" cy="12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endParaRPr kumimoji="1" lang="en-US" altLang="zh-TW" sz="2800" cap="all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kumimoji="1" lang="zh-TW" altLang="en-US" sz="2800" b="1" cap="all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設置地點</a:t>
            </a:r>
            <a:r>
              <a:rPr kumimoji="1" lang="en-US" altLang="zh-TW" sz="2800" b="1" cap="all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b="1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kumimoji="1" lang="zh-CN" altLang="en-US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kumimoji="1" lang="en-US" altLang="zh-CN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kumimoji="1" lang="zh-CN" altLang="en-US" sz="2800" cap="all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感測器分別設置在碩齋、資電館</a:t>
            </a:r>
            <a:endParaRPr kumimoji="1" lang="en-US" altLang="zh-TW" sz="2800" cap="all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775543" y="225677"/>
            <a:ext cx="4513909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3755E36-6C3B-3241-AB68-CC466AB1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13" y="946855"/>
            <a:ext cx="3329301" cy="444107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B4016F-0015-1844-87D2-AE285CC1AA55}"/>
              </a:ext>
            </a:extLst>
          </p:cNvPr>
          <p:cNvSpPr txBox="1"/>
          <p:nvPr/>
        </p:nvSpPr>
        <p:spPr>
          <a:xfrm>
            <a:off x="1414712" y="541605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碩齋１Ｆ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E6D307-EBA4-F44E-8022-1DFC886FE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349" y="946855"/>
            <a:ext cx="3329301" cy="444107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D5C2C75-5B2D-7C43-983F-8FF586835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86" y="946855"/>
            <a:ext cx="3329301" cy="4441572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BD608CA4-1B8E-7148-A8F4-F697A3AF9AB5}"/>
              </a:ext>
            </a:extLst>
          </p:cNvPr>
          <p:cNvSpPr txBox="1"/>
          <p:nvPr/>
        </p:nvSpPr>
        <p:spPr>
          <a:xfrm>
            <a:off x="5325530" y="541605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碩齋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Ｆ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02EABA9-6E65-8A42-AED9-96DBBE934AD9}"/>
              </a:ext>
            </a:extLst>
          </p:cNvPr>
          <p:cNvSpPr txBox="1"/>
          <p:nvPr/>
        </p:nvSpPr>
        <p:spPr>
          <a:xfrm>
            <a:off x="9054050" y="541605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資電館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Ｆ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3894931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22D25FB-3B7A-A049-AB81-9FF3E880D14A}"/>
              </a:ext>
            </a:extLst>
          </p:cNvPr>
          <p:cNvSpPr txBox="1">
            <a:spLocks/>
          </p:cNvSpPr>
          <p:nvPr/>
        </p:nvSpPr>
        <p:spPr>
          <a:xfrm>
            <a:off x="842867" y="2506099"/>
            <a:ext cx="10394707" cy="331118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即時觀看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飲水機使用狀況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查詢歷史使用數據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統計數據供學校評估濾心之更換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7F51CE-5814-0B4A-A097-3DF4BF06E2B1}"/>
              </a:ext>
            </a:extLst>
          </p:cNvPr>
          <p:cNvSpPr txBox="1"/>
          <p:nvPr/>
        </p:nvSpPr>
        <p:spPr>
          <a:xfrm>
            <a:off x="859949" y="1165107"/>
            <a:ext cx="330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製作網頁</a:t>
            </a:r>
          </a:p>
        </p:txBody>
      </p:sp>
      <p:sp>
        <p:nvSpPr>
          <p:cNvPr id="6" name="矩形 5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1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4049676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A48995-F0F3-EC4E-9D2B-690836267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72" y="924360"/>
            <a:ext cx="10869656" cy="55920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5" b="37421"/>
          <a:stretch/>
        </p:blipFill>
        <p:spPr>
          <a:xfrm>
            <a:off x="9862990" y="0"/>
            <a:ext cx="2039721" cy="593556"/>
          </a:xfrm>
          <a:prstGeom prst="rect">
            <a:avLst/>
          </a:prstGeom>
        </p:spPr>
      </p:pic>
      <p:sp>
        <p:nvSpPr>
          <p:cNvPr id="37" name="标题 1"/>
          <p:cNvSpPr txBox="1">
            <a:spLocks/>
          </p:cNvSpPr>
          <p:nvPr/>
        </p:nvSpPr>
        <p:spPr>
          <a:xfrm>
            <a:off x="859949" y="253812"/>
            <a:ext cx="3894931" cy="339744"/>
          </a:xfrm>
          <a:prstGeom prst="rect">
            <a:avLst/>
          </a:prstGeom>
        </p:spPr>
        <p:txBody>
          <a:bodyPr vert="horz" lIns="65024" tIns="32512" rIns="65024" bIns="3251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LoRa</a:t>
            </a:r>
            <a:r>
              <a:rPr lang="en-US" altLang="zh-CN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 Application-</a:t>
            </a:r>
            <a:r>
              <a:rPr lang="zh-CN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BF998A-F06C-3045-88EC-95AC73E8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1" y="903890"/>
            <a:ext cx="11304938" cy="56125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2990" y="210312"/>
            <a:ext cx="1823042" cy="3832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doors dir="vert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圖庫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{910DF3E7-EB75-1742-BF28-52D1F31B5FB7}tf10001119</Template>
  <TotalTime>427</TotalTime>
  <Words>788</Words>
  <Application>Microsoft Office PowerPoint</Application>
  <PresentationFormat>寬螢幕</PresentationFormat>
  <Paragraphs>91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等线</vt:lpstr>
      <vt:lpstr>微软雅黑</vt:lpstr>
      <vt:lpstr>微軟正黑體</vt:lpstr>
      <vt:lpstr>微軟正黑體</vt:lpstr>
      <vt:lpstr>新細明體</vt:lpstr>
      <vt:lpstr>Arial</vt:lpstr>
      <vt:lpstr>Calibri</vt:lpstr>
      <vt:lpstr>Impact</vt:lpstr>
      <vt:lpstr>Rockwell</vt:lpstr>
      <vt:lpstr>Times New Roman</vt:lpstr>
      <vt:lpstr>圖庫</vt:lpstr>
      <vt:lpstr>LoRa Application -校園飲水機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Application -校園飲水機</dc:title>
  <dc:creator>tim8650511@gmail.com</dc:creator>
  <cp:lastModifiedBy>鯖魚 外帶</cp:lastModifiedBy>
  <cp:revision>19</cp:revision>
  <dcterms:created xsi:type="dcterms:W3CDTF">2020-01-14T09:24:18Z</dcterms:created>
  <dcterms:modified xsi:type="dcterms:W3CDTF">2020-01-15T23:12:08Z</dcterms:modified>
</cp:coreProperties>
</file>