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14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6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7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1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b.com/glossary/standard-stats" TargetMode="External"/><Relationship Id="rId2" Type="http://schemas.openxmlformats.org/officeDocument/2006/relationships/hyperlink" Target="https://www.spotrac.com/mlb/free-age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q.pressbooks.pub/statisticsforresearchstudents/chapter/moderation-assumptions/" TargetMode="External"/><Relationship Id="rId5" Type="http://schemas.openxmlformats.org/officeDocument/2006/relationships/hyperlink" Target="https://www.statisticssolutions.com/stepwise-regression-what-is-it-and-should-you-use-it/" TargetMode="External"/><Relationship Id="rId4" Type="http://schemas.openxmlformats.org/officeDocument/2006/relationships/hyperlink" Target="https://www.mlb.com/glossary/advanced-sta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n out baseball">
            <a:extLst>
              <a:ext uri="{FF2B5EF4-FFF2-40B4-BE49-F238E27FC236}">
                <a16:creationId xmlns:a16="http://schemas.microsoft.com/office/drawing/2014/main" id="{48430C2E-334C-53E3-5A5E-94D723E54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4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7194C-24BA-8FA9-86A4-8DA3176D4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237" y="2230641"/>
            <a:ext cx="9689834" cy="1198359"/>
          </a:xfrm>
        </p:spPr>
        <p:txBody>
          <a:bodyPr anchor="b">
            <a:noAutofit/>
          </a:bodyPr>
          <a:lstStyle/>
          <a:p>
            <a:pPr algn="ctr"/>
            <a:r>
              <a:rPr lang="en-US" sz="7200" dirty="0"/>
              <a:t>Diamond </a:t>
            </a:r>
            <a:br>
              <a:rPr lang="en-US" sz="7200" dirty="0"/>
            </a:br>
            <a:r>
              <a:rPr lang="en-US" sz="7200" dirty="0"/>
              <a:t>deals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8731F-03C5-ACF8-1292-2CFAC2A7D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4583" y="3168136"/>
            <a:ext cx="5012155" cy="696351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1900" dirty="0"/>
              <a:t>A study aimed to analyze the value of Major League Baseball players monetary value in free-agent signings.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5A3543A4-F08D-4D8C-9773-79C09DC4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131161" y="1592957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41FA3D7-37B0-47AA-8B62-7F5DEAF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EBCDD1C-9C99-4CD3-ADEE-39B6D869C6C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1/11/2024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20">
            <a:extLst>
              <a:ext uri="{FF2B5EF4-FFF2-40B4-BE49-F238E27FC236}">
                <a16:creationId xmlns:a16="http://schemas.microsoft.com/office/drawing/2014/main" id="{4A8DB7F0-0917-4F6E-B25E-3279BBF5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86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82E-3FA4-868C-B562-2E2E54B4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DE45-C400-6B66-BC7C-725F80A97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6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750-5758-2147-15D5-81D867A5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332A-8B7F-72FC-811E-5EAFE51B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7CDD-E4CB-AE11-9FF9-5F075167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486C-2D15-E06A-17C3-B8C2D87C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8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343E-ACD0-93C0-8B7E-4DFFC2E9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E8D9-A320-3A66-6A74-C34D6AF6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B7D1-2B6A-FDC2-0A3D-718A932C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DB23-EC01-559E-AFB7-C35E65F1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2024 MLB Free Agents Tracker. (n.d.). Spotrac.com. </a:t>
            </a:r>
            <a:r>
              <a:rPr lang="en-US" dirty="0">
                <a:hlinkClick r:id="rId2"/>
              </a:rPr>
              <a:t>https://www.spotrac.com/mlb/free-agents/</a:t>
            </a:r>
            <a:endParaRPr lang="en-US" dirty="0"/>
          </a:p>
          <a:p>
            <a:r>
              <a:rPr lang="en-US" dirty="0"/>
              <a:t>Standard Stats | Glossary | MLB.com. (n.d.). MLB.com. </a:t>
            </a:r>
            <a:r>
              <a:rPr lang="en-US" dirty="0">
                <a:hlinkClick r:id="rId3"/>
              </a:rPr>
              <a:t>https://www.mlb.com/glossary/standard-stats</a:t>
            </a:r>
            <a:endParaRPr lang="en-US" dirty="0"/>
          </a:p>
          <a:p>
            <a:r>
              <a:rPr lang="en-US" dirty="0"/>
              <a:t>Advanced Stats | Glossary | MLB.com. (n.d.). MLB.com. </a:t>
            </a:r>
            <a:r>
              <a:rPr lang="en-US" dirty="0">
                <a:hlinkClick r:id="rId4"/>
              </a:rPr>
              <a:t>https://www.mlb.com/glossary/advanced-stats</a:t>
            </a:r>
            <a:endParaRPr lang="en-US" dirty="0"/>
          </a:p>
          <a:p>
            <a:r>
              <a:rPr lang="en-US" dirty="0" err="1"/>
              <a:t>Ravelo</a:t>
            </a:r>
            <a:r>
              <a:rPr lang="en-US" dirty="0"/>
              <a:t>, C. (2022, November 23). Stepwise Regression: What is it and should you use it? Statistics Solutions. </a:t>
            </a:r>
            <a:r>
              <a:rPr lang="en-US" dirty="0">
                <a:hlinkClick r:id="rId5"/>
              </a:rPr>
              <a:t>https://www.statisticssolutions.com/stepwise-regression-what-is-it-and-should-you-use-it/</a:t>
            </a:r>
            <a:endParaRPr lang="en-US" dirty="0"/>
          </a:p>
          <a:p>
            <a:r>
              <a:rPr lang="en-US" dirty="0"/>
              <a:t>Fein, E. C. (2022, June 16). Section 7.3: Moderation Models, Assumptions, Interpretation, and Write up. Pressbooks. </a:t>
            </a:r>
            <a:r>
              <a:rPr lang="en-US" dirty="0">
                <a:hlinkClick r:id="rId6"/>
              </a:rPr>
              <a:t>https://usq.pressbooks.pub/statisticsforresearchstudents/chapter/moderation-assumptions/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4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3D17-D78F-40ED-5B04-6D47069D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Background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9E9A-0BEF-86DC-0144-ED9EDDD3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Hayden Ravert</a:t>
            </a:r>
          </a:p>
          <a:p>
            <a:r>
              <a:rPr lang="en-US" dirty="0"/>
              <a:t>B.S. Astrophysics From Towson University</a:t>
            </a:r>
          </a:p>
          <a:p>
            <a:r>
              <a:rPr lang="en-US" dirty="0"/>
              <a:t>10 years of Retail Management</a:t>
            </a:r>
          </a:p>
          <a:p>
            <a:r>
              <a:rPr lang="en-US" dirty="0"/>
              <a:t>A lifetime of watching and analyzing Baseball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773E-9C7C-D4C1-D5AB-DB31E4F5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Players Value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E9C7-8E08-0B44-EBA1-A863174C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player’s skills worth?</a:t>
            </a:r>
          </a:p>
          <a:p>
            <a:pPr lvl="1"/>
            <a:r>
              <a:rPr lang="en-US" dirty="0"/>
              <a:t>How do we measure skills with statistics?</a:t>
            </a:r>
          </a:p>
          <a:p>
            <a:pPr lvl="2"/>
            <a:r>
              <a:rPr lang="en-US" dirty="0"/>
              <a:t>Which statistics should we use?</a:t>
            </a:r>
          </a:p>
          <a:p>
            <a:pPr lvl="3"/>
            <a:r>
              <a:rPr lang="en-US" dirty="0"/>
              <a:t>Pitchers or Position?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A49E-8A43-76C0-0F84-60DAD61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56F5-5B61-3DA7-4F40-0E7C7DB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</a:t>
            </a:r>
          </a:p>
          <a:p>
            <a:pPr lvl="1"/>
            <a:r>
              <a:rPr lang="en-US" dirty="0"/>
              <a:t>ERA – Earned Run Average</a:t>
            </a:r>
          </a:p>
          <a:p>
            <a:pPr lvl="2"/>
            <a:r>
              <a:rPr lang="en-US" dirty="0"/>
              <a:t>Number of Runs per nine innings (Lower Better)</a:t>
            </a:r>
          </a:p>
          <a:p>
            <a:pPr lvl="1"/>
            <a:r>
              <a:rPr lang="en-US" dirty="0"/>
              <a:t>WHIP – Walks and Hits per Inning</a:t>
            </a:r>
          </a:p>
          <a:p>
            <a:pPr lvl="2"/>
            <a:r>
              <a:rPr lang="en-US" dirty="0"/>
              <a:t>How well a pitcher keeps players off base (Lower Better)</a:t>
            </a:r>
          </a:p>
          <a:p>
            <a:pPr lvl="1"/>
            <a:r>
              <a:rPr lang="en-US" dirty="0"/>
              <a:t>-IP – Innings Pitched</a:t>
            </a:r>
          </a:p>
          <a:p>
            <a:pPr lvl="2"/>
            <a:r>
              <a:rPr lang="en-US" dirty="0"/>
              <a:t>Number of innings pitched over a season (Higher Better)</a:t>
            </a:r>
          </a:p>
          <a:p>
            <a:pPr lvl="1"/>
            <a:r>
              <a:rPr lang="en-US" dirty="0"/>
              <a:t>-W – Wins</a:t>
            </a:r>
          </a:p>
          <a:p>
            <a:pPr lvl="2"/>
            <a:r>
              <a:rPr lang="en-US" dirty="0"/>
              <a:t>Pitcher of record with a lead after five innings when starting or most effective relief pitcher (Higher Better)</a:t>
            </a:r>
          </a:p>
          <a:p>
            <a:pPr lvl="1"/>
            <a:r>
              <a:rPr lang="en-US" dirty="0"/>
              <a:t>-SV – Saves</a:t>
            </a:r>
          </a:p>
          <a:p>
            <a:pPr lvl="2"/>
            <a:r>
              <a:rPr lang="en-US" dirty="0"/>
              <a:t>Pitcher who gets the last three outs with a lead of no more that three runs (Higher Better)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3BDC-CE4B-5464-367F-DC581C5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0DA2-3EF7-B286-2655-EE164609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  <a:p>
            <a:pPr lvl="1"/>
            <a:r>
              <a:rPr lang="en-US" dirty="0"/>
              <a:t>H – Hits</a:t>
            </a:r>
          </a:p>
          <a:p>
            <a:pPr lvl="2"/>
            <a:r>
              <a:rPr lang="en-US" dirty="0"/>
              <a:t>When a player hits the ball in fair territory and reaches base (Higher Better)</a:t>
            </a:r>
          </a:p>
          <a:p>
            <a:pPr lvl="1"/>
            <a:r>
              <a:rPr lang="en-US" dirty="0"/>
              <a:t>RBI – Runs Batted In</a:t>
            </a:r>
          </a:p>
          <a:p>
            <a:pPr lvl="2"/>
            <a:r>
              <a:rPr lang="en-US" dirty="0"/>
              <a:t>When a player's plate appearance results in a run scored (Higher Better)</a:t>
            </a:r>
          </a:p>
          <a:p>
            <a:pPr lvl="1"/>
            <a:r>
              <a:rPr lang="en-US" dirty="0"/>
              <a:t>HR – Home Runs</a:t>
            </a:r>
          </a:p>
          <a:p>
            <a:pPr lvl="2"/>
            <a:r>
              <a:rPr lang="en-US" dirty="0"/>
              <a:t>When a player scores who hit the ball in fair territory (Higher Better)</a:t>
            </a:r>
          </a:p>
          <a:p>
            <a:pPr lvl="1"/>
            <a:r>
              <a:rPr lang="en-US" dirty="0"/>
              <a:t>AVG – Batting Average</a:t>
            </a:r>
          </a:p>
          <a:p>
            <a:pPr lvl="2"/>
            <a:r>
              <a:rPr lang="en-US" dirty="0"/>
              <a:t>Total Hits divided by Total At Bats (Higher Better)</a:t>
            </a:r>
          </a:p>
          <a:p>
            <a:pPr lvl="1"/>
            <a:r>
              <a:rPr lang="en-US" dirty="0"/>
              <a:t>OPS – On Base Percentage Plus Slugging</a:t>
            </a:r>
          </a:p>
          <a:p>
            <a:pPr lvl="2"/>
            <a:r>
              <a:rPr lang="en-US" dirty="0"/>
              <a:t>How well a hitter can reach base and how well he can hit for average and power (Higher Better)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8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E96E-21C8-7458-BA6A-425E2ED2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B78F-C80C-B1BA-089C-1DB551BD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Wins Above Replacement</a:t>
            </a:r>
          </a:p>
          <a:p>
            <a:pPr lvl="1"/>
            <a:r>
              <a:rPr lang="en-US" dirty="0"/>
              <a:t>Measures a player’s win value versus a replacement player at the same position(usually a Minor League replacement) (Higher Better)</a:t>
            </a:r>
          </a:p>
          <a:p>
            <a:pPr lvl="1"/>
            <a:r>
              <a:rPr lang="en-US" dirty="0"/>
              <a:t>WAR = (Batting Runs + Base Running Runs +Fielding Runs + Positional Adjustment + League Adjustment +Replacement Runs) / (Runs Per Win)</a:t>
            </a:r>
          </a:p>
          <a:p>
            <a:pPr lvl="1"/>
            <a:r>
              <a:rPr lang="en-US" dirty="0"/>
              <a:t>WAR = [[([(League “FIP” – “FIP”) / Pitcher Specific Runs Per Win] + Replacement Level) * (IP/9)] * Leverage Multiplier for Relievers] + League Correction</a:t>
            </a:r>
          </a:p>
        </p:txBody>
      </p:sp>
    </p:spTree>
    <p:extLst>
      <p:ext uri="{BB962C8B-B14F-4D97-AF65-F5344CB8AC3E}">
        <p14:creationId xmlns:p14="http://schemas.microsoft.com/office/powerpoint/2010/main" val="31315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99BB-A09E-0CDC-0F1B-86CBB1DA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4584-D22F-A569-7D5A-6B9824D8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data from spotrac.com</a:t>
            </a:r>
          </a:p>
          <a:p>
            <a:r>
              <a:rPr lang="en-US" dirty="0"/>
              <a:t>Free Agent Signings of seasons 2019-2023</a:t>
            </a:r>
          </a:p>
          <a:p>
            <a:pPr lvl="1"/>
            <a:r>
              <a:rPr lang="en-US" dirty="0"/>
              <a:t>Player, Position, Age, Bats, Throws, Team From, Team To,  Years Signed, Total Salary, Average Yearly Salary </a:t>
            </a:r>
          </a:p>
          <a:p>
            <a:r>
              <a:rPr lang="en-US" dirty="0"/>
              <a:t>Stats of players from seasons 2018-2022</a:t>
            </a:r>
          </a:p>
          <a:p>
            <a:pPr lvl="1"/>
            <a:r>
              <a:rPr lang="en-US" dirty="0"/>
              <a:t>H, RBI, HR, AVG, OPS, IP, ERA, WHIP, W, SV, WAR</a:t>
            </a:r>
          </a:p>
          <a:p>
            <a:pPr lvl="1"/>
            <a:endParaRPr lang="en-US" dirty="0"/>
          </a:p>
          <a:p>
            <a:r>
              <a:rPr lang="en-US" dirty="0"/>
              <a:t>Starting with 679 Samples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BC63-51D9-47AD-BD81-BF25F25D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716C-2EBD-323E-F8E4-56BDB499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Player Id column</a:t>
            </a:r>
          </a:p>
          <a:p>
            <a:r>
              <a:rPr lang="en-US" dirty="0"/>
              <a:t>Split the data into Pitcher and Position Player</a:t>
            </a:r>
          </a:p>
          <a:p>
            <a:pPr lvl="1"/>
            <a:r>
              <a:rPr lang="en-US" dirty="0"/>
              <a:t>Created dummy variables to match positions to separate</a:t>
            </a:r>
          </a:p>
          <a:p>
            <a:r>
              <a:rPr lang="en-US" dirty="0"/>
              <a:t>Drop irrelevant columns</a:t>
            </a:r>
          </a:p>
          <a:p>
            <a:pPr lvl="1"/>
            <a:r>
              <a:rPr lang="en-US" dirty="0"/>
              <a:t>Position, Bats, Throws, From, To</a:t>
            </a:r>
          </a:p>
          <a:p>
            <a:r>
              <a:rPr lang="en-US" dirty="0"/>
              <a:t>Drop missing values or change to 0</a:t>
            </a:r>
          </a:p>
          <a:p>
            <a:r>
              <a:rPr lang="en-US" dirty="0"/>
              <a:t>Pitchers</a:t>
            </a:r>
          </a:p>
          <a:p>
            <a:pPr lvl="1"/>
            <a:r>
              <a:rPr lang="en-US" dirty="0"/>
              <a:t>Age, Average Salary, Innings Pitched, ERA, WHIP, Wins, Saves, WAR</a:t>
            </a:r>
          </a:p>
          <a:p>
            <a:pPr lvl="1"/>
            <a:r>
              <a:rPr lang="en-US" dirty="0"/>
              <a:t>Sample Size 331</a:t>
            </a:r>
          </a:p>
          <a:p>
            <a:r>
              <a:rPr lang="en-US" dirty="0"/>
              <a:t>Position Players</a:t>
            </a:r>
          </a:p>
          <a:p>
            <a:pPr lvl="1"/>
            <a:r>
              <a:rPr lang="en-US" dirty="0"/>
              <a:t>Age, Average Salary, Hits, RBI, HR, AVG, OPS, WAR</a:t>
            </a:r>
          </a:p>
          <a:p>
            <a:pPr lvl="1"/>
            <a:r>
              <a:rPr lang="en-US" dirty="0"/>
              <a:t>Sample Size 278</a:t>
            </a:r>
          </a:p>
        </p:txBody>
      </p:sp>
    </p:spTree>
    <p:extLst>
      <p:ext uri="{BB962C8B-B14F-4D97-AF65-F5344CB8AC3E}">
        <p14:creationId xmlns:p14="http://schemas.microsoft.com/office/powerpoint/2010/main" val="369971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65AC-F7A8-1672-9F31-4D103834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C2F5-32AA-F6AB-D409-0390C5AE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Stepwise Linear Regression</a:t>
            </a:r>
          </a:p>
          <a:p>
            <a:pPr lvl="1"/>
            <a:r>
              <a:rPr lang="en-US" dirty="0"/>
              <a:t>Method used to model the relationship between a dependent variable and one or more independent variables that adds or removes predictor variables from the model in a step-by-step fashion.</a:t>
            </a:r>
          </a:p>
          <a:p>
            <a:r>
              <a:rPr lang="en-US" dirty="0"/>
              <a:t>Mediation </a:t>
            </a:r>
          </a:p>
          <a:p>
            <a:pPr lvl="1"/>
            <a:r>
              <a:rPr lang="en-US" dirty="0"/>
              <a:t>Analysis used to explore the indirect effect of an independent variable on a dependent variable through a mediator variable.</a:t>
            </a:r>
          </a:p>
          <a:p>
            <a:r>
              <a:rPr lang="en-US" dirty="0"/>
              <a:t>Moderation</a:t>
            </a:r>
          </a:p>
          <a:p>
            <a:pPr lvl="1"/>
            <a:r>
              <a:rPr lang="en-US" dirty="0"/>
              <a:t>Analysis that examines the influence of a third variable on the strength of the relationship between an independent variable and a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206194601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2F0"/>
      </a:lt2>
      <a:accent1>
        <a:srgbClr val="4D75C3"/>
      </a:accent1>
      <a:accent2>
        <a:srgbClr val="483FB3"/>
      </a:accent2>
      <a:accent3>
        <a:srgbClr val="874DC3"/>
      </a:accent3>
      <a:accent4>
        <a:srgbClr val="A73BB1"/>
      </a:accent4>
      <a:accent5>
        <a:srgbClr val="C34D9D"/>
      </a:accent5>
      <a:accent6>
        <a:srgbClr val="B13B59"/>
      </a:accent6>
      <a:hlink>
        <a:srgbClr val="AB8439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778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Felix Titling</vt:lpstr>
      <vt:lpstr>Goudy Old Style</vt:lpstr>
      <vt:lpstr>ArchwayVTI</vt:lpstr>
      <vt:lpstr>Diamond  deals</vt:lpstr>
      <vt:lpstr>Background </vt:lpstr>
      <vt:lpstr>Players Value  </vt:lpstr>
      <vt:lpstr>Pitcher</vt:lpstr>
      <vt:lpstr>Position Players</vt:lpstr>
      <vt:lpstr>WAR </vt:lpstr>
      <vt:lpstr>Gathering Data Methods</vt:lpstr>
      <vt:lpstr>Manipulating Data</vt:lpstr>
      <vt:lpstr>Result Methods</vt:lpstr>
      <vt:lpstr>Results</vt:lpstr>
      <vt:lpstr>Summary</vt:lpstr>
      <vt:lpstr>Conclusions</vt:lpstr>
      <vt:lpstr>Questions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 deals</dc:title>
  <dc:creator>Hayden Ravert</dc:creator>
  <cp:lastModifiedBy>Hayden Ravert</cp:lastModifiedBy>
  <cp:revision>23</cp:revision>
  <dcterms:created xsi:type="dcterms:W3CDTF">2024-01-08T22:35:16Z</dcterms:created>
  <dcterms:modified xsi:type="dcterms:W3CDTF">2024-01-12T03:15:45Z</dcterms:modified>
</cp:coreProperties>
</file>