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66" r:id="rId5"/>
    <p:sldId id="267" r:id="rId6"/>
    <p:sldId id="268" r:id="rId7"/>
    <p:sldId id="271" r:id="rId8"/>
    <p:sldId id="269" r:id="rId9"/>
    <p:sldId id="275" r:id="rId10"/>
    <p:sldId id="270" r:id="rId11"/>
    <p:sldId id="272" r:id="rId12"/>
    <p:sldId id="273" r:id="rId13"/>
    <p:sldId id="276" r:id="rId14"/>
    <p:sldId id="278" r:id="rId15"/>
    <p:sldId id="279" r:id="rId16"/>
    <p:sldId id="280" r:id="rId17"/>
  </p:sldIdLst>
  <p:sldSz cx="9144000" cy="6858000" type="screen4x3"/>
  <p:notesSz cx="7099300" cy="1023429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6F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ä¸­åº¦æ ·å¼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49" y="432"/>
      </p:cViewPr>
      <p:guideLst>
        <p:guide orient="horz" pos="391"/>
        <p:guide orient="horz" pos="1225"/>
        <p:guide orient="horz" pos="3930"/>
        <p:guide orient="horz" pos="218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rgbClr val="6F6F6F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>
            <a:fillRect/>
          </a:stretch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rgbClr val="6F6F6F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rgbClr val="6F6F6F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rgbClr val="6F6F6F"/>
          </a:solidFill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2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13925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buClr>
                <a:srgbClr val="6F6F6F"/>
              </a:buClr>
              <a:buFont typeface="Arial" charset="0"/>
              <a:buChar char="•"/>
              <a:defRPr/>
            </a:lvl1pPr>
            <a:lvl2pPr marL="704850" indent="-342900">
              <a:buClr>
                <a:schemeClr val="accent2"/>
              </a:buClr>
              <a:buFont typeface="Times New Roman" charset="0"/>
              <a:buChar char="─"/>
              <a:defRPr/>
            </a:lvl2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png"/><Relationship Id="rId12" Type="http://schemas.openxmlformats.org/officeDocument/2006/relationships/image" Target="../media/image4.png"/><Relationship Id="rId11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80808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20</a:t>
            </a:r>
            <a:r>
              <a:rPr lang="x-none" altLang="de-DE" smtClean="0"/>
              <a:t>16</a:t>
            </a:r>
            <a:endParaRPr lang="x-none" alt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45008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0" y="6308726"/>
            <a:ext cx="1814516" cy="45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980" y="6308726"/>
            <a:ext cx="1043614" cy="45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rgbClr val="6F6F6F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380" indent="-26543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4080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8230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380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de-CH"/>
              <a:t>S. Züst</a:t>
            </a:r>
            <a:endParaRPr lang="x-none" altLang="de-CH"/>
          </a:p>
          <a:p>
            <a:r>
              <a:rPr lang="x-none" altLang="de-CH"/>
              <a:t>L. Weiss</a:t>
            </a:r>
            <a:endParaRPr lang="x-none" alt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*</a:t>
            </a: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de-CH"/>
              <a:t>EMod: Modellierung und Simulation Plattform für Energieflüsse auf WZM</a:t>
            </a:r>
            <a:endParaRPr lang="x-none" alt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224145" y="2025650"/>
            <a:ext cx="3596640" cy="4213225"/>
          </a:xfrm>
        </p:spPr>
        <p:txBody>
          <a:bodyPr>
            <a:normAutofit lnSpcReduction="10000"/>
          </a:bodyPr>
          <a:p>
            <a:pPr marL="457200" indent="-457200">
              <a:buFont typeface="+mj-lt"/>
              <a:buAutoNum type="arabicPeriod"/>
            </a:pPr>
            <a:r>
              <a:rPr lang="x-none" altLang="de-DE"/>
              <a:t>Anfangsbedingungen: Automatische Auflistung aller notwendigen Randbedingungen, Quantifizierung durch den Benutzer</a:t>
            </a:r>
            <a:endParaRPr lang="x-none" altLang="de-DE"/>
          </a:p>
          <a:p>
            <a:pPr marL="457200" indent="-457200">
              <a:buFont typeface="+mj-lt"/>
              <a:buAutoNum type="arabicPeriod"/>
            </a:pPr>
            <a:r>
              <a:rPr lang="x-none" altLang="de-DE"/>
              <a:t>Definition eines Simulationsszenarios (Abfolge und Dauer von Maschinenzuständen)</a:t>
            </a:r>
            <a:endParaRPr lang="x-none" altLang="de-DE"/>
          </a:p>
          <a:p>
            <a:pPr marL="457200" indent="-457200">
              <a:buFont typeface="+mj-lt"/>
              <a:buAutoNum type="arabicPeriod"/>
            </a:pPr>
            <a:r>
              <a:rPr lang="x-none" altLang="de-DE"/>
              <a:t>Hinterlegung eines Prozesses (Vorschübe, Schnittkräfte, Drehzahlen, ...)</a:t>
            </a:r>
            <a:endParaRPr lang="x-none" alt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Benutzeroberfläche:</a:t>
            </a:r>
            <a:br>
              <a:rPr lang="x-none" altLang="de-DE"/>
            </a:br>
            <a:r>
              <a:rPr lang="x-none" altLang="de-DE"/>
              <a:t>Simulationsszenario und Anfangsbedingungen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23850" y="2045970"/>
            <a:ext cx="4104005" cy="29959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" y="3130550"/>
            <a:ext cx="4085164" cy="298265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Benutzeroberfläche:</a:t>
            </a:r>
            <a:br>
              <a:rPr lang="x-none" altLang="de-DE"/>
            </a:br>
            <a:r>
              <a:rPr lang="x-none" altLang="de-DE"/>
              <a:t>Analyse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16145" y="2591435"/>
            <a:ext cx="4104005" cy="307784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3850" y="2591435"/>
            <a:ext cx="4104005" cy="30778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7400" y="2038350"/>
            <a:ext cx="27178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de-DE" sz="2000"/>
              <a:t>Energie</a:t>
            </a:r>
            <a:endParaRPr lang="x-none" altLang="de-DE" sz="2000"/>
          </a:p>
        </p:txBody>
      </p:sp>
      <p:sp>
        <p:nvSpPr>
          <p:cNvPr id="12" name="TextBox 11"/>
          <p:cNvSpPr txBox="1"/>
          <p:nvPr/>
        </p:nvSpPr>
        <p:spPr>
          <a:xfrm>
            <a:off x="5499100" y="2038350"/>
            <a:ext cx="27178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de-DE" sz="2000"/>
              <a:t>Temperatur</a:t>
            </a:r>
            <a:endParaRPr lang="x-none" altLang="de-DE" sz="200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Anwendungsbeispiel 1:</a:t>
            </a:r>
            <a:br>
              <a:rPr lang="x-none" altLang="de-DE"/>
            </a:br>
            <a:r>
              <a:rPr lang="x-none" altLang="de-DE"/>
              <a:t>Rollomatic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pic>
        <p:nvPicPr>
          <p:cNvPr id="11" name="Grafik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81860" y="2059940"/>
            <a:ext cx="4476750" cy="35502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11830" y="5610225"/>
            <a:ext cx="26835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de-DE"/>
              <a:t>[Live demonstration]</a:t>
            </a:r>
            <a:endParaRPr lang="x-none" altLang="de-DE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Anwendungsbeispiel 2:</a:t>
            </a:r>
            <a:br>
              <a:rPr lang="x-none" altLang="de-DE"/>
            </a:br>
            <a:r>
              <a:rPr lang="x-none" altLang="de-DE"/>
              <a:t>Kühlkanal einer Bearbeitungsspindel (I)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pic>
        <p:nvPicPr>
          <p:cNvPr id="22" name="Picture 21" descr="B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638" y="2459355"/>
            <a:ext cx="2969895" cy="3453765"/>
          </a:xfrm>
          <a:prstGeom prst="rect">
            <a:avLst/>
          </a:prstGeom>
        </p:spPr>
      </p:pic>
      <p:pic>
        <p:nvPicPr>
          <p:cNvPr id="23" name="Picture 22" descr="CrossSe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485" y="2459355"/>
            <a:ext cx="2969450" cy="345300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49985" y="1859280"/>
            <a:ext cx="2235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de-DE" b="1"/>
              <a:t>Setup</a:t>
            </a:r>
            <a:endParaRPr lang="x-none" altLang="de-DE" b="1"/>
          </a:p>
        </p:txBody>
      </p:sp>
      <p:sp>
        <p:nvSpPr>
          <p:cNvPr id="25" name="TextBox 24"/>
          <p:cNvSpPr txBox="1"/>
          <p:nvPr/>
        </p:nvSpPr>
        <p:spPr>
          <a:xfrm>
            <a:off x="5517610" y="1859280"/>
            <a:ext cx="2235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de-DE" b="1"/>
              <a:t>CFD Lösung</a:t>
            </a:r>
            <a:endParaRPr lang="x-none" altLang="de-DE" b="1"/>
          </a:p>
        </p:txBody>
      </p:sp>
      <p:sp>
        <p:nvSpPr>
          <p:cNvPr id="26" name="TextBox 25"/>
          <p:cNvSpPr txBox="1"/>
          <p:nvPr/>
        </p:nvSpPr>
        <p:spPr>
          <a:xfrm>
            <a:off x="123190" y="2947035"/>
            <a:ext cx="147383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de-DE" sz="1400"/>
              <a:t>Wärmequellen:</a:t>
            </a:r>
            <a:endParaRPr lang="x-none" altLang="de-DE" sz="1400"/>
          </a:p>
          <a:p>
            <a:pPr marL="285750" indent="-285750">
              <a:buClr>
                <a:srgbClr val="7F7F7F"/>
              </a:buClr>
              <a:buSzPct val="75000"/>
              <a:buFont typeface="Arial" charset="0"/>
              <a:buChar char="■"/>
            </a:pPr>
            <a:r>
              <a:rPr lang="x-none" altLang="de-DE" sz="1400"/>
              <a:t>237 W</a:t>
            </a:r>
            <a:endParaRPr lang="x-none" altLang="de-DE" sz="1400"/>
          </a:p>
          <a:p>
            <a:pPr marL="285750" indent="-285750">
              <a:buClr>
                <a:srgbClr val="7F7F7F"/>
              </a:buClr>
              <a:buSzPct val="75000"/>
              <a:buFont typeface="Arial" charset="0"/>
              <a:buChar char="■"/>
            </a:pPr>
            <a:r>
              <a:rPr lang="x-none" altLang="de-DE" sz="1400"/>
              <a:t>507 W</a:t>
            </a:r>
            <a:endParaRPr lang="x-none" altLang="de-DE" sz="1400"/>
          </a:p>
          <a:p>
            <a:pPr marL="285750" indent="-285750">
              <a:buClr>
                <a:srgbClr val="7F7F7F"/>
              </a:buClr>
              <a:buSzPct val="75000"/>
              <a:buFont typeface="Arial" charset="0"/>
              <a:buChar char="■"/>
            </a:pPr>
            <a:r>
              <a:rPr lang="x-none" altLang="de-DE" sz="1400"/>
              <a:t>536 W</a:t>
            </a:r>
            <a:endParaRPr lang="x-none" altLang="de-DE" sz="1400"/>
          </a:p>
        </p:txBody>
      </p:sp>
      <p:sp>
        <p:nvSpPr>
          <p:cNvPr id="27" name="TextBox 26"/>
          <p:cNvSpPr txBox="1"/>
          <p:nvPr/>
        </p:nvSpPr>
        <p:spPr>
          <a:xfrm>
            <a:off x="2993390" y="4316730"/>
            <a:ext cx="217424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de-DE" sz="1400"/>
              <a:t>Kühlmittel:</a:t>
            </a:r>
            <a:endParaRPr lang="x-none" altLang="de-DE" sz="1400"/>
          </a:p>
          <a:p>
            <a:pPr marL="285750" indent="-285750">
              <a:buClr>
                <a:srgbClr val="7F7F7F"/>
              </a:buClr>
              <a:buSzPct val="75000"/>
              <a:buFont typeface="Arial" charset="0"/>
              <a:buChar char="■"/>
            </a:pPr>
            <a:r>
              <a:rPr lang="x-none" altLang="de-DE" sz="1400"/>
              <a:t>Glykol-Wasser</a:t>
            </a:r>
            <a:endParaRPr lang="x-none" altLang="de-DE" sz="1400"/>
          </a:p>
          <a:p>
            <a:pPr marL="285750" indent="-285750">
              <a:buClr>
                <a:srgbClr val="7F7F7F"/>
              </a:buClr>
              <a:buSzPct val="75000"/>
              <a:buFont typeface="Arial" charset="0"/>
              <a:buChar char="■"/>
            </a:pPr>
            <a:r>
              <a:rPr lang="x-none" altLang="de-DE" sz="1400"/>
              <a:t>5.4 l/min</a:t>
            </a:r>
            <a:endParaRPr lang="x-none" altLang="de-DE" sz="1400"/>
          </a:p>
          <a:p>
            <a:pPr marL="285750" indent="-285750">
              <a:buClr>
                <a:srgbClr val="7F7F7F"/>
              </a:buClr>
              <a:buSzPct val="75000"/>
              <a:buFont typeface="Arial" charset="0"/>
              <a:buChar char="■"/>
            </a:pPr>
            <a:r>
              <a:rPr lang="x-none" altLang="de-DE" sz="1400"/>
              <a:t>23 °C am Einlass</a:t>
            </a:r>
            <a:endParaRPr lang="x-none" altLang="de-DE" sz="1400"/>
          </a:p>
        </p:txBody>
      </p:sp>
      <p:sp>
        <p:nvSpPr>
          <p:cNvPr id="28" name="TextBox 27"/>
          <p:cNvSpPr txBox="1"/>
          <p:nvPr/>
        </p:nvSpPr>
        <p:spPr>
          <a:xfrm>
            <a:off x="7517130" y="3823335"/>
            <a:ext cx="7632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de-DE" sz="1400"/>
              <a:t>42 °C</a:t>
            </a:r>
            <a:endParaRPr lang="x-none" altLang="de-DE" sz="1400"/>
          </a:p>
        </p:txBody>
      </p:sp>
      <p:sp>
        <p:nvSpPr>
          <p:cNvPr id="29" name="TextBox 28"/>
          <p:cNvSpPr txBox="1"/>
          <p:nvPr/>
        </p:nvSpPr>
        <p:spPr>
          <a:xfrm>
            <a:off x="7517130" y="4405630"/>
            <a:ext cx="7632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de-DE" sz="1400"/>
              <a:t>36 °C</a:t>
            </a:r>
            <a:endParaRPr lang="x-none" altLang="de-DE" sz="1400"/>
          </a:p>
        </p:txBody>
      </p:sp>
      <p:sp>
        <p:nvSpPr>
          <p:cNvPr id="30" name="TextBox 29"/>
          <p:cNvSpPr txBox="1"/>
          <p:nvPr/>
        </p:nvSpPr>
        <p:spPr>
          <a:xfrm>
            <a:off x="7517130" y="5109210"/>
            <a:ext cx="7632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de-DE" sz="1400"/>
              <a:t>38 °C</a:t>
            </a:r>
            <a:endParaRPr lang="x-none" altLang="de-DE" sz="140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149985" y="3284855"/>
            <a:ext cx="999490" cy="6070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49985" y="3519805"/>
            <a:ext cx="999490" cy="8858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49985" y="3734435"/>
            <a:ext cx="999490" cy="15271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04770" y="4086225"/>
            <a:ext cx="382905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517640" y="3968750"/>
            <a:ext cx="99949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532880" y="4549775"/>
            <a:ext cx="99949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541135" y="5256530"/>
            <a:ext cx="99949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Anwendungsbeispiel 2:</a:t>
            </a:r>
            <a:br>
              <a:rPr lang="x-none" altLang="de-DE"/>
            </a:br>
            <a:r>
              <a:rPr lang="x-none" altLang="de-DE"/>
              <a:t>Kühlkanal einer Bearbeitungsspindel (II)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graphicFrame>
        <p:nvGraphicFramePr>
          <p:cNvPr id="2" name="Content Placeholder 1"/>
          <p:cNvGraphicFramePr/>
          <p:nvPr>
            <p:ph idx="1"/>
          </p:nvPr>
        </p:nvGraphicFramePr>
        <p:xfrm>
          <a:off x="4843780" y="4656139"/>
          <a:ext cx="397637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0985"/>
                <a:gridCol w="1207770"/>
                <a:gridCol w="12376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CFX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DD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Lager hinten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42 °C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42 °C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Stator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36 °C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34 °C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Lager vorne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38 °C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37 °C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1875" y="1821815"/>
            <a:ext cx="3978000" cy="2605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" y="1774190"/>
            <a:ext cx="1300480" cy="440880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1884680" y="3995420"/>
            <a:ext cx="999490" cy="7543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92935" y="4198620"/>
            <a:ext cx="999490" cy="175323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92935" y="3778250"/>
            <a:ext cx="99949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2425" y="3391535"/>
            <a:ext cx="132143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de-DE" sz="1400"/>
              <a:t>Stahl:</a:t>
            </a:r>
            <a:endParaRPr lang="x-none" altLang="de-DE" sz="1400"/>
          </a:p>
          <a:p>
            <a:pPr marL="285750" indent="-285750">
              <a:buClr>
                <a:srgbClr val="7F7F7F"/>
              </a:buClr>
              <a:buSzPct val="75000"/>
              <a:buFont typeface="Arial" charset="0"/>
              <a:buChar char="■"/>
            </a:pPr>
            <a:r>
              <a:rPr lang="x-none" altLang="de-DE" sz="1400"/>
              <a:t>5 mm</a:t>
            </a:r>
            <a:endParaRPr lang="x-none" altLang="de-DE" sz="1400"/>
          </a:p>
          <a:p>
            <a:pPr marL="285750" indent="-285750">
              <a:buClr>
                <a:srgbClr val="7F7F7F"/>
              </a:buClr>
              <a:buSzPct val="75000"/>
              <a:buFont typeface="Arial" charset="0"/>
              <a:buChar char="■"/>
            </a:pPr>
            <a:r>
              <a:rPr lang="x-none" altLang="de-DE" sz="1400"/>
              <a:t>30 mm</a:t>
            </a:r>
            <a:endParaRPr lang="x-none" altLang="de-DE" sz="1400"/>
          </a:p>
          <a:p>
            <a:pPr marL="285750" indent="-285750">
              <a:buClr>
                <a:srgbClr val="7F7F7F"/>
              </a:buClr>
              <a:buSzPct val="75000"/>
              <a:buFont typeface="Arial" charset="0"/>
              <a:buChar char="■"/>
            </a:pPr>
            <a:r>
              <a:rPr lang="x-none" altLang="de-DE" sz="1400"/>
              <a:t>11 mm</a:t>
            </a:r>
            <a:endParaRPr lang="x-none" altLang="de-DE" sz="140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Kontakt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2" name="Inhaltsplatzhalter 5"/>
          <p:cNvSpPr>
            <a:spLocks noGrp="1"/>
          </p:cNvSpPr>
          <p:nvPr/>
        </p:nvSpPr>
        <p:spPr>
          <a:xfrm>
            <a:off x="3219393" y="3966959"/>
            <a:ext cx="3094314" cy="2931380"/>
          </a:xfrm>
          <a:prstGeom prst="rect">
            <a:avLst/>
          </a:prstGeom>
        </p:spPr>
        <p:txBody>
          <a:bodyPr vert="horz" lIns="140400" tIns="0" rIns="144000" bIns="0" rtlCol="0"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6F6F6F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380" indent="-26543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4080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823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380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b="1" dirty="0" smtClean="0"/>
              <a:t>Timo Schudeleit</a:t>
            </a:r>
            <a:endParaRPr lang="de-CH" sz="1800" dirty="0" smtClean="0"/>
          </a:p>
          <a:p>
            <a:pPr marL="0" indent="0">
              <a:buNone/>
            </a:pPr>
            <a:r>
              <a:rPr lang="de-CH" sz="1800" i="1" dirty="0" smtClean="0"/>
              <a:t>Energieeffizienz, Fabrikintegration</a:t>
            </a:r>
            <a:endParaRPr lang="de-CH" sz="1800" i="1" dirty="0" smtClean="0"/>
          </a:p>
          <a:p>
            <a:pPr marL="0" indent="0">
              <a:buNone/>
            </a:pPr>
            <a:endParaRPr lang="de-CH" sz="1800" i="1" dirty="0"/>
          </a:p>
          <a:p>
            <a:pPr marL="0" indent="0">
              <a:buNone/>
            </a:pPr>
            <a:r>
              <a:rPr lang="de-CH" sz="1800" dirty="0" smtClean="0"/>
              <a:t>+41 44 633 08 04</a:t>
            </a:r>
            <a:endParaRPr lang="de-CH" sz="1800" dirty="0" smtClean="0"/>
          </a:p>
          <a:p>
            <a:pPr marL="0" indent="0">
              <a:buNone/>
            </a:pPr>
            <a:r>
              <a:rPr lang="de-CH" sz="1800" dirty="0" smtClean="0"/>
              <a:t>schudeleit@inspire.ethz.ch</a:t>
            </a:r>
            <a:endParaRPr lang="de-CH" sz="1800" dirty="0"/>
          </a:p>
        </p:txBody>
      </p:sp>
      <p:sp>
        <p:nvSpPr>
          <p:cNvPr id="3" name="Inhaltsplatzhalter 6"/>
          <p:cNvSpPr>
            <a:spLocks noGrp="1"/>
          </p:cNvSpPr>
          <p:nvPr>
            <p:ph sz="half" idx="2"/>
          </p:nvPr>
        </p:nvSpPr>
        <p:spPr>
          <a:xfrm>
            <a:off x="6287135" y="3966845"/>
            <a:ext cx="3065780" cy="1978660"/>
          </a:xfrm>
        </p:spPr>
        <p:txBody>
          <a:bodyPr/>
          <a:lstStyle/>
          <a:p>
            <a:pPr marL="0" indent="0">
              <a:buNone/>
            </a:pPr>
            <a:r>
              <a:rPr lang="de-CH" sz="1800" b="1" dirty="0" smtClean="0"/>
              <a:t>Simon Züst</a:t>
            </a:r>
            <a:endParaRPr lang="de-CH" sz="1800" dirty="0" smtClean="0"/>
          </a:p>
          <a:p>
            <a:pPr marL="0" indent="0">
              <a:buNone/>
            </a:pPr>
            <a:r>
              <a:rPr lang="de-CH" sz="1800" i="1" dirty="0" smtClean="0"/>
              <a:t>Thermo-energetische Modellierung, Kühlung</a:t>
            </a:r>
            <a:endParaRPr lang="de-CH" sz="1800" i="1" dirty="0" smtClean="0"/>
          </a:p>
          <a:p>
            <a:pPr marL="0" indent="0">
              <a:buNone/>
            </a:pPr>
            <a:endParaRPr lang="de-CH" sz="1800" i="1" dirty="0" smtClean="0"/>
          </a:p>
          <a:p>
            <a:pPr marL="0" indent="0">
              <a:buNone/>
            </a:pPr>
            <a:r>
              <a:rPr lang="de-CH" sz="1800" dirty="0" smtClean="0"/>
              <a:t>+41 44 632 52 52</a:t>
            </a:r>
            <a:endParaRPr lang="de-CH" sz="1800" dirty="0" smtClean="0"/>
          </a:p>
          <a:p>
            <a:pPr marL="0" indent="0">
              <a:buNone/>
            </a:pPr>
            <a:r>
              <a:rPr lang="de-CH" sz="1800" dirty="0" smtClean="0"/>
              <a:t>zuest@iwf.mavt.ethz.ch</a:t>
            </a:r>
            <a:endParaRPr lang="de-CH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4" r="4841"/>
          <a:stretch>
            <a:fillRect/>
          </a:stretch>
        </p:blipFill>
        <p:spPr bwMode="auto">
          <a:xfrm>
            <a:off x="6417787" y="1856838"/>
            <a:ext cx="1301262" cy="19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447" y="1856864"/>
            <a:ext cx="1267897" cy="19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Inhaltsplatzhalter 5"/>
          <p:cNvSpPr txBox="1"/>
          <p:nvPr/>
        </p:nvSpPr>
        <p:spPr bwMode="auto">
          <a:xfrm>
            <a:off x="441447" y="3966959"/>
            <a:ext cx="2738438" cy="2931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marL="27622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3003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3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830580" indent="-2508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056005" indent="-22415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Helvetica 55 Roman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Helvetica 55 Roman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Helvetica 55 Roman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Helvetica 55 Roman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Helvetica 55 Roman" pitchFamily="34" charset="0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de-CH" sz="1800" b="1" kern="0" dirty="0" smtClean="0"/>
              <a:t>Lukas Weiss</a:t>
            </a:r>
            <a:endParaRPr lang="de-CH" sz="1800" kern="0" dirty="0" smtClean="0"/>
          </a:p>
          <a:p>
            <a:pPr marL="0" indent="0">
              <a:buFont typeface="Wingdings" charset="2"/>
              <a:buNone/>
            </a:pPr>
            <a:r>
              <a:rPr lang="de-CH" sz="1800" i="1" kern="0" dirty="0" smtClean="0"/>
              <a:t>Gruppenleiter</a:t>
            </a:r>
            <a:br>
              <a:rPr lang="de-CH" sz="1800" i="1" kern="0" dirty="0" smtClean="0"/>
            </a:br>
            <a:r>
              <a:rPr lang="de-CH" sz="1800" i="1" kern="0" dirty="0" smtClean="0"/>
              <a:t>Maschinen</a:t>
            </a:r>
            <a:br>
              <a:rPr lang="de-CH" sz="1800" i="1" kern="0" dirty="0" smtClean="0"/>
            </a:br>
            <a:endParaRPr lang="de-CH" sz="1800" i="1" kern="0" dirty="0" smtClean="0"/>
          </a:p>
          <a:p>
            <a:pPr marL="0" indent="0">
              <a:buFont typeface="Wingdings" charset="2"/>
              <a:buNone/>
            </a:pPr>
            <a:r>
              <a:rPr lang="de-CH" sz="1800" kern="0" dirty="0" smtClean="0"/>
              <a:t>+41 44 633 08 03</a:t>
            </a:r>
            <a:endParaRPr lang="de-CH" sz="1800" kern="0" dirty="0" smtClean="0"/>
          </a:p>
          <a:p>
            <a:pPr marL="0" indent="0">
              <a:buFont typeface="Wingdings" charset="2"/>
              <a:buNone/>
            </a:pPr>
            <a:r>
              <a:rPr lang="de-CH" sz="1800" kern="0" dirty="0" smtClean="0"/>
              <a:t>weiss@inspire.ethz.ch</a:t>
            </a:r>
            <a:endParaRPr lang="de-CH" sz="1800" kern="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47" y="1856864"/>
            <a:ext cx="1267896" cy="19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de-DE"/>
              <a:t>Motivation</a:t>
            </a:r>
            <a:endParaRPr lang="x-none" altLang="de-DE"/>
          </a:p>
          <a:p>
            <a:r>
              <a:rPr lang="x-none" altLang="de-DE"/>
              <a:t>Zielsetzung und Umsetzung</a:t>
            </a:r>
            <a:endParaRPr lang="x-none" altLang="de-DE"/>
          </a:p>
          <a:p>
            <a:r>
              <a:rPr lang="x-none" altLang="de-DE"/>
              <a:t>Benutzeroberfläche</a:t>
            </a:r>
            <a:endParaRPr lang="x-none" altLang="de-DE"/>
          </a:p>
          <a:p>
            <a:r>
              <a:rPr lang="x-none" altLang="de-DE"/>
              <a:t>Anwendungsbeispiel</a:t>
            </a:r>
            <a:endParaRPr lang="x-none" altLang="de-DE"/>
          </a:p>
          <a:p>
            <a:pPr lvl="1"/>
            <a:r>
              <a:rPr lang="x-none" altLang="de-DE" sz="2000"/>
              <a:t>EMod</a:t>
            </a:r>
            <a:endParaRPr lang="x-none" altLang="de-DE" sz="2000"/>
          </a:p>
          <a:p>
            <a:pPr lvl="1"/>
            <a:r>
              <a:rPr lang="x-none" altLang="de-DE" sz="2000"/>
              <a:t>DuctDesigner</a:t>
            </a:r>
            <a:endParaRPr lang="x-none" altLang="de-DE"/>
          </a:p>
          <a:p>
            <a:pPr lvl="1"/>
            <a:endParaRPr lang="x-none" alt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Agenda</a:t>
            </a:r>
            <a:endParaRPr lang="x-none" alt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5120" y="2024380"/>
            <a:ext cx="4576445" cy="4210050"/>
          </a:xfrm>
        </p:spPr>
        <p:txBody>
          <a:bodyPr>
            <a:normAutofit fontScale="80000"/>
          </a:bodyPr>
          <a:p>
            <a:r>
              <a:rPr lang="x-none" altLang="de-DE">
                <a:sym typeface="+mn-ea"/>
              </a:rPr>
              <a:t>Werkzeugmaschinen (WZM) sind komplexe mechatronische Systeme</a:t>
            </a:r>
            <a:endParaRPr lang="x-none" altLang="de-DE"/>
          </a:p>
          <a:p>
            <a:r>
              <a:rPr lang="x-none" altLang="de-DE">
                <a:sym typeface="+mn-ea"/>
              </a:rPr>
              <a:t>Baugruppe aus mehreren interagierenden Subsystemen</a:t>
            </a:r>
            <a:endParaRPr lang="x-none" altLang="de-DE"/>
          </a:p>
          <a:p>
            <a:r>
              <a:rPr lang="x-none" altLang="de-DE">
                <a:sym typeface="+mn-ea"/>
              </a:rPr>
              <a:t>WZM sind sensitiv auf Wärmeeintrag</a:t>
            </a:r>
            <a:endParaRPr lang="x-none" altLang="de-DE"/>
          </a:p>
          <a:p>
            <a:r>
              <a:rPr lang="x-none" altLang="de-DE">
                <a:sym typeface="+mn-ea"/>
              </a:rPr>
              <a:t>Wie kann die Entwicklung von WZM hinsichtlich thermischer Effekte (EE, Kühlung, Kompensation) unterstützt werden? </a:t>
            </a:r>
            <a:endParaRPr lang="x-none" altLang="de-DE"/>
          </a:p>
          <a:p>
            <a:r>
              <a:rPr lang="x-none" altLang="de-DE">
                <a:sym typeface="+mn-ea"/>
              </a:rPr>
              <a:t>Antwort: Modellierung und Simulation</a:t>
            </a:r>
            <a:endParaRPr lang="x-none" alt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Motivation: Energieeffizienz und thermisch induzierte Verlagerungen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85360" y="4180205"/>
            <a:ext cx="4107815" cy="1838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270" y="1707515"/>
            <a:ext cx="3230880" cy="22701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de-DE"/>
              <a:t>Ziel: Quantifizierung der Energieflüsse in der frühen Entwicklungsphase</a:t>
            </a:r>
            <a:endParaRPr lang="x-none" altLang="de-DE"/>
          </a:p>
          <a:p>
            <a:pPr lvl="0"/>
            <a:r>
              <a:rPr lang="x-none" altLang="de-DE"/>
              <a:t>Energieflüsse:</a:t>
            </a:r>
            <a:endParaRPr lang="x-none" altLang="de-DE"/>
          </a:p>
          <a:p>
            <a:pPr lvl="1"/>
            <a:r>
              <a:rPr lang="x-none" altLang="de-DE"/>
              <a:t>Elektrisch</a:t>
            </a:r>
            <a:endParaRPr lang="x-none" altLang="de-DE"/>
          </a:p>
          <a:p>
            <a:pPr lvl="1"/>
            <a:r>
              <a:rPr lang="x-none" altLang="de-DE"/>
              <a:t>Pneumatisch</a:t>
            </a:r>
            <a:endParaRPr lang="x-none" altLang="de-DE"/>
          </a:p>
          <a:p>
            <a:pPr lvl="1"/>
            <a:r>
              <a:rPr lang="x-none" altLang="de-DE"/>
              <a:t>Hydraulisch</a:t>
            </a:r>
            <a:endParaRPr lang="x-none" altLang="de-DE"/>
          </a:p>
          <a:p>
            <a:pPr lvl="1"/>
            <a:r>
              <a:rPr lang="x-none" altLang="de-DE"/>
              <a:t>Thermisch</a:t>
            </a:r>
            <a:endParaRPr lang="x-none" altLang="de-DE" sz="2400"/>
          </a:p>
          <a:p>
            <a:pPr lvl="0"/>
            <a:r>
              <a:rPr lang="x-none" altLang="de-DE"/>
              <a:t>Annahme: Eine WZM besteht aus einer finiten Menge an Subsystemen</a:t>
            </a:r>
            <a:endParaRPr lang="x-none" altLang="de-DE"/>
          </a:p>
          <a:p>
            <a:pPr lvl="1"/>
            <a:r>
              <a:rPr lang="x-none" altLang="de-DE"/>
              <a:t>Konfigurierbare Makromodelle dieser Subsysteme</a:t>
            </a:r>
            <a:endParaRPr lang="x-none" altLang="de-DE"/>
          </a:p>
          <a:p>
            <a:pPr lvl="1"/>
            <a:r>
              <a:rPr lang="x-none" altLang="de-DE"/>
              <a:t>Parameter aus Datenblättern</a:t>
            </a:r>
            <a:endParaRPr lang="x-none" altLang="de-DE"/>
          </a:p>
          <a:p>
            <a:pPr lvl="1"/>
            <a:r>
              <a:rPr lang="x-none" altLang="de-DE"/>
              <a:t>Interaktion der verschiedenen Subsysteme mittels Modularer Modelle</a:t>
            </a:r>
            <a:endParaRPr lang="x-none" altLang="de-DE"/>
          </a:p>
          <a:p>
            <a:pPr lvl="1"/>
            <a:endParaRPr lang="x-none" alt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Zielsetzung: Quantifizierung der Energieflüsse während der Entwicklung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0105" y="2392045"/>
            <a:ext cx="3726180" cy="17621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x-none" altLang="de-DE"/>
              <a:t>Programmiert in Java (Historisch bedingt)</a:t>
            </a:r>
            <a:endParaRPr lang="x-none" altLang="de-DE"/>
          </a:p>
          <a:p>
            <a:r>
              <a:rPr lang="x-none" altLang="de-DE"/>
              <a:t>Model-View-Control</a:t>
            </a:r>
            <a:endParaRPr lang="x-none" altLang="de-DE"/>
          </a:p>
          <a:p>
            <a:r>
              <a:rPr lang="x-none" altLang="de-DE"/>
              <a:t>Graphische Modellerstellung mittels Piccolo2D (analog zu Simulink)</a:t>
            </a:r>
            <a:endParaRPr lang="x-none" altLang="de-DE"/>
          </a:p>
          <a:p>
            <a:r>
              <a:rPr lang="x-none" altLang="de-DE"/>
              <a:t>Verwaltung von Komponenten in einer Modellbibliothek</a:t>
            </a:r>
            <a:endParaRPr lang="x-none" altLang="de-DE"/>
          </a:p>
          <a:p>
            <a:endParaRPr lang="x-none" alt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Umsetzung:</a:t>
            </a:r>
            <a:br>
              <a:rPr lang="x-none" altLang="de-DE"/>
            </a:br>
            <a:r>
              <a:rPr lang="x-none" altLang="de-DE"/>
              <a:t>Java Framewok mit SWT und Piccolo für GUI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16145" y="2175510"/>
            <a:ext cx="4104005" cy="215963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Benutzeroberfläche:</a:t>
            </a:r>
            <a:br>
              <a:rPr lang="x-none" altLang="de-DE"/>
            </a:br>
            <a:r>
              <a:rPr lang="x-none" altLang="de-DE"/>
              <a:t>Arbeitsablauf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2" name="Pentagon 1"/>
          <p:cNvSpPr/>
          <p:nvPr/>
        </p:nvSpPr>
        <p:spPr>
          <a:xfrm>
            <a:off x="546100" y="3460750"/>
            <a:ext cx="1931670" cy="8128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de-DE"/>
              <a:t>Modellierung</a:t>
            </a:r>
            <a:endParaRPr lang="x-none" altLang="de-DE"/>
          </a:p>
        </p:txBody>
      </p:sp>
      <p:sp>
        <p:nvSpPr>
          <p:cNvPr id="3" name="Chevron 2"/>
          <p:cNvSpPr/>
          <p:nvPr/>
        </p:nvSpPr>
        <p:spPr>
          <a:xfrm>
            <a:off x="2261235" y="3460750"/>
            <a:ext cx="2070735" cy="8128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de-DE"/>
              <a:t>Szenario</a:t>
            </a:r>
            <a:endParaRPr lang="x-none" altLang="de-DE"/>
          </a:p>
        </p:txBody>
      </p:sp>
      <p:sp>
        <p:nvSpPr>
          <p:cNvPr id="8" name="Chevron 7"/>
          <p:cNvSpPr/>
          <p:nvPr/>
        </p:nvSpPr>
        <p:spPr>
          <a:xfrm>
            <a:off x="6022975" y="3460750"/>
            <a:ext cx="2603500" cy="8128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de-DE"/>
              <a:t>Auswertung</a:t>
            </a:r>
            <a:endParaRPr lang="x-none" altLang="de-DE"/>
          </a:p>
        </p:txBody>
      </p:sp>
      <p:sp>
        <p:nvSpPr>
          <p:cNvPr id="9" name="Chevron 8"/>
          <p:cNvSpPr/>
          <p:nvPr/>
        </p:nvSpPr>
        <p:spPr>
          <a:xfrm>
            <a:off x="4166235" y="3460750"/>
            <a:ext cx="2070735" cy="8128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de-DE"/>
              <a:t>Simulation</a:t>
            </a:r>
            <a:endParaRPr lang="x-none" altLang="de-DE"/>
          </a:p>
        </p:txBody>
      </p:sp>
      <p:sp>
        <p:nvSpPr>
          <p:cNvPr id="11" name="Down Arrow Callout 10"/>
          <p:cNvSpPr/>
          <p:nvPr/>
        </p:nvSpPr>
        <p:spPr>
          <a:xfrm>
            <a:off x="546100" y="2216150"/>
            <a:ext cx="1715770" cy="1244600"/>
          </a:xfrm>
          <a:prstGeom prst="downArrowCallo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de-DE"/>
              <a:t>Makromodelle</a:t>
            </a:r>
            <a:endParaRPr lang="x-none" altLang="de-DE"/>
          </a:p>
        </p:txBody>
      </p:sp>
      <p:sp>
        <p:nvSpPr>
          <p:cNvPr id="12" name="Up Arrow Callout 11"/>
          <p:cNvSpPr/>
          <p:nvPr/>
        </p:nvSpPr>
        <p:spPr>
          <a:xfrm>
            <a:off x="521970" y="4273550"/>
            <a:ext cx="1752600" cy="1206500"/>
          </a:xfrm>
          <a:prstGeom prst="upArrow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de-DE"/>
              <a:t>Parametri-sierung</a:t>
            </a:r>
            <a:endParaRPr lang="x-none" altLang="de-DE"/>
          </a:p>
        </p:txBody>
      </p:sp>
      <p:sp>
        <p:nvSpPr>
          <p:cNvPr id="14" name="Down Arrow Callout 13"/>
          <p:cNvSpPr/>
          <p:nvPr/>
        </p:nvSpPr>
        <p:spPr>
          <a:xfrm>
            <a:off x="4307205" y="2216150"/>
            <a:ext cx="1715770" cy="1244600"/>
          </a:xfrm>
          <a:prstGeom prst="downArrowCallo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de-DE"/>
              <a:t>Fluidkreisläufe</a:t>
            </a:r>
            <a:endParaRPr lang="x-none" altLang="de-DE"/>
          </a:p>
        </p:txBody>
      </p:sp>
      <p:cxnSp>
        <p:nvCxnSpPr>
          <p:cNvPr id="15" name="Straight Arrow Connector 14"/>
          <p:cNvCxnSpPr>
            <a:stCxn id="11" idx="3"/>
            <a:endCxn id="14" idx="1"/>
          </p:cNvCxnSpPr>
          <p:nvPr/>
        </p:nvCxnSpPr>
        <p:spPr>
          <a:xfrm>
            <a:off x="2261870" y="2620645"/>
            <a:ext cx="204533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Arrow Callout 15"/>
          <p:cNvSpPr/>
          <p:nvPr/>
        </p:nvSpPr>
        <p:spPr>
          <a:xfrm>
            <a:off x="2261235" y="4734560"/>
            <a:ext cx="2018030" cy="74612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92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de-DE"/>
              <a:t>DuctDesigner</a:t>
            </a:r>
            <a:endParaRPr lang="x-none" altLang="de-DE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Benutzeroberfläche:</a:t>
            </a:r>
            <a:br>
              <a:rPr lang="x-none" altLang="de-DE"/>
            </a:br>
            <a:r>
              <a:rPr lang="x-none" altLang="de-DE"/>
              <a:t>Modell- und Materialbibliothek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73455" y="2024380"/>
            <a:ext cx="2804160" cy="42132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5555" y="2024380"/>
            <a:ext cx="3384550" cy="42132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24485" y="2025650"/>
            <a:ext cx="5405755" cy="4213225"/>
          </a:xfrm>
        </p:spPr>
        <p:txBody>
          <a:bodyPr/>
          <a:p>
            <a:r>
              <a:rPr lang="x-none" altLang="de-DE"/>
              <a:t>Herausforderung: Wärmeübergang und Druckverlustbeiwert für Kühlkanäle</a:t>
            </a:r>
            <a:endParaRPr lang="x-none" altLang="de-DE"/>
          </a:p>
          <a:p>
            <a:r>
              <a:rPr lang="x-none" altLang="de-DE"/>
              <a:t>Ansatz:</a:t>
            </a:r>
            <a:endParaRPr lang="x-none" altLang="de-DE"/>
          </a:p>
          <a:p>
            <a:pPr lvl="1"/>
            <a:r>
              <a:rPr lang="x-none" altLang="de-DE"/>
              <a:t>Unterteilung des Kanals in Ersatzgeometrien</a:t>
            </a:r>
            <a:endParaRPr lang="x-none" altLang="de-DE"/>
          </a:p>
          <a:p>
            <a:pPr lvl="1"/>
            <a:r>
              <a:rPr lang="x-none" altLang="de-DE"/>
              <a:t>Quantifizierung der gesuchten Grössen je Geometrie</a:t>
            </a:r>
            <a:endParaRPr lang="x-none" altLang="de-DE"/>
          </a:p>
          <a:p>
            <a:pPr lvl="1"/>
            <a:r>
              <a:rPr lang="x-none" altLang="de-DE"/>
              <a:t>Aggregieren der quantifizierten Grössen</a:t>
            </a:r>
            <a:endParaRPr lang="x-none" alt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de-DE"/>
              <a:t>Benutzeroberfläche:</a:t>
            </a:r>
            <a:br>
              <a:rPr lang="x-none" altLang="de-DE"/>
            </a:br>
            <a:r>
              <a:rPr lang="x-none" altLang="de-DE"/>
              <a:t>DuctDesinger - Parametrisieren von Kühlkanälen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48020" y="2025015"/>
            <a:ext cx="2878455" cy="2159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350" y="4104005"/>
            <a:ext cx="28448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185" y="4350385"/>
            <a:ext cx="3287395" cy="18872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457200" indent="-457200">
              <a:buFont typeface="+mj-lt"/>
              <a:buAutoNum type="arabicPeriod"/>
            </a:pPr>
            <a:r>
              <a:rPr lang="x-none" altLang="de-DE"/>
              <a:t>Mittels drag'n'drop werden neue Maschinenkomponenten aus der Bibliothek hinzugefügt</a:t>
            </a:r>
            <a:endParaRPr lang="x-none" altLang="de-DE"/>
          </a:p>
          <a:p>
            <a:pPr marL="457200" indent="-457200">
              <a:buFont typeface="+mj-lt"/>
              <a:buAutoNum type="arabicPeriod"/>
            </a:pPr>
            <a:r>
              <a:rPr lang="x-none" altLang="de-DE"/>
              <a:t>Der kausale Zusammenhang wird über Kanten dargestellt</a:t>
            </a:r>
            <a:endParaRPr lang="x-none" altLang="de-DE"/>
          </a:p>
          <a:p>
            <a:pPr marL="457200" indent="-457200">
              <a:buFont typeface="+mj-lt"/>
              <a:buAutoNum type="arabicPeriod"/>
            </a:pPr>
            <a:r>
              <a:rPr lang="x-none" altLang="de-DE"/>
              <a:t>Identifikation der einzelnen Modellkomponenten über Namen</a:t>
            </a:r>
            <a:endParaRPr lang="x-none" altLang="de-DE"/>
          </a:p>
          <a:p>
            <a:pPr marL="457200" indent="-457200">
              <a:buFont typeface="+mj-lt"/>
              <a:buAutoNum type="arabicPeriod"/>
            </a:pPr>
            <a:r>
              <a:rPr lang="x-none" altLang="de-DE"/>
              <a:t>Parametrisierung der Komponenten kann bei Bedarf angepasst werden.</a:t>
            </a:r>
            <a:endParaRPr lang="x-none" alt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Benutzeroberfläche:</a:t>
            </a:r>
            <a:br>
              <a:rPr lang="x-none" altLang="de-DE"/>
            </a:br>
            <a:r>
              <a:rPr lang="x-none" altLang="de-DE"/>
              <a:t>Modellierung und Komponentenkonfiguration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23850" y="2632710"/>
            <a:ext cx="4104005" cy="29959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wf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3011</Words>
  <Application>Kingsoft Office WPP</Application>
  <PresentationFormat>Bildschirmpräsentation (4:3)</PresentationFormat>
  <Paragraphs>226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iwf</vt:lpstr>
      <vt:lpstr>EMod: Modellierung und Simulation Plattform für Energieflüsse auf WZM</vt:lpstr>
      <vt:lpstr>Agenda</vt:lpstr>
      <vt:lpstr>Motivation: Energieeffizienz und thermisch induzierte Verlagerungen</vt:lpstr>
      <vt:lpstr>Zielsetzung: Quantifizierung der Energieflüsse während der Entwicklung</vt:lpstr>
      <vt:lpstr>Umsetzung: Java Framewok mit SWT und Piccolo für GUI</vt:lpstr>
      <vt:lpstr>Benutzeroberfläche: Arbeitsablauf</vt:lpstr>
      <vt:lpstr>Benutzeroberfläche: Modell- und Materialbibliothek</vt:lpstr>
      <vt:lpstr>Benutzeroberfläche: DuctDesinger - Parametrisieren von Kühlkanälen</vt:lpstr>
      <vt:lpstr>Benutzeroberfläche: Modellierung und Komponentenkonfiguration</vt:lpstr>
      <vt:lpstr>Benutzeroberfläche: Simulationsszenario und Anfangsbedingungen</vt:lpstr>
      <vt:lpstr>Benutzeroberfläche: Analyse</vt:lpstr>
      <vt:lpstr>Anwendungsbeispiel 1: Rollomatic</vt:lpstr>
      <vt:lpstr>Anwendungsbeispiel 2: Kühlkanal einer Bearbeitungsspindel (I)</vt:lpstr>
      <vt:lpstr>Anwendungsbeispiel 2: Kühlkanal einer Bearbeitungsspindel (II)</vt:lpstr>
      <vt:lpstr>Kontakt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Kunz  Andreas</dc:creator>
  <cp:lastModifiedBy>Simon Züst</cp:lastModifiedBy>
  <cp:revision>42</cp:revision>
  <cp:lastPrinted>2016-10-25T09:33:04Z</cp:lastPrinted>
  <dcterms:created xsi:type="dcterms:W3CDTF">2016-10-25T09:33:04Z</dcterms:created>
  <dcterms:modified xsi:type="dcterms:W3CDTF">2016-10-25T09:33:04Z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1031-10.1.0.5672</vt:lpwstr>
  </property>
</Properties>
</file>