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663" autoAdjust="0"/>
    <p:restoredTop sz="94660"/>
  </p:normalViewPr>
  <p:slideViewPr>
    <p:cSldViewPr>
      <p:cViewPr varScale="1">
        <p:scale>
          <a:sx n="106" d="100"/>
          <a:sy n="106" d="100"/>
        </p:scale>
        <p:origin x="-4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C737-1680-47E4-9CB2-119122A2E561}" type="datetimeFigureOut">
              <a:rPr lang="de-CH" smtClean="0"/>
              <a:t>09.05.2011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BAE2-4D12-44B2-8F90-8B2C3E6C69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903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C737-1680-47E4-9CB2-119122A2E561}" type="datetimeFigureOut">
              <a:rPr lang="de-CH" smtClean="0"/>
              <a:t>09.05.2011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BAE2-4D12-44B2-8F90-8B2C3E6C69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841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C737-1680-47E4-9CB2-119122A2E561}" type="datetimeFigureOut">
              <a:rPr lang="de-CH" smtClean="0"/>
              <a:t>09.05.2011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BAE2-4D12-44B2-8F90-8B2C3E6C69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152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C737-1680-47E4-9CB2-119122A2E561}" type="datetimeFigureOut">
              <a:rPr lang="de-CH" smtClean="0"/>
              <a:t>09.05.2011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BAE2-4D12-44B2-8F90-8B2C3E6C69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773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C737-1680-47E4-9CB2-119122A2E561}" type="datetimeFigureOut">
              <a:rPr lang="de-CH" smtClean="0"/>
              <a:t>09.05.2011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BAE2-4D12-44B2-8F90-8B2C3E6C69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133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C737-1680-47E4-9CB2-119122A2E561}" type="datetimeFigureOut">
              <a:rPr lang="de-CH" smtClean="0"/>
              <a:t>09.05.2011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BAE2-4D12-44B2-8F90-8B2C3E6C69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636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C737-1680-47E4-9CB2-119122A2E561}" type="datetimeFigureOut">
              <a:rPr lang="de-CH" smtClean="0"/>
              <a:t>09.05.2011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BAE2-4D12-44B2-8F90-8B2C3E6C69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067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C737-1680-47E4-9CB2-119122A2E561}" type="datetimeFigureOut">
              <a:rPr lang="de-CH" smtClean="0"/>
              <a:t>09.05.2011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BAE2-4D12-44B2-8F90-8B2C3E6C69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775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C737-1680-47E4-9CB2-119122A2E561}" type="datetimeFigureOut">
              <a:rPr lang="de-CH" smtClean="0"/>
              <a:t>09.05.2011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BAE2-4D12-44B2-8F90-8B2C3E6C69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444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C737-1680-47E4-9CB2-119122A2E561}" type="datetimeFigureOut">
              <a:rPr lang="de-CH" smtClean="0"/>
              <a:t>09.05.2011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BAE2-4D12-44B2-8F90-8B2C3E6C69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35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C737-1680-47E4-9CB2-119122A2E561}" type="datetimeFigureOut">
              <a:rPr lang="de-CH" smtClean="0"/>
              <a:t>09.05.2011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BAE2-4D12-44B2-8F90-8B2C3E6C69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90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6C737-1680-47E4-9CB2-119122A2E561}" type="datetimeFigureOut">
              <a:rPr lang="de-CH" smtClean="0"/>
              <a:t>09.05.2011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3BAE2-4D12-44B2-8F90-8B2C3E6C69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31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70667" y="2941637"/>
            <a:ext cx="5940425" cy="2971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de-CH"/>
          </a:p>
        </p:txBody>
      </p:sp>
      <p:sp>
        <p:nvSpPr>
          <p:cNvPr id="3" name="Line 73"/>
          <p:cNvSpPr>
            <a:spLocks noChangeShapeType="1"/>
          </p:cNvSpPr>
          <p:nvPr/>
        </p:nvSpPr>
        <p:spPr bwMode="auto">
          <a:xfrm flipV="1">
            <a:off x="6732588" y="4868863"/>
            <a:ext cx="900112" cy="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de-CH"/>
          </a:p>
        </p:txBody>
      </p:sp>
      <p:sp>
        <p:nvSpPr>
          <p:cNvPr id="4" name="Line 74"/>
          <p:cNvSpPr>
            <a:spLocks noChangeShapeType="1"/>
          </p:cNvSpPr>
          <p:nvPr/>
        </p:nvSpPr>
        <p:spPr bwMode="auto">
          <a:xfrm flipH="1">
            <a:off x="6732588" y="4780756"/>
            <a:ext cx="900112" cy="0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de-CH"/>
          </a:p>
        </p:txBody>
      </p:sp>
      <p:sp>
        <p:nvSpPr>
          <p:cNvPr id="5" name="Rectangle 192"/>
          <p:cNvSpPr>
            <a:spLocks noChangeArrowheads="1"/>
          </p:cNvSpPr>
          <p:nvPr/>
        </p:nvSpPr>
        <p:spPr bwMode="auto">
          <a:xfrm>
            <a:off x="5530727" y="2563813"/>
            <a:ext cx="2971800" cy="9017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de-CH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725259" y="511681"/>
            <a:ext cx="1079500" cy="41388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</a:pPr>
            <a:r>
              <a:rPr lang="de-CH" sz="1200" dirty="0" smtClean="0">
                <a:latin typeface="Arial Unicode MS" pitchFamily="34" charset="-128"/>
              </a:rPr>
              <a:t>EXTRACTION SYSTEM</a:t>
            </a:r>
            <a:endParaRPr lang="de-DE" sz="1200" dirty="0">
              <a:latin typeface="Arial Unicode MS" pitchFamily="34" charset="-128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601788" y="2259013"/>
            <a:ext cx="1079500" cy="539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</a:pPr>
            <a:r>
              <a:rPr lang="de-CH" sz="1200" dirty="0" smtClean="0">
                <a:latin typeface="Arial Unicode MS" pitchFamily="34" charset="-128"/>
              </a:rPr>
              <a:t>SPINDLE</a:t>
            </a:r>
            <a:endParaRPr lang="de-DE" sz="1200" dirty="0">
              <a:latin typeface="Arial Unicode MS" pitchFamily="34" charset="-128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562600" y="4598988"/>
            <a:ext cx="1168400" cy="360362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</a:pPr>
            <a:r>
              <a:rPr lang="de-CH" sz="1000" dirty="0">
                <a:latin typeface="Arial Unicode MS" pitchFamily="34" charset="-128"/>
              </a:rPr>
              <a:t>FLUID FILTERING</a:t>
            </a:r>
            <a:endParaRPr lang="de-DE" sz="1000" dirty="0">
              <a:latin typeface="Arial Unicode MS" pitchFamily="34" charset="-128"/>
            </a:endParaRPr>
          </a:p>
        </p:txBody>
      </p:sp>
      <p:cxnSp>
        <p:nvCxnSpPr>
          <p:cNvPr id="10" name="AutoShape 9"/>
          <p:cNvCxnSpPr>
            <a:cxnSpLocks noChangeShapeType="1"/>
            <a:stCxn id="32" idx="3"/>
            <a:endCxn id="6" idx="2"/>
          </p:cNvCxnSpPr>
          <p:nvPr/>
        </p:nvCxnSpPr>
        <p:spPr bwMode="auto">
          <a:xfrm flipV="1">
            <a:off x="5472113" y="925564"/>
            <a:ext cx="2792896" cy="1593799"/>
          </a:xfrm>
          <a:prstGeom prst="bentConnector2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932363" y="4508500"/>
            <a:ext cx="360362" cy="3603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de-CH" sz="1000" dirty="0" smtClean="0">
                <a:latin typeface="Arial Unicode MS" pitchFamily="34" charset="-128"/>
              </a:rPr>
              <a:t>24</a:t>
            </a:r>
          </a:p>
          <a:p>
            <a:pPr algn="ctr"/>
            <a:r>
              <a:rPr lang="de-CH" sz="1000" dirty="0" smtClean="0">
                <a:latin typeface="Arial Unicode MS" pitchFamily="34" charset="-128"/>
              </a:rPr>
              <a:t>P</a:t>
            </a:r>
            <a:endParaRPr lang="de-DE" sz="1000" dirty="0">
              <a:latin typeface="Arial Unicode MS" pitchFamily="34" charset="-128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974894" y="3581436"/>
            <a:ext cx="936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 Unicode MS" pitchFamily="34" charset="-128"/>
              </a:rPr>
              <a:t>Fluid for inner</a:t>
            </a:r>
            <a:br>
              <a:rPr lang="en-US" sz="1000" dirty="0">
                <a:latin typeface="Arial Unicode MS" pitchFamily="34" charset="-128"/>
              </a:rPr>
            </a:br>
            <a:r>
              <a:rPr lang="en-US" sz="1000" dirty="0">
                <a:latin typeface="Arial Unicode MS" pitchFamily="34" charset="-128"/>
              </a:rPr>
              <a:t>tool cooling</a:t>
            </a:r>
            <a:endParaRPr lang="de-DE" sz="1000" dirty="0">
              <a:latin typeface="Arial Unicode MS" pitchFamily="34" charset="-128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 rot="10800000">
            <a:off x="4921810" y="3024088"/>
            <a:ext cx="15240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 Unicode MS" pitchFamily="34" charset="-128"/>
              </a:rPr>
              <a:t>Fluid for part cooling</a:t>
            </a:r>
            <a:endParaRPr lang="de-DE" sz="1000" dirty="0">
              <a:latin typeface="Arial Unicode MS" pitchFamily="34" charset="-128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192838" y="4959350"/>
            <a:ext cx="630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>
                <a:latin typeface="Arial Unicode MS" pitchFamily="34" charset="-128"/>
              </a:rPr>
              <a:t>Filtered fluid</a:t>
            </a:r>
            <a:endParaRPr lang="de-DE" sz="1000">
              <a:latin typeface="Arial Unicode MS" pitchFamily="34" charset="-128"/>
            </a:endParaRPr>
          </a:p>
        </p:txBody>
      </p:sp>
      <p:cxnSp>
        <p:nvCxnSpPr>
          <p:cNvPr id="17" name="AutoShape 17"/>
          <p:cNvCxnSpPr>
            <a:cxnSpLocks noChangeShapeType="1"/>
            <a:stCxn id="9" idx="2"/>
            <a:endCxn id="51" idx="0"/>
          </p:cNvCxnSpPr>
          <p:nvPr/>
        </p:nvCxnSpPr>
        <p:spPr bwMode="auto">
          <a:xfrm rot="5400000">
            <a:off x="5426869" y="4779963"/>
            <a:ext cx="540544" cy="899319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186411" y="2745580"/>
            <a:ext cx="1187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 Unicode MS" pitchFamily="34" charset="-128"/>
              </a:rPr>
              <a:t>Contaminated fluid</a:t>
            </a:r>
            <a:endParaRPr lang="de-DE" sz="1000" dirty="0">
              <a:latin typeface="Arial Unicode MS" pitchFamily="34" charset="-128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1985201" y="6038850"/>
            <a:ext cx="6075866" cy="486501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</a:pPr>
            <a:r>
              <a:rPr lang="de-CH" sz="1200" dirty="0">
                <a:latin typeface="Arial Unicode MS" pitchFamily="34" charset="-128"/>
              </a:rPr>
              <a:t>CNC &amp; </a:t>
            </a:r>
            <a:r>
              <a:rPr lang="de-CH" sz="1200" dirty="0" smtClean="0">
                <a:latin typeface="Arial Unicode MS" pitchFamily="34" charset="-128"/>
              </a:rPr>
              <a:t>CABINET</a:t>
            </a:r>
            <a:endParaRPr lang="de-DE" sz="1200" dirty="0">
              <a:latin typeface="Arial Unicode MS" pitchFamily="34" charset="-128"/>
            </a:endParaRPr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5961223" y="3756937"/>
            <a:ext cx="360362" cy="360362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de-CH" sz="1000" dirty="0" smtClean="0">
                <a:latin typeface="Arial Unicode MS" pitchFamily="34" charset="-128"/>
              </a:rPr>
              <a:t>22</a:t>
            </a:r>
          </a:p>
          <a:p>
            <a:pPr algn="ctr"/>
            <a:r>
              <a:rPr lang="de-CH" sz="1000" dirty="0" smtClean="0">
                <a:latin typeface="Arial Unicode MS" pitchFamily="34" charset="-128"/>
              </a:rPr>
              <a:t>P</a:t>
            </a:r>
            <a:endParaRPr lang="de-DE" sz="1000" dirty="0">
              <a:latin typeface="Arial Unicode MS" pitchFamily="34" charset="-128"/>
            </a:endParaRP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4391025" y="331616"/>
            <a:ext cx="1079500" cy="539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</a:pPr>
            <a:r>
              <a:rPr lang="de-CH" sz="1200" dirty="0">
                <a:latin typeface="Arial Unicode MS" pitchFamily="34" charset="-128"/>
              </a:rPr>
              <a:t>PART HANDLING</a:t>
            </a:r>
            <a:br>
              <a:rPr lang="de-CH" sz="1200" dirty="0">
                <a:latin typeface="Arial Unicode MS" pitchFamily="34" charset="-128"/>
              </a:rPr>
            </a:br>
            <a:r>
              <a:rPr lang="de-CH" sz="1200" dirty="0">
                <a:latin typeface="Arial Unicode MS" pitchFamily="34" charset="-128"/>
              </a:rPr>
              <a:t>(</a:t>
            </a:r>
            <a:r>
              <a:rPr lang="de-CH" sz="1200" dirty="0" err="1">
                <a:latin typeface="Arial Unicode MS" pitchFamily="34" charset="-128"/>
              </a:rPr>
              <a:t>Turning</a:t>
            </a:r>
            <a:r>
              <a:rPr lang="de-CH" sz="1200" dirty="0">
                <a:latin typeface="Arial Unicode MS" pitchFamily="34" charset="-128"/>
              </a:rPr>
              <a:t> </a:t>
            </a:r>
            <a:r>
              <a:rPr lang="de-CH" sz="1200" dirty="0" err="1">
                <a:latin typeface="Arial Unicode MS" pitchFamily="34" charset="-128"/>
              </a:rPr>
              <a:t>table</a:t>
            </a:r>
            <a:r>
              <a:rPr lang="de-CH" sz="1200" dirty="0">
                <a:latin typeface="Arial Unicode MS" pitchFamily="34" charset="-128"/>
              </a:rPr>
              <a:t>)</a:t>
            </a:r>
            <a:endParaRPr lang="de-DE" sz="1200" dirty="0">
              <a:latin typeface="Arial Unicode MS" pitchFamily="34" charset="-128"/>
            </a:endParaRPr>
          </a:p>
        </p:txBody>
      </p:sp>
      <p:cxnSp>
        <p:nvCxnSpPr>
          <p:cNvPr id="26" name="AutoShape 32"/>
          <p:cNvCxnSpPr>
            <a:cxnSpLocks noChangeShapeType="1"/>
            <a:endCxn id="22" idx="0"/>
          </p:cNvCxnSpPr>
          <p:nvPr/>
        </p:nvCxnSpPr>
        <p:spPr bwMode="auto">
          <a:xfrm rot="16200000" flipH="1">
            <a:off x="5226884" y="2842417"/>
            <a:ext cx="1099462" cy="729578"/>
          </a:xfrm>
          <a:prstGeom prst="bentConnector3">
            <a:avLst>
              <a:gd name="adj1" fmla="val 593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3483769" y="511681"/>
            <a:ext cx="628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 Unicode MS" pitchFamily="34" charset="-128"/>
              </a:rPr>
              <a:t>Raw part</a:t>
            </a:r>
            <a:endParaRPr lang="de-DE" sz="1000" dirty="0">
              <a:latin typeface="Arial Unicode MS" pitchFamily="34" charset="-128"/>
            </a:endParaRPr>
          </a:p>
        </p:txBody>
      </p:sp>
      <p:sp>
        <p:nvSpPr>
          <p:cNvPr id="29" name="Text Box 37"/>
          <p:cNvSpPr txBox="1">
            <a:spLocks noChangeArrowheads="1"/>
          </p:cNvSpPr>
          <p:nvPr/>
        </p:nvSpPr>
        <p:spPr bwMode="auto">
          <a:xfrm>
            <a:off x="3451169" y="119505"/>
            <a:ext cx="6937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 Unicode MS" pitchFamily="34" charset="-128"/>
              </a:rPr>
              <a:t>Milled part</a:t>
            </a:r>
            <a:endParaRPr lang="de-DE" sz="1000" dirty="0">
              <a:latin typeface="Arial Unicode MS" pitchFamily="34" charset="-128"/>
            </a:endParaRPr>
          </a:p>
        </p:txBody>
      </p:sp>
      <p:sp>
        <p:nvSpPr>
          <p:cNvPr id="30" name="Text Box 38"/>
          <p:cNvSpPr txBox="1">
            <a:spLocks noChangeArrowheads="1"/>
          </p:cNvSpPr>
          <p:nvPr/>
        </p:nvSpPr>
        <p:spPr bwMode="auto">
          <a:xfrm>
            <a:off x="6281738" y="5527675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latin typeface="Arial Unicode MS" pitchFamily="34" charset="-128"/>
              </a:rPr>
              <a:t>New fluid</a:t>
            </a:r>
            <a:endParaRPr lang="de-DE" sz="1000">
              <a:latin typeface="Arial Unicode MS" pitchFamily="34" charset="-128"/>
            </a:endParaRPr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6154183" y="3257229"/>
            <a:ext cx="1141910" cy="10166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de-CH"/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4392613" y="2249488"/>
            <a:ext cx="1079500" cy="53975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</a:pPr>
            <a:r>
              <a:rPr lang="de-CH" sz="1200">
                <a:latin typeface="Arial Unicode MS" pitchFamily="34" charset="-128"/>
              </a:rPr>
              <a:t>MILLING PROCESS</a:t>
            </a:r>
            <a:endParaRPr lang="de-DE" sz="1200">
              <a:latin typeface="Arial Unicode MS" pitchFamily="34" charset="-128"/>
            </a:endParaRPr>
          </a:p>
        </p:txBody>
      </p:sp>
      <p:sp>
        <p:nvSpPr>
          <p:cNvPr id="33" name="Text Box 43"/>
          <p:cNvSpPr txBox="1">
            <a:spLocks noChangeArrowheads="1"/>
          </p:cNvSpPr>
          <p:nvPr/>
        </p:nvSpPr>
        <p:spPr bwMode="auto">
          <a:xfrm>
            <a:off x="6001703" y="1029855"/>
            <a:ext cx="639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 Unicode MS" pitchFamily="34" charset="-128"/>
              </a:rPr>
              <a:t>Clamped </a:t>
            </a:r>
            <a:br>
              <a:rPr lang="en-US" sz="1000" dirty="0">
                <a:latin typeface="Arial Unicode MS" pitchFamily="34" charset="-128"/>
              </a:rPr>
            </a:br>
            <a:r>
              <a:rPr lang="en-US" sz="1000" dirty="0">
                <a:latin typeface="Arial Unicode MS" pitchFamily="34" charset="-128"/>
              </a:rPr>
              <a:t>milled part</a:t>
            </a:r>
            <a:endParaRPr lang="de-DE" sz="1000" dirty="0">
              <a:latin typeface="Arial Unicode MS" pitchFamily="34" charset="-128"/>
            </a:endParaRPr>
          </a:p>
        </p:txBody>
      </p:sp>
      <p:sp>
        <p:nvSpPr>
          <p:cNvPr id="34" name="Text Box 44"/>
          <p:cNvSpPr txBox="1">
            <a:spLocks noChangeArrowheads="1"/>
          </p:cNvSpPr>
          <p:nvPr/>
        </p:nvSpPr>
        <p:spPr bwMode="auto">
          <a:xfrm>
            <a:off x="3521434" y="974292"/>
            <a:ext cx="63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00" dirty="0">
                <a:latin typeface="Arial Unicode MS" pitchFamily="34" charset="-128"/>
              </a:rPr>
              <a:t>Clamped</a:t>
            </a:r>
            <a:br>
              <a:rPr lang="en-US" sz="1000" dirty="0">
                <a:latin typeface="Arial Unicode MS" pitchFamily="34" charset="-128"/>
              </a:rPr>
            </a:br>
            <a:r>
              <a:rPr lang="en-US" sz="1000" dirty="0">
                <a:latin typeface="Arial Unicode MS" pitchFamily="34" charset="-128"/>
              </a:rPr>
              <a:t>raw part</a:t>
            </a:r>
            <a:endParaRPr lang="de-DE" sz="1000" dirty="0">
              <a:latin typeface="Arial Unicode MS" pitchFamily="34" charset="-128"/>
            </a:endParaRPr>
          </a:p>
        </p:txBody>
      </p:sp>
      <p:sp>
        <p:nvSpPr>
          <p:cNvPr id="35" name="Line 45"/>
          <p:cNvSpPr>
            <a:spLocks noChangeShapeType="1"/>
          </p:cNvSpPr>
          <p:nvPr/>
        </p:nvSpPr>
        <p:spPr bwMode="auto">
          <a:xfrm>
            <a:off x="5470525" y="690129"/>
            <a:ext cx="358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de-CH"/>
          </a:p>
        </p:txBody>
      </p:sp>
      <p:sp>
        <p:nvSpPr>
          <p:cNvPr id="36" name="Line 48"/>
          <p:cNvSpPr>
            <a:spLocks noChangeShapeType="1"/>
          </p:cNvSpPr>
          <p:nvPr/>
        </p:nvSpPr>
        <p:spPr bwMode="auto">
          <a:xfrm>
            <a:off x="5472113" y="2438400"/>
            <a:ext cx="358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de-CH"/>
          </a:p>
        </p:txBody>
      </p:sp>
      <p:sp>
        <p:nvSpPr>
          <p:cNvPr id="37" name="Line 49"/>
          <p:cNvSpPr>
            <a:spLocks noChangeShapeType="1"/>
          </p:cNvSpPr>
          <p:nvPr/>
        </p:nvSpPr>
        <p:spPr bwMode="auto">
          <a:xfrm rot="16200000" flipV="1">
            <a:off x="4956753" y="1562677"/>
            <a:ext cx="1746684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de-CH"/>
          </a:p>
        </p:txBody>
      </p:sp>
      <p:sp>
        <p:nvSpPr>
          <p:cNvPr id="38" name="Text Box 51"/>
          <p:cNvSpPr txBox="1">
            <a:spLocks noChangeArrowheads="1"/>
          </p:cNvSpPr>
          <p:nvPr/>
        </p:nvSpPr>
        <p:spPr bwMode="auto">
          <a:xfrm>
            <a:off x="155863" y="2892414"/>
            <a:ext cx="1079500" cy="539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</a:pPr>
            <a:r>
              <a:rPr lang="de-CH" sz="1200" dirty="0">
                <a:latin typeface="Arial Unicode MS" pitchFamily="34" charset="-128"/>
              </a:rPr>
              <a:t>TOOL </a:t>
            </a:r>
            <a:br>
              <a:rPr lang="de-CH" sz="1200" dirty="0">
                <a:latin typeface="Arial Unicode MS" pitchFamily="34" charset="-128"/>
              </a:rPr>
            </a:br>
            <a:r>
              <a:rPr lang="de-CH" sz="1200" dirty="0" smtClean="0">
                <a:latin typeface="Arial Unicode MS" pitchFamily="34" charset="-128"/>
              </a:rPr>
              <a:t>CHANGER (</a:t>
            </a:r>
            <a:r>
              <a:rPr lang="de-CH" sz="1200" dirty="0">
                <a:latin typeface="Arial Unicode MS" pitchFamily="34" charset="-128"/>
              </a:rPr>
              <a:t>Revolver </a:t>
            </a:r>
            <a:r>
              <a:rPr lang="de-CH" sz="1200" dirty="0" smtClean="0">
                <a:latin typeface="Arial Unicode MS" pitchFamily="34" charset="-128"/>
              </a:rPr>
              <a:t>II)</a:t>
            </a:r>
            <a:endParaRPr lang="de-DE" sz="1200" dirty="0">
              <a:latin typeface="Arial Unicode MS" pitchFamily="34" charset="-128"/>
            </a:endParaRPr>
          </a:p>
        </p:txBody>
      </p:sp>
      <p:sp>
        <p:nvSpPr>
          <p:cNvPr id="39" name="Line 52"/>
          <p:cNvSpPr>
            <a:spLocks noChangeShapeType="1"/>
          </p:cNvSpPr>
          <p:nvPr/>
        </p:nvSpPr>
        <p:spPr bwMode="auto">
          <a:xfrm>
            <a:off x="3947319" y="486773"/>
            <a:ext cx="4365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de-CH"/>
          </a:p>
        </p:txBody>
      </p:sp>
      <p:sp>
        <p:nvSpPr>
          <p:cNvPr id="40" name="Line 53"/>
          <p:cNvSpPr>
            <a:spLocks noChangeShapeType="1"/>
          </p:cNvSpPr>
          <p:nvPr/>
        </p:nvSpPr>
        <p:spPr bwMode="auto">
          <a:xfrm>
            <a:off x="3940969" y="377329"/>
            <a:ext cx="449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de-CH"/>
          </a:p>
        </p:txBody>
      </p:sp>
      <p:sp>
        <p:nvSpPr>
          <p:cNvPr id="41" name="Text Box 54"/>
          <p:cNvSpPr txBox="1">
            <a:spLocks noChangeArrowheads="1"/>
          </p:cNvSpPr>
          <p:nvPr/>
        </p:nvSpPr>
        <p:spPr bwMode="auto">
          <a:xfrm>
            <a:off x="7288715" y="3097934"/>
            <a:ext cx="1079500" cy="3603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</a:pPr>
            <a:r>
              <a:rPr lang="de-CH" sz="1000" dirty="0">
                <a:latin typeface="Arial Unicode MS" pitchFamily="34" charset="-128"/>
              </a:rPr>
              <a:t>CHIP CONVEYOR</a:t>
            </a:r>
            <a:endParaRPr lang="de-DE" sz="1000" dirty="0">
              <a:latin typeface="Arial Unicode MS" pitchFamily="34" charset="-128"/>
            </a:endParaRPr>
          </a:p>
        </p:txBody>
      </p:sp>
      <p:sp>
        <p:nvSpPr>
          <p:cNvPr id="42" name="Line 55"/>
          <p:cNvSpPr>
            <a:spLocks noChangeShapeType="1"/>
          </p:cNvSpPr>
          <p:nvPr/>
        </p:nvSpPr>
        <p:spPr bwMode="auto">
          <a:xfrm>
            <a:off x="8374888" y="3288365"/>
            <a:ext cx="290512" cy="0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de-CH"/>
          </a:p>
        </p:txBody>
      </p:sp>
      <p:sp>
        <p:nvSpPr>
          <p:cNvPr id="43" name="Text Box 56"/>
          <p:cNvSpPr txBox="1">
            <a:spLocks noChangeArrowheads="1"/>
          </p:cNvSpPr>
          <p:nvPr/>
        </p:nvSpPr>
        <p:spPr bwMode="auto">
          <a:xfrm>
            <a:off x="6794500" y="3005931"/>
            <a:ext cx="4159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 Unicode MS" pitchFamily="34" charset="-128"/>
              </a:rPr>
              <a:t>Chips</a:t>
            </a:r>
            <a:endParaRPr lang="de-DE" sz="1000" dirty="0">
              <a:latin typeface="Arial Unicode MS" pitchFamily="34" charset="-128"/>
            </a:endParaRPr>
          </a:p>
        </p:txBody>
      </p:sp>
      <p:sp>
        <p:nvSpPr>
          <p:cNvPr id="44" name="Oval 57"/>
          <p:cNvSpPr>
            <a:spLocks noChangeArrowheads="1"/>
          </p:cNvSpPr>
          <p:nvPr/>
        </p:nvSpPr>
        <p:spPr bwMode="auto">
          <a:xfrm>
            <a:off x="3617856" y="4501569"/>
            <a:ext cx="360363" cy="3603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de-CH" sz="1000" dirty="0" smtClean="0">
                <a:latin typeface="Arial Unicode MS" pitchFamily="34" charset="-128"/>
              </a:rPr>
              <a:t>25</a:t>
            </a:r>
          </a:p>
          <a:p>
            <a:pPr algn="ctr"/>
            <a:r>
              <a:rPr lang="de-CH" sz="1000" dirty="0" smtClean="0">
                <a:latin typeface="Arial Unicode MS" pitchFamily="34" charset="-128"/>
              </a:rPr>
              <a:t>P</a:t>
            </a:r>
            <a:endParaRPr lang="de-DE" sz="1000" dirty="0">
              <a:latin typeface="Arial Unicode MS" pitchFamily="34" charset="-128"/>
            </a:endParaRPr>
          </a:p>
        </p:txBody>
      </p:sp>
      <p:sp>
        <p:nvSpPr>
          <p:cNvPr id="45" name="Line 60"/>
          <p:cNvSpPr>
            <a:spLocks noChangeShapeType="1"/>
          </p:cNvSpPr>
          <p:nvPr/>
        </p:nvSpPr>
        <p:spPr bwMode="auto">
          <a:xfrm flipH="1" flipV="1">
            <a:off x="1781175" y="2798763"/>
            <a:ext cx="0" cy="2162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de-CH"/>
          </a:p>
        </p:txBody>
      </p:sp>
      <p:cxnSp>
        <p:nvCxnSpPr>
          <p:cNvPr id="46" name="AutoShape 62"/>
          <p:cNvCxnSpPr>
            <a:cxnSpLocks noChangeShapeType="1"/>
            <a:stCxn id="59" idx="0"/>
          </p:cNvCxnSpPr>
          <p:nvPr/>
        </p:nvCxnSpPr>
        <p:spPr bwMode="auto">
          <a:xfrm rot="5400000" flipH="1" flipV="1">
            <a:off x="438945" y="3720306"/>
            <a:ext cx="2132012" cy="34607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 Box 63"/>
          <p:cNvSpPr txBox="1">
            <a:spLocks noChangeArrowheads="1"/>
          </p:cNvSpPr>
          <p:nvPr/>
        </p:nvSpPr>
        <p:spPr bwMode="auto">
          <a:xfrm>
            <a:off x="1843088" y="4427537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 Unicode MS" pitchFamily="34" charset="-128"/>
              </a:rPr>
              <a:t>Hot cooling fluid</a:t>
            </a:r>
            <a:endParaRPr lang="de-DE" sz="1000" dirty="0">
              <a:latin typeface="Arial Unicode MS" pitchFamily="34" charset="-128"/>
            </a:endParaRPr>
          </a:p>
        </p:txBody>
      </p:sp>
      <p:sp>
        <p:nvSpPr>
          <p:cNvPr id="48" name="Text Box 64"/>
          <p:cNvSpPr txBox="1">
            <a:spLocks noChangeArrowheads="1"/>
          </p:cNvSpPr>
          <p:nvPr/>
        </p:nvSpPr>
        <p:spPr bwMode="auto">
          <a:xfrm>
            <a:off x="758684" y="4449108"/>
            <a:ext cx="57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dirty="0">
                <a:latin typeface="Arial Unicode MS" pitchFamily="34" charset="-128"/>
              </a:rPr>
              <a:t>Cooled cooling fluid</a:t>
            </a:r>
            <a:endParaRPr lang="de-DE" sz="1000" dirty="0">
              <a:latin typeface="Arial Unicode MS" pitchFamily="34" charset="-128"/>
            </a:endParaRPr>
          </a:p>
        </p:txBody>
      </p:sp>
      <p:sp>
        <p:nvSpPr>
          <p:cNvPr id="52" name="Line 68"/>
          <p:cNvSpPr>
            <a:spLocks noChangeShapeType="1"/>
          </p:cNvSpPr>
          <p:nvPr/>
        </p:nvSpPr>
        <p:spPr bwMode="auto">
          <a:xfrm flipH="1">
            <a:off x="5111750" y="2798763"/>
            <a:ext cx="0" cy="1709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de-CH"/>
          </a:p>
        </p:txBody>
      </p:sp>
      <p:sp>
        <p:nvSpPr>
          <p:cNvPr id="53" name="Text Box 72"/>
          <p:cNvSpPr txBox="1">
            <a:spLocks noChangeArrowheads="1"/>
          </p:cNvSpPr>
          <p:nvPr/>
        </p:nvSpPr>
        <p:spPr bwMode="auto">
          <a:xfrm>
            <a:off x="6911975" y="4868863"/>
            <a:ext cx="6302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latin typeface="Arial Unicode MS" pitchFamily="34" charset="-128"/>
              </a:rPr>
              <a:t>New filter</a:t>
            </a:r>
            <a:endParaRPr lang="de-DE" sz="1000">
              <a:latin typeface="Arial Unicode MS" pitchFamily="34" charset="-128"/>
            </a:endParaRPr>
          </a:p>
        </p:txBody>
      </p:sp>
      <p:sp>
        <p:nvSpPr>
          <p:cNvPr id="54" name="Text Box 78"/>
          <p:cNvSpPr txBox="1">
            <a:spLocks noChangeArrowheads="1"/>
          </p:cNvSpPr>
          <p:nvPr/>
        </p:nvSpPr>
        <p:spPr bwMode="auto">
          <a:xfrm>
            <a:off x="3880273" y="5716070"/>
            <a:ext cx="17113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CH" sz="1000" b="1" dirty="0">
                <a:solidFill>
                  <a:schemeClr val="bg1"/>
                </a:solidFill>
              </a:rPr>
              <a:t>Kühlmittelreinigungsanlage</a:t>
            </a:r>
            <a:endParaRPr lang="de-DE" sz="1000" b="1" dirty="0">
              <a:solidFill>
                <a:schemeClr val="bg1"/>
              </a:solidFill>
            </a:endParaRPr>
          </a:p>
        </p:txBody>
      </p:sp>
      <p:sp>
        <p:nvSpPr>
          <p:cNvPr id="57" name="Line 82"/>
          <p:cNvSpPr>
            <a:spLocks noChangeShapeType="1"/>
          </p:cNvSpPr>
          <p:nvPr/>
        </p:nvSpPr>
        <p:spPr bwMode="auto">
          <a:xfrm>
            <a:off x="6191250" y="5499100"/>
            <a:ext cx="630238" cy="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de-CH"/>
          </a:p>
        </p:txBody>
      </p:sp>
      <p:cxnSp>
        <p:nvCxnSpPr>
          <p:cNvPr id="58" name="AutoShape 84"/>
          <p:cNvCxnSpPr>
            <a:cxnSpLocks noChangeShapeType="1"/>
          </p:cNvCxnSpPr>
          <p:nvPr/>
        </p:nvCxnSpPr>
        <p:spPr bwMode="auto">
          <a:xfrm flipH="1">
            <a:off x="1223159" y="2687041"/>
            <a:ext cx="378629" cy="3720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 Box 87"/>
          <p:cNvSpPr txBox="1">
            <a:spLocks noChangeArrowheads="1"/>
          </p:cNvSpPr>
          <p:nvPr/>
        </p:nvSpPr>
        <p:spPr bwMode="auto">
          <a:xfrm>
            <a:off x="792163" y="4959350"/>
            <a:ext cx="1079500" cy="7207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</a:pPr>
            <a:r>
              <a:rPr lang="de-CH" sz="1000" dirty="0">
                <a:latin typeface="Arial Unicode MS" pitchFamily="34" charset="-128"/>
              </a:rPr>
              <a:t>SPINDLE COOLING</a:t>
            </a:r>
          </a:p>
          <a:p>
            <a:pPr algn="ctr">
              <a:spcBef>
                <a:spcPct val="50000"/>
              </a:spcBef>
            </a:pPr>
            <a:endParaRPr lang="de-CH" sz="1000" dirty="0">
              <a:latin typeface="Arial Unicode MS" pitchFamily="34" charset="-128"/>
            </a:endParaRPr>
          </a:p>
          <a:p>
            <a:pPr algn="ctr">
              <a:spcBef>
                <a:spcPct val="50000"/>
              </a:spcBef>
            </a:pPr>
            <a:endParaRPr lang="de-DE" sz="1000" dirty="0">
              <a:latin typeface="Arial Unicode MS" pitchFamily="34" charset="-128"/>
            </a:endParaRPr>
          </a:p>
        </p:txBody>
      </p:sp>
      <p:grpSp>
        <p:nvGrpSpPr>
          <p:cNvPr id="61" name="Group 89"/>
          <p:cNvGrpSpPr>
            <a:grpSpLocks/>
          </p:cNvGrpSpPr>
          <p:nvPr/>
        </p:nvGrpSpPr>
        <p:grpSpPr bwMode="auto">
          <a:xfrm>
            <a:off x="205581" y="312566"/>
            <a:ext cx="1081087" cy="215900"/>
            <a:chOff x="3220" y="127"/>
            <a:chExt cx="681" cy="136"/>
          </a:xfrm>
        </p:grpSpPr>
        <p:sp>
          <p:nvSpPr>
            <p:cNvPr id="62" name="Text Box 90"/>
            <p:cNvSpPr txBox="1">
              <a:spLocks noChangeArrowheads="1"/>
            </p:cNvSpPr>
            <p:nvPr/>
          </p:nvSpPr>
          <p:spPr bwMode="auto">
            <a:xfrm>
              <a:off x="3277" y="147"/>
              <a:ext cx="624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latin typeface="Arial Unicode MS" pitchFamily="34" charset="-128"/>
                </a:rPr>
                <a:t>E = Electricity</a:t>
              </a:r>
              <a:endParaRPr lang="de-DE" sz="1000">
                <a:latin typeface="Arial Unicode MS" pitchFamily="34" charset="-128"/>
              </a:endParaRPr>
            </a:p>
          </p:txBody>
        </p:sp>
        <p:cxnSp>
          <p:nvCxnSpPr>
            <p:cNvPr id="63" name="AutoShape 91"/>
            <p:cNvCxnSpPr>
              <a:cxnSpLocks noChangeShapeType="1"/>
            </p:cNvCxnSpPr>
            <p:nvPr/>
          </p:nvCxnSpPr>
          <p:spPr bwMode="auto">
            <a:xfrm rot="16200000">
              <a:off x="3152" y="195"/>
              <a:ext cx="136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4" name="Group 92"/>
          <p:cNvGrpSpPr>
            <a:grpSpLocks/>
          </p:cNvGrpSpPr>
          <p:nvPr/>
        </p:nvGrpSpPr>
        <p:grpSpPr bwMode="auto">
          <a:xfrm>
            <a:off x="205581" y="576091"/>
            <a:ext cx="1260475" cy="215900"/>
            <a:chOff x="3220" y="297"/>
            <a:chExt cx="794" cy="136"/>
          </a:xfrm>
        </p:grpSpPr>
        <p:sp>
          <p:nvSpPr>
            <p:cNvPr id="65" name="Text Box 93"/>
            <p:cNvSpPr txBox="1">
              <a:spLocks noChangeArrowheads="1"/>
            </p:cNvSpPr>
            <p:nvPr/>
          </p:nvSpPr>
          <p:spPr bwMode="auto">
            <a:xfrm>
              <a:off x="3277" y="318"/>
              <a:ext cx="737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>
                  <a:latin typeface="Arial Unicode MS" pitchFamily="34" charset="-128"/>
                </a:rPr>
                <a:t>A = Compressed air </a:t>
              </a:r>
              <a:endParaRPr lang="de-DE" sz="1000">
                <a:latin typeface="Arial Unicode MS" pitchFamily="34" charset="-128"/>
              </a:endParaRPr>
            </a:p>
          </p:txBody>
        </p:sp>
        <p:cxnSp>
          <p:nvCxnSpPr>
            <p:cNvPr id="66" name="AutoShape 94"/>
            <p:cNvCxnSpPr>
              <a:cxnSpLocks noChangeShapeType="1"/>
            </p:cNvCxnSpPr>
            <p:nvPr/>
          </p:nvCxnSpPr>
          <p:spPr bwMode="auto">
            <a:xfrm rot="16200000">
              <a:off x="3152" y="365"/>
              <a:ext cx="136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oup 95"/>
          <p:cNvGrpSpPr>
            <a:grpSpLocks/>
          </p:cNvGrpSpPr>
          <p:nvPr/>
        </p:nvGrpSpPr>
        <p:grpSpPr bwMode="auto">
          <a:xfrm>
            <a:off x="205581" y="839616"/>
            <a:ext cx="1260475" cy="215900"/>
            <a:chOff x="3220" y="459"/>
            <a:chExt cx="794" cy="136"/>
          </a:xfrm>
        </p:grpSpPr>
        <p:sp>
          <p:nvSpPr>
            <p:cNvPr id="68" name="Text Box 96"/>
            <p:cNvSpPr txBox="1">
              <a:spLocks noChangeArrowheads="1"/>
            </p:cNvSpPr>
            <p:nvPr/>
          </p:nvSpPr>
          <p:spPr bwMode="auto">
            <a:xfrm>
              <a:off x="3277" y="479"/>
              <a:ext cx="737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latin typeface="Arial Unicode MS" pitchFamily="34" charset="-128"/>
                </a:rPr>
                <a:t>H = Hydraulic Power</a:t>
              </a:r>
              <a:endParaRPr lang="de-DE" sz="1000">
                <a:latin typeface="Arial Unicode MS" pitchFamily="34" charset="-128"/>
              </a:endParaRPr>
            </a:p>
          </p:txBody>
        </p:sp>
        <p:cxnSp>
          <p:nvCxnSpPr>
            <p:cNvPr id="69" name="AutoShape 97"/>
            <p:cNvCxnSpPr>
              <a:cxnSpLocks noChangeShapeType="1"/>
            </p:cNvCxnSpPr>
            <p:nvPr/>
          </p:nvCxnSpPr>
          <p:spPr bwMode="auto">
            <a:xfrm rot="16200000">
              <a:off x="3152" y="527"/>
              <a:ext cx="136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3" name="Line 101"/>
          <p:cNvSpPr>
            <a:spLocks noChangeShapeType="1"/>
          </p:cNvSpPr>
          <p:nvPr/>
        </p:nvSpPr>
        <p:spPr bwMode="auto">
          <a:xfrm flipH="1">
            <a:off x="5111750" y="4868863"/>
            <a:ext cx="0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de-CH"/>
          </a:p>
        </p:txBody>
      </p:sp>
      <p:grpSp>
        <p:nvGrpSpPr>
          <p:cNvPr id="74" name="Group 102"/>
          <p:cNvGrpSpPr>
            <a:grpSpLocks/>
          </p:cNvGrpSpPr>
          <p:nvPr/>
        </p:nvGrpSpPr>
        <p:grpSpPr bwMode="auto">
          <a:xfrm>
            <a:off x="5202238" y="4868863"/>
            <a:ext cx="223837" cy="215900"/>
            <a:chOff x="3193" y="3125"/>
            <a:chExt cx="141" cy="136"/>
          </a:xfrm>
        </p:grpSpPr>
        <p:sp>
          <p:nvSpPr>
            <p:cNvPr id="75" name="Text Box 103"/>
            <p:cNvSpPr txBox="1">
              <a:spLocks noChangeArrowheads="1"/>
            </p:cNvSpPr>
            <p:nvPr/>
          </p:nvSpPr>
          <p:spPr bwMode="auto">
            <a:xfrm>
              <a:off x="3241" y="3165"/>
              <a:ext cx="9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latin typeface="Arial Unicode MS" pitchFamily="34" charset="-128"/>
                </a:rPr>
                <a:t>E</a:t>
              </a:r>
              <a:endParaRPr lang="de-DE" sz="1000">
                <a:latin typeface="Arial Unicode MS" pitchFamily="34" charset="-128"/>
              </a:endParaRPr>
            </a:p>
          </p:txBody>
        </p:sp>
        <p:cxnSp>
          <p:nvCxnSpPr>
            <p:cNvPr id="76" name="AutoShape 104"/>
            <p:cNvCxnSpPr>
              <a:cxnSpLocks noChangeShapeType="1"/>
            </p:cNvCxnSpPr>
            <p:nvPr/>
          </p:nvCxnSpPr>
          <p:spPr bwMode="auto">
            <a:xfrm rot="16200000">
              <a:off x="3125" y="3193"/>
              <a:ext cx="136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8" name="Group 106"/>
          <p:cNvGrpSpPr>
            <a:grpSpLocks/>
          </p:cNvGrpSpPr>
          <p:nvPr/>
        </p:nvGrpSpPr>
        <p:grpSpPr bwMode="auto">
          <a:xfrm>
            <a:off x="3911804" y="4863494"/>
            <a:ext cx="223838" cy="215900"/>
            <a:chOff x="3193" y="3125"/>
            <a:chExt cx="141" cy="136"/>
          </a:xfrm>
        </p:grpSpPr>
        <p:sp>
          <p:nvSpPr>
            <p:cNvPr id="79" name="Text Box 107"/>
            <p:cNvSpPr txBox="1">
              <a:spLocks noChangeArrowheads="1"/>
            </p:cNvSpPr>
            <p:nvPr/>
          </p:nvSpPr>
          <p:spPr bwMode="auto">
            <a:xfrm>
              <a:off x="3241" y="3165"/>
              <a:ext cx="9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latin typeface="Arial Unicode MS" pitchFamily="34" charset="-128"/>
                </a:rPr>
                <a:t>E</a:t>
              </a:r>
              <a:endParaRPr lang="de-DE" sz="1000">
                <a:latin typeface="Arial Unicode MS" pitchFamily="34" charset="-128"/>
              </a:endParaRPr>
            </a:p>
          </p:txBody>
        </p:sp>
        <p:cxnSp>
          <p:nvCxnSpPr>
            <p:cNvPr id="80" name="AutoShape 108"/>
            <p:cNvCxnSpPr>
              <a:cxnSpLocks noChangeShapeType="1"/>
            </p:cNvCxnSpPr>
            <p:nvPr/>
          </p:nvCxnSpPr>
          <p:spPr bwMode="auto">
            <a:xfrm rot="16200000">
              <a:off x="3125" y="3193"/>
              <a:ext cx="136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1" name="Line 109"/>
          <p:cNvSpPr>
            <a:spLocks noChangeShapeType="1"/>
          </p:cNvSpPr>
          <p:nvPr/>
        </p:nvSpPr>
        <p:spPr bwMode="auto">
          <a:xfrm flipH="1" flipV="1">
            <a:off x="3798094" y="4868862"/>
            <a:ext cx="0" cy="42088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de-CH"/>
          </a:p>
        </p:txBody>
      </p:sp>
      <p:sp>
        <p:nvSpPr>
          <p:cNvPr id="83" name="Line 111"/>
          <p:cNvSpPr>
            <a:spLocks noChangeShapeType="1"/>
          </p:cNvSpPr>
          <p:nvPr/>
        </p:nvSpPr>
        <p:spPr bwMode="auto">
          <a:xfrm>
            <a:off x="3824069" y="2619375"/>
            <a:ext cx="56854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de-CH"/>
          </a:p>
        </p:txBody>
      </p:sp>
      <p:sp>
        <p:nvSpPr>
          <p:cNvPr id="84" name="Line 112"/>
          <p:cNvSpPr>
            <a:spLocks noChangeShapeType="1"/>
          </p:cNvSpPr>
          <p:nvPr/>
        </p:nvSpPr>
        <p:spPr bwMode="auto">
          <a:xfrm rot="16200000">
            <a:off x="2869956" y="3547455"/>
            <a:ext cx="1882194" cy="260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de-CH"/>
          </a:p>
        </p:txBody>
      </p:sp>
      <p:grpSp>
        <p:nvGrpSpPr>
          <p:cNvPr id="85" name="Group 122"/>
          <p:cNvGrpSpPr>
            <a:grpSpLocks/>
          </p:cNvGrpSpPr>
          <p:nvPr/>
        </p:nvGrpSpPr>
        <p:grpSpPr bwMode="auto">
          <a:xfrm>
            <a:off x="616310" y="4013828"/>
            <a:ext cx="1025526" cy="222250"/>
            <a:chOff x="1955" y="278"/>
            <a:chExt cx="646" cy="140"/>
          </a:xfrm>
        </p:grpSpPr>
        <p:sp>
          <p:nvSpPr>
            <p:cNvPr id="86" name="Text Box 123"/>
            <p:cNvSpPr txBox="1">
              <a:spLocks noChangeArrowheads="1"/>
            </p:cNvSpPr>
            <p:nvPr/>
          </p:nvSpPr>
          <p:spPr bwMode="auto">
            <a:xfrm>
              <a:off x="2014" y="321"/>
              <a:ext cx="587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CH" sz="1000" dirty="0" smtClean="0">
                  <a:latin typeface="Arial Unicode MS" pitchFamily="34" charset="-128"/>
                </a:rPr>
                <a:t>E , H (11)</a:t>
              </a:r>
              <a:endParaRPr lang="de-DE" sz="1000" dirty="0">
                <a:latin typeface="Arial Unicode MS" pitchFamily="34" charset="-128"/>
              </a:endParaRPr>
            </a:p>
          </p:txBody>
        </p:sp>
        <p:cxnSp>
          <p:nvCxnSpPr>
            <p:cNvPr id="87" name="AutoShape 124"/>
            <p:cNvCxnSpPr>
              <a:cxnSpLocks noChangeShapeType="1"/>
            </p:cNvCxnSpPr>
            <p:nvPr/>
          </p:nvCxnSpPr>
          <p:spPr bwMode="auto">
            <a:xfrm rot="16200000">
              <a:off x="1887" y="346"/>
              <a:ext cx="136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8" name="Group 128"/>
          <p:cNvGrpSpPr>
            <a:grpSpLocks/>
          </p:cNvGrpSpPr>
          <p:nvPr/>
        </p:nvGrpSpPr>
        <p:grpSpPr bwMode="auto">
          <a:xfrm>
            <a:off x="5278438" y="880639"/>
            <a:ext cx="457611" cy="221499"/>
            <a:chOff x="3193" y="3125"/>
            <a:chExt cx="141" cy="184"/>
          </a:xfrm>
        </p:grpSpPr>
        <p:sp>
          <p:nvSpPr>
            <p:cNvPr id="89" name="Text Box 129"/>
            <p:cNvSpPr txBox="1">
              <a:spLocks noChangeArrowheads="1"/>
            </p:cNvSpPr>
            <p:nvPr/>
          </p:nvSpPr>
          <p:spPr bwMode="auto">
            <a:xfrm>
              <a:off x="3216" y="3181"/>
              <a:ext cx="118" cy="128"/>
            </a:xfrm>
            <a:prstGeom prst="rect">
              <a:avLst/>
            </a:prstGeom>
            <a:ln>
              <a:solidFill>
                <a:schemeClr val="bg1"/>
              </a:solidFill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CH" sz="1000" dirty="0" smtClean="0">
                  <a:latin typeface="Arial Unicode MS" pitchFamily="34" charset="-128"/>
                </a:rPr>
                <a:t>H (11)</a:t>
              </a:r>
              <a:endParaRPr lang="de-DE" sz="1000" dirty="0">
                <a:latin typeface="Arial Unicode MS" pitchFamily="34" charset="-128"/>
              </a:endParaRPr>
            </a:p>
          </p:txBody>
        </p:sp>
        <p:cxnSp>
          <p:nvCxnSpPr>
            <p:cNvPr id="90" name="AutoShape 130"/>
            <p:cNvCxnSpPr>
              <a:cxnSpLocks noChangeShapeType="1"/>
            </p:cNvCxnSpPr>
            <p:nvPr/>
          </p:nvCxnSpPr>
          <p:spPr bwMode="auto">
            <a:xfrm rot="16200000">
              <a:off x="3125" y="3193"/>
              <a:ext cx="136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7" name="Group 137"/>
          <p:cNvGrpSpPr>
            <a:grpSpLocks/>
          </p:cNvGrpSpPr>
          <p:nvPr/>
        </p:nvGrpSpPr>
        <p:grpSpPr bwMode="auto">
          <a:xfrm>
            <a:off x="1330184" y="5589070"/>
            <a:ext cx="223837" cy="215900"/>
            <a:chOff x="3193" y="3125"/>
            <a:chExt cx="141" cy="136"/>
          </a:xfrm>
        </p:grpSpPr>
        <p:sp>
          <p:nvSpPr>
            <p:cNvPr id="98" name="Text Box 138"/>
            <p:cNvSpPr txBox="1">
              <a:spLocks noChangeArrowheads="1"/>
            </p:cNvSpPr>
            <p:nvPr/>
          </p:nvSpPr>
          <p:spPr bwMode="auto">
            <a:xfrm>
              <a:off x="3241" y="3165"/>
              <a:ext cx="9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dirty="0">
                  <a:latin typeface="Arial Unicode MS" pitchFamily="34" charset="-128"/>
                </a:rPr>
                <a:t>E</a:t>
              </a:r>
              <a:endParaRPr lang="de-DE" sz="1000" dirty="0">
                <a:latin typeface="Arial Unicode MS" pitchFamily="34" charset="-128"/>
              </a:endParaRPr>
            </a:p>
          </p:txBody>
        </p:sp>
        <p:cxnSp>
          <p:nvCxnSpPr>
            <p:cNvPr id="99" name="AutoShape 139"/>
            <p:cNvCxnSpPr>
              <a:cxnSpLocks noChangeShapeType="1"/>
            </p:cNvCxnSpPr>
            <p:nvPr/>
          </p:nvCxnSpPr>
          <p:spPr bwMode="auto">
            <a:xfrm rot="16200000">
              <a:off x="3125" y="3193"/>
              <a:ext cx="136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0" name="Line 141"/>
          <p:cNvSpPr>
            <a:spLocks noChangeShapeType="1"/>
          </p:cNvSpPr>
          <p:nvPr/>
        </p:nvSpPr>
        <p:spPr bwMode="auto">
          <a:xfrm>
            <a:off x="2681288" y="2528888"/>
            <a:ext cx="17097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de-CH"/>
          </a:p>
        </p:txBody>
      </p:sp>
      <p:sp>
        <p:nvSpPr>
          <p:cNvPr id="101" name="Line 142"/>
          <p:cNvSpPr>
            <a:spLocks noChangeShapeType="1"/>
          </p:cNvSpPr>
          <p:nvPr/>
        </p:nvSpPr>
        <p:spPr bwMode="auto">
          <a:xfrm flipV="1">
            <a:off x="1235363" y="2789237"/>
            <a:ext cx="380712" cy="3730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de-CH"/>
          </a:p>
        </p:txBody>
      </p:sp>
      <p:sp>
        <p:nvSpPr>
          <p:cNvPr id="102" name="Oval 145"/>
          <p:cNvSpPr>
            <a:spLocks noChangeArrowheads="1"/>
          </p:cNvSpPr>
          <p:nvPr/>
        </p:nvSpPr>
        <p:spPr bwMode="auto">
          <a:xfrm>
            <a:off x="1386309" y="6089738"/>
            <a:ext cx="360362" cy="360362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de-CH" sz="1000" dirty="0" smtClean="0">
                <a:latin typeface="Arial Unicode MS" pitchFamily="34" charset="-128"/>
              </a:rPr>
              <a:t>11</a:t>
            </a:r>
            <a:r>
              <a:rPr lang="de-CH" sz="1000" dirty="0">
                <a:latin typeface="Arial Unicode MS" pitchFamily="34" charset="-128"/>
              </a:rPr>
              <a:t/>
            </a:r>
            <a:br>
              <a:rPr lang="de-CH" sz="1000" dirty="0">
                <a:latin typeface="Arial Unicode MS" pitchFamily="34" charset="-128"/>
              </a:rPr>
            </a:br>
            <a:r>
              <a:rPr lang="de-CH" sz="1000" dirty="0">
                <a:latin typeface="Arial Unicode MS" pitchFamily="34" charset="-128"/>
              </a:rPr>
              <a:t>P</a:t>
            </a:r>
            <a:endParaRPr lang="de-DE" sz="1000" dirty="0">
              <a:latin typeface="Arial Unicode MS" pitchFamily="34" charset="-128"/>
            </a:endParaRPr>
          </a:p>
        </p:txBody>
      </p:sp>
      <p:grpSp>
        <p:nvGrpSpPr>
          <p:cNvPr id="104" name="Group 147"/>
          <p:cNvGrpSpPr>
            <a:grpSpLocks/>
          </p:cNvGrpSpPr>
          <p:nvPr/>
        </p:nvGrpSpPr>
        <p:grpSpPr bwMode="auto">
          <a:xfrm>
            <a:off x="1565449" y="6450100"/>
            <a:ext cx="223838" cy="215900"/>
            <a:chOff x="3193" y="3125"/>
            <a:chExt cx="141" cy="136"/>
          </a:xfrm>
        </p:grpSpPr>
        <p:sp>
          <p:nvSpPr>
            <p:cNvPr id="105" name="Text Box 148"/>
            <p:cNvSpPr txBox="1">
              <a:spLocks noChangeArrowheads="1"/>
            </p:cNvSpPr>
            <p:nvPr/>
          </p:nvSpPr>
          <p:spPr bwMode="auto">
            <a:xfrm>
              <a:off x="3241" y="3165"/>
              <a:ext cx="9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latin typeface="Arial Unicode MS" pitchFamily="34" charset="-128"/>
                </a:rPr>
                <a:t>E</a:t>
              </a:r>
              <a:endParaRPr lang="de-DE" sz="1000">
                <a:latin typeface="Arial Unicode MS" pitchFamily="34" charset="-128"/>
              </a:endParaRPr>
            </a:p>
          </p:txBody>
        </p:sp>
        <p:cxnSp>
          <p:nvCxnSpPr>
            <p:cNvPr id="106" name="AutoShape 149"/>
            <p:cNvCxnSpPr>
              <a:cxnSpLocks noChangeShapeType="1"/>
            </p:cNvCxnSpPr>
            <p:nvPr/>
          </p:nvCxnSpPr>
          <p:spPr bwMode="auto">
            <a:xfrm rot="16200000">
              <a:off x="3125" y="3193"/>
              <a:ext cx="136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0" name="Text Box 153"/>
          <p:cNvSpPr txBox="1">
            <a:spLocks noChangeArrowheads="1"/>
          </p:cNvSpPr>
          <p:nvPr/>
        </p:nvSpPr>
        <p:spPr bwMode="auto">
          <a:xfrm>
            <a:off x="1784709" y="3024088"/>
            <a:ext cx="36054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CH" sz="1000" dirty="0" smtClean="0">
                <a:latin typeface="Arial Unicode MS" pitchFamily="34" charset="-128"/>
              </a:rPr>
              <a:t>H (11)</a:t>
            </a:r>
            <a:endParaRPr lang="de-DE" sz="1000" dirty="0">
              <a:latin typeface="Arial Unicode MS" pitchFamily="34" charset="-128"/>
            </a:endParaRPr>
          </a:p>
        </p:txBody>
      </p:sp>
      <p:cxnSp>
        <p:nvCxnSpPr>
          <p:cNvPr id="111" name="AutoShape 154"/>
          <p:cNvCxnSpPr>
            <a:cxnSpLocks noChangeShapeType="1"/>
            <a:stCxn id="102" idx="0"/>
          </p:cNvCxnSpPr>
          <p:nvPr/>
        </p:nvCxnSpPr>
        <p:spPr bwMode="auto">
          <a:xfrm rot="16200000">
            <a:off x="1437109" y="5950038"/>
            <a:ext cx="260350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6" name="Gruppieren 425"/>
          <p:cNvGrpSpPr/>
          <p:nvPr/>
        </p:nvGrpSpPr>
        <p:grpSpPr>
          <a:xfrm>
            <a:off x="2145259" y="2810772"/>
            <a:ext cx="349497" cy="396434"/>
            <a:chOff x="2164678" y="2798763"/>
            <a:chExt cx="386080" cy="517413"/>
          </a:xfrm>
        </p:grpSpPr>
        <p:sp>
          <p:nvSpPr>
            <p:cNvPr id="112" name="Text Box 156"/>
            <p:cNvSpPr txBox="1">
              <a:spLocks noChangeArrowheads="1"/>
            </p:cNvSpPr>
            <p:nvPr/>
          </p:nvSpPr>
          <p:spPr bwMode="auto">
            <a:xfrm>
              <a:off x="2164678" y="3162288"/>
              <a:ext cx="386080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dirty="0">
                  <a:latin typeface="Arial Unicode MS" pitchFamily="34" charset="-128"/>
                </a:rPr>
                <a:t>A (</a:t>
              </a:r>
              <a:r>
                <a:rPr lang="en-US" sz="1000" dirty="0" smtClean="0">
                  <a:latin typeface="Arial Unicode MS" pitchFamily="34" charset="-128"/>
                </a:rPr>
                <a:t>26)</a:t>
              </a:r>
              <a:endParaRPr lang="de-DE" sz="1000" dirty="0">
                <a:latin typeface="Arial Unicode MS" pitchFamily="34" charset="-128"/>
              </a:endParaRPr>
            </a:p>
          </p:txBody>
        </p:sp>
        <p:cxnSp>
          <p:nvCxnSpPr>
            <p:cNvPr id="113" name="AutoShape 157"/>
            <p:cNvCxnSpPr>
              <a:cxnSpLocks noChangeShapeType="1"/>
            </p:cNvCxnSpPr>
            <p:nvPr/>
          </p:nvCxnSpPr>
          <p:spPr bwMode="auto">
            <a:xfrm flipV="1">
              <a:off x="2193787" y="2798763"/>
              <a:ext cx="0" cy="31347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4" name="Oval 158"/>
          <p:cNvSpPr>
            <a:spLocks noChangeArrowheads="1"/>
          </p:cNvSpPr>
          <p:nvPr/>
        </p:nvSpPr>
        <p:spPr bwMode="auto">
          <a:xfrm>
            <a:off x="7884028" y="3733835"/>
            <a:ext cx="361950" cy="360362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de-CH" sz="1000" dirty="0" smtClean="0">
                <a:latin typeface="Arial Unicode MS" pitchFamily="34" charset="-128"/>
              </a:rPr>
              <a:t>21</a:t>
            </a:r>
          </a:p>
          <a:p>
            <a:pPr algn="ctr"/>
            <a:r>
              <a:rPr lang="de-CH" sz="1000" dirty="0" smtClean="0">
                <a:latin typeface="Arial Unicode MS" pitchFamily="34" charset="-128"/>
              </a:rPr>
              <a:t>M</a:t>
            </a:r>
            <a:endParaRPr lang="de-DE" sz="1000" dirty="0">
              <a:latin typeface="Arial Unicode MS" pitchFamily="34" charset="-128"/>
            </a:endParaRPr>
          </a:p>
        </p:txBody>
      </p:sp>
      <p:grpSp>
        <p:nvGrpSpPr>
          <p:cNvPr id="115" name="Group 159"/>
          <p:cNvGrpSpPr>
            <a:grpSpLocks/>
          </p:cNvGrpSpPr>
          <p:nvPr/>
        </p:nvGrpSpPr>
        <p:grpSpPr bwMode="auto">
          <a:xfrm>
            <a:off x="8083854" y="4094197"/>
            <a:ext cx="223837" cy="215900"/>
            <a:chOff x="3193" y="3125"/>
            <a:chExt cx="141" cy="136"/>
          </a:xfrm>
        </p:grpSpPr>
        <p:sp>
          <p:nvSpPr>
            <p:cNvPr id="116" name="Text Box 160"/>
            <p:cNvSpPr txBox="1">
              <a:spLocks noChangeArrowheads="1"/>
            </p:cNvSpPr>
            <p:nvPr/>
          </p:nvSpPr>
          <p:spPr bwMode="auto">
            <a:xfrm>
              <a:off x="3241" y="3165"/>
              <a:ext cx="9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latin typeface="Arial Unicode MS" pitchFamily="34" charset="-128"/>
                </a:rPr>
                <a:t>E</a:t>
              </a:r>
              <a:endParaRPr lang="de-DE" sz="1000">
                <a:latin typeface="Arial Unicode MS" pitchFamily="34" charset="-128"/>
              </a:endParaRPr>
            </a:p>
          </p:txBody>
        </p:sp>
        <p:cxnSp>
          <p:nvCxnSpPr>
            <p:cNvPr id="117" name="AutoShape 161"/>
            <p:cNvCxnSpPr>
              <a:cxnSpLocks noChangeShapeType="1"/>
            </p:cNvCxnSpPr>
            <p:nvPr/>
          </p:nvCxnSpPr>
          <p:spPr bwMode="auto">
            <a:xfrm rot="16200000">
              <a:off x="3125" y="3193"/>
              <a:ext cx="136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8" name="Line 162"/>
          <p:cNvSpPr>
            <a:spLocks noChangeShapeType="1"/>
          </p:cNvSpPr>
          <p:nvPr/>
        </p:nvSpPr>
        <p:spPr bwMode="auto">
          <a:xfrm>
            <a:off x="8064695" y="3455342"/>
            <a:ext cx="308" cy="278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de-CH"/>
          </a:p>
        </p:txBody>
      </p:sp>
      <p:sp>
        <p:nvSpPr>
          <p:cNvPr id="119" name="Oval 163"/>
          <p:cNvSpPr>
            <a:spLocks noChangeArrowheads="1"/>
          </p:cNvSpPr>
          <p:nvPr/>
        </p:nvSpPr>
        <p:spPr bwMode="auto">
          <a:xfrm>
            <a:off x="7632700" y="4600575"/>
            <a:ext cx="361950" cy="3603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de-CH" sz="1000">
                <a:latin typeface="Arial Unicode MS" pitchFamily="34" charset="-128"/>
              </a:rPr>
              <a:t>M</a:t>
            </a:r>
            <a:endParaRPr lang="de-DE" sz="1000">
              <a:latin typeface="Arial Unicode MS" pitchFamily="34" charset="-128"/>
            </a:endParaRPr>
          </a:p>
        </p:txBody>
      </p:sp>
      <p:grpSp>
        <p:nvGrpSpPr>
          <p:cNvPr id="120" name="Group 164"/>
          <p:cNvGrpSpPr>
            <a:grpSpLocks/>
          </p:cNvGrpSpPr>
          <p:nvPr/>
        </p:nvGrpSpPr>
        <p:grpSpPr bwMode="auto">
          <a:xfrm>
            <a:off x="7812088" y="4960938"/>
            <a:ext cx="223837" cy="215900"/>
            <a:chOff x="3193" y="3125"/>
            <a:chExt cx="141" cy="136"/>
          </a:xfrm>
        </p:grpSpPr>
        <p:sp>
          <p:nvSpPr>
            <p:cNvPr id="121" name="Text Box 165"/>
            <p:cNvSpPr txBox="1">
              <a:spLocks noChangeArrowheads="1"/>
            </p:cNvSpPr>
            <p:nvPr/>
          </p:nvSpPr>
          <p:spPr bwMode="auto">
            <a:xfrm>
              <a:off x="3241" y="3165"/>
              <a:ext cx="9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latin typeface="Arial Unicode MS" pitchFamily="34" charset="-128"/>
                </a:rPr>
                <a:t>E</a:t>
              </a:r>
              <a:endParaRPr lang="de-DE" sz="1000">
                <a:latin typeface="Arial Unicode MS" pitchFamily="34" charset="-128"/>
              </a:endParaRPr>
            </a:p>
          </p:txBody>
        </p:sp>
        <p:cxnSp>
          <p:nvCxnSpPr>
            <p:cNvPr id="122" name="AutoShape 166"/>
            <p:cNvCxnSpPr>
              <a:cxnSpLocks noChangeShapeType="1"/>
            </p:cNvCxnSpPr>
            <p:nvPr/>
          </p:nvCxnSpPr>
          <p:spPr bwMode="auto">
            <a:xfrm rot="16200000">
              <a:off x="3125" y="3193"/>
              <a:ext cx="136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5" name="Oval 170"/>
          <p:cNvSpPr>
            <a:spLocks noChangeArrowheads="1"/>
          </p:cNvSpPr>
          <p:nvPr/>
        </p:nvSpPr>
        <p:spPr bwMode="auto">
          <a:xfrm>
            <a:off x="1150938" y="5229225"/>
            <a:ext cx="361950" cy="3603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de-CH" sz="1000" dirty="0">
                <a:latin typeface="Arial Unicode MS" pitchFamily="34" charset="-128"/>
              </a:rPr>
              <a:t>12</a:t>
            </a:r>
          </a:p>
          <a:p>
            <a:pPr algn="ctr"/>
            <a:r>
              <a:rPr lang="de-CH" sz="1000" dirty="0">
                <a:latin typeface="Arial Unicode MS" pitchFamily="34" charset="-128"/>
              </a:rPr>
              <a:t>P</a:t>
            </a:r>
            <a:endParaRPr lang="de-DE" sz="1000" dirty="0">
              <a:latin typeface="Arial Unicode MS" pitchFamily="34" charset="-128"/>
            </a:endParaRPr>
          </a:p>
        </p:txBody>
      </p:sp>
      <p:sp>
        <p:nvSpPr>
          <p:cNvPr id="135" name="Line 198"/>
          <p:cNvSpPr>
            <a:spLocks noChangeShapeType="1"/>
          </p:cNvSpPr>
          <p:nvPr/>
        </p:nvSpPr>
        <p:spPr bwMode="auto">
          <a:xfrm flipH="1">
            <a:off x="8000968" y="4776160"/>
            <a:ext cx="450850" cy="0"/>
          </a:xfrm>
          <a:prstGeom prst="lin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de-CH"/>
          </a:p>
        </p:txBody>
      </p:sp>
      <p:grpSp>
        <p:nvGrpSpPr>
          <p:cNvPr id="141" name="Group 204"/>
          <p:cNvGrpSpPr>
            <a:grpSpLocks/>
          </p:cNvGrpSpPr>
          <p:nvPr/>
        </p:nvGrpSpPr>
        <p:grpSpPr bwMode="auto">
          <a:xfrm>
            <a:off x="6218237" y="4102728"/>
            <a:ext cx="223838" cy="215900"/>
            <a:chOff x="3193" y="3125"/>
            <a:chExt cx="141" cy="136"/>
          </a:xfrm>
        </p:grpSpPr>
        <p:sp>
          <p:nvSpPr>
            <p:cNvPr id="142" name="Text Box 205"/>
            <p:cNvSpPr txBox="1">
              <a:spLocks noChangeArrowheads="1"/>
            </p:cNvSpPr>
            <p:nvPr/>
          </p:nvSpPr>
          <p:spPr bwMode="auto">
            <a:xfrm>
              <a:off x="3241" y="3165"/>
              <a:ext cx="9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latin typeface="Arial Unicode MS" pitchFamily="34" charset="-128"/>
                </a:rPr>
                <a:t>E</a:t>
              </a:r>
              <a:endParaRPr lang="de-DE" sz="1000">
                <a:latin typeface="Arial Unicode MS" pitchFamily="34" charset="-128"/>
              </a:endParaRPr>
            </a:p>
          </p:txBody>
        </p:sp>
        <p:cxnSp>
          <p:nvCxnSpPr>
            <p:cNvPr id="143" name="AutoShape 206"/>
            <p:cNvCxnSpPr>
              <a:cxnSpLocks noChangeShapeType="1"/>
            </p:cNvCxnSpPr>
            <p:nvPr/>
          </p:nvCxnSpPr>
          <p:spPr bwMode="auto">
            <a:xfrm rot="16200000">
              <a:off x="3125" y="3193"/>
              <a:ext cx="136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8" name="AutoShape 220"/>
          <p:cNvCxnSpPr>
            <a:cxnSpLocks noChangeShapeType="1"/>
          </p:cNvCxnSpPr>
          <p:nvPr/>
        </p:nvCxnSpPr>
        <p:spPr bwMode="auto">
          <a:xfrm rot="16200000">
            <a:off x="868363" y="4418013"/>
            <a:ext cx="3240087" cy="1587"/>
          </a:xfrm>
          <a:prstGeom prst="bentConnector3">
            <a:avLst>
              <a:gd name="adj1" fmla="val 49977"/>
            </a:avLst>
          </a:prstGeom>
          <a:noFill/>
          <a:ln w="19050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Text Box 221"/>
          <p:cNvSpPr txBox="1">
            <a:spLocks noChangeArrowheads="1"/>
          </p:cNvSpPr>
          <p:nvPr/>
        </p:nvSpPr>
        <p:spPr bwMode="auto">
          <a:xfrm>
            <a:off x="3190397" y="6224657"/>
            <a:ext cx="8549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 Unicode MS" pitchFamily="34" charset="-128"/>
              </a:rPr>
              <a:t>Main supply</a:t>
            </a:r>
            <a:endParaRPr lang="de-DE" sz="1000" dirty="0">
              <a:latin typeface="Arial Unicode MS" pitchFamily="34" charset="-128"/>
            </a:endParaRPr>
          </a:p>
        </p:txBody>
      </p:sp>
      <p:grpSp>
        <p:nvGrpSpPr>
          <p:cNvPr id="150" name="Group 222"/>
          <p:cNvGrpSpPr>
            <a:grpSpLocks/>
          </p:cNvGrpSpPr>
          <p:nvPr/>
        </p:nvGrpSpPr>
        <p:grpSpPr bwMode="auto">
          <a:xfrm>
            <a:off x="3483769" y="6503015"/>
            <a:ext cx="527051" cy="215900"/>
            <a:chOff x="3193" y="3125"/>
            <a:chExt cx="332" cy="136"/>
          </a:xfrm>
        </p:grpSpPr>
        <p:sp>
          <p:nvSpPr>
            <p:cNvPr id="151" name="Text Box 223"/>
            <p:cNvSpPr txBox="1">
              <a:spLocks noChangeArrowheads="1"/>
            </p:cNvSpPr>
            <p:nvPr/>
          </p:nvSpPr>
          <p:spPr bwMode="auto">
            <a:xfrm>
              <a:off x="3241" y="3165"/>
              <a:ext cx="284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dirty="0" smtClean="0">
                  <a:latin typeface="Arial Unicode MS" pitchFamily="34" charset="-128"/>
                </a:rPr>
                <a:t>E (0)</a:t>
              </a:r>
              <a:endParaRPr lang="de-DE" sz="1000" dirty="0">
                <a:latin typeface="Arial Unicode MS" pitchFamily="34" charset="-128"/>
              </a:endParaRPr>
            </a:p>
          </p:txBody>
        </p:sp>
        <p:cxnSp>
          <p:nvCxnSpPr>
            <p:cNvPr id="152" name="AutoShape 224"/>
            <p:cNvCxnSpPr>
              <a:cxnSpLocks noChangeShapeType="1"/>
            </p:cNvCxnSpPr>
            <p:nvPr/>
          </p:nvCxnSpPr>
          <p:spPr bwMode="auto">
            <a:xfrm rot="16200000">
              <a:off x="3125" y="3193"/>
              <a:ext cx="136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3" name="Text Box 225"/>
          <p:cNvSpPr txBox="1">
            <a:spLocks noChangeArrowheads="1"/>
          </p:cNvSpPr>
          <p:nvPr/>
        </p:nvSpPr>
        <p:spPr bwMode="auto">
          <a:xfrm>
            <a:off x="2538693" y="2852043"/>
            <a:ext cx="36750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CH" sz="1000" dirty="0" smtClean="0">
                <a:latin typeface="Arial Unicode MS" pitchFamily="34" charset="-128"/>
              </a:rPr>
              <a:t>E (2)</a:t>
            </a:r>
            <a:endParaRPr lang="de-DE" sz="1000" dirty="0">
              <a:latin typeface="Arial Unicode MS" pitchFamily="34" charset="-128"/>
            </a:endParaRPr>
          </a:p>
        </p:txBody>
      </p:sp>
      <p:sp>
        <p:nvSpPr>
          <p:cNvPr id="164" name="Rectangle 251"/>
          <p:cNvSpPr>
            <a:spLocks noChangeArrowheads="1"/>
          </p:cNvSpPr>
          <p:nvPr/>
        </p:nvSpPr>
        <p:spPr bwMode="auto">
          <a:xfrm>
            <a:off x="4183063" y="2798763"/>
            <a:ext cx="720725" cy="901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de-CH"/>
          </a:p>
        </p:txBody>
      </p:sp>
      <p:sp>
        <p:nvSpPr>
          <p:cNvPr id="172" name="Text Box 51"/>
          <p:cNvSpPr txBox="1">
            <a:spLocks noChangeArrowheads="1"/>
          </p:cNvSpPr>
          <p:nvPr/>
        </p:nvSpPr>
        <p:spPr bwMode="auto">
          <a:xfrm>
            <a:off x="143658" y="1455862"/>
            <a:ext cx="1079500" cy="539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</a:pPr>
            <a:r>
              <a:rPr lang="de-CH" sz="1200" dirty="0">
                <a:latin typeface="Arial Unicode MS" pitchFamily="34" charset="-128"/>
              </a:rPr>
              <a:t>TOOL </a:t>
            </a:r>
            <a:br>
              <a:rPr lang="de-CH" sz="1200" dirty="0">
                <a:latin typeface="Arial Unicode MS" pitchFamily="34" charset="-128"/>
              </a:rPr>
            </a:br>
            <a:r>
              <a:rPr lang="de-CH" sz="1200" dirty="0" smtClean="0">
                <a:latin typeface="Arial Unicode MS" pitchFamily="34" charset="-128"/>
              </a:rPr>
              <a:t>CHANGER (Revolver I)</a:t>
            </a:r>
            <a:endParaRPr lang="de-DE" sz="1200" dirty="0">
              <a:latin typeface="Arial Unicode MS" pitchFamily="34" charset="-128"/>
            </a:endParaRPr>
          </a:p>
        </p:txBody>
      </p:sp>
      <p:grpSp>
        <p:nvGrpSpPr>
          <p:cNvPr id="173" name="Group 122"/>
          <p:cNvGrpSpPr>
            <a:grpSpLocks/>
          </p:cNvGrpSpPr>
          <p:nvPr/>
        </p:nvGrpSpPr>
        <p:grpSpPr bwMode="auto">
          <a:xfrm>
            <a:off x="657586" y="2563601"/>
            <a:ext cx="768351" cy="246063"/>
            <a:chOff x="1818" y="613"/>
            <a:chExt cx="484" cy="155"/>
          </a:xfrm>
        </p:grpSpPr>
        <p:sp>
          <p:nvSpPr>
            <p:cNvPr id="174" name="Text Box 123"/>
            <p:cNvSpPr txBox="1">
              <a:spLocks noChangeArrowheads="1"/>
            </p:cNvSpPr>
            <p:nvPr/>
          </p:nvSpPr>
          <p:spPr bwMode="auto">
            <a:xfrm>
              <a:off x="1845" y="671"/>
              <a:ext cx="457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CH" sz="1000" dirty="0" smtClean="0">
                  <a:latin typeface="Arial Unicode MS" pitchFamily="34" charset="-128"/>
                </a:rPr>
                <a:t>E , H (11)</a:t>
              </a:r>
              <a:endParaRPr lang="de-DE" sz="1000" dirty="0">
                <a:latin typeface="Arial Unicode MS" pitchFamily="34" charset="-128"/>
              </a:endParaRPr>
            </a:p>
          </p:txBody>
        </p:sp>
        <p:cxnSp>
          <p:nvCxnSpPr>
            <p:cNvPr id="175" name="AutoShape 124"/>
            <p:cNvCxnSpPr>
              <a:cxnSpLocks noChangeShapeType="1"/>
            </p:cNvCxnSpPr>
            <p:nvPr/>
          </p:nvCxnSpPr>
          <p:spPr bwMode="auto">
            <a:xfrm rot="16200000">
              <a:off x="1750" y="681"/>
              <a:ext cx="136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5" name="Text Box 6"/>
          <p:cNvSpPr txBox="1">
            <a:spLocks noChangeArrowheads="1"/>
          </p:cNvSpPr>
          <p:nvPr/>
        </p:nvSpPr>
        <p:spPr bwMode="auto">
          <a:xfrm>
            <a:off x="2930092" y="1701871"/>
            <a:ext cx="1081376" cy="539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</a:pPr>
            <a:r>
              <a:rPr lang="de-CH" sz="1200" dirty="0" smtClean="0">
                <a:latin typeface="Arial Unicode MS" pitchFamily="34" charset="-128"/>
              </a:rPr>
              <a:t>AXES </a:t>
            </a:r>
            <a:endParaRPr lang="de-DE" sz="1200" dirty="0">
              <a:latin typeface="Arial Unicode MS" pitchFamily="34" charset="-128"/>
            </a:endParaRPr>
          </a:p>
        </p:txBody>
      </p:sp>
      <p:sp>
        <p:nvSpPr>
          <p:cNvPr id="197" name="Text Box 123"/>
          <p:cNvSpPr txBox="1">
            <a:spLocks noChangeArrowheads="1"/>
          </p:cNvSpPr>
          <p:nvPr/>
        </p:nvSpPr>
        <p:spPr bwMode="auto">
          <a:xfrm>
            <a:off x="3547918" y="2308225"/>
            <a:ext cx="4635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CH" sz="1000" dirty="0" smtClean="0">
                <a:latin typeface="Arial Unicode MS" pitchFamily="34" charset="-128"/>
              </a:rPr>
              <a:t>E (3-7)</a:t>
            </a:r>
            <a:endParaRPr lang="de-DE" sz="1000" dirty="0">
              <a:latin typeface="Arial Unicode MS" pitchFamily="34" charset="-128"/>
            </a:endParaRPr>
          </a:p>
        </p:txBody>
      </p:sp>
      <p:sp>
        <p:nvSpPr>
          <p:cNvPr id="199" name="Line 142"/>
          <p:cNvSpPr>
            <a:spLocks noChangeShapeType="1"/>
          </p:cNvSpPr>
          <p:nvPr/>
        </p:nvSpPr>
        <p:spPr bwMode="auto">
          <a:xfrm>
            <a:off x="1235363" y="1951336"/>
            <a:ext cx="356902" cy="4694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de-CH"/>
          </a:p>
        </p:txBody>
      </p:sp>
      <p:cxnSp>
        <p:nvCxnSpPr>
          <p:cNvPr id="200" name="AutoShape 84"/>
          <p:cNvCxnSpPr>
            <a:cxnSpLocks noChangeShapeType="1"/>
            <a:endCxn id="172" idx="3"/>
          </p:cNvCxnSpPr>
          <p:nvPr/>
        </p:nvCxnSpPr>
        <p:spPr bwMode="auto">
          <a:xfrm flipH="1" flipV="1">
            <a:off x="1223158" y="1725737"/>
            <a:ext cx="392917" cy="5448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Gewinkelte Verbindung 208"/>
          <p:cNvCxnSpPr>
            <a:stCxn id="195" idx="3"/>
            <a:endCxn id="25" idx="2"/>
          </p:cNvCxnSpPr>
          <p:nvPr/>
        </p:nvCxnSpPr>
        <p:spPr>
          <a:xfrm flipV="1">
            <a:off x="4011468" y="871366"/>
            <a:ext cx="919307" cy="110038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winkelte Verbindung 209"/>
          <p:cNvCxnSpPr>
            <a:stCxn id="25" idx="1"/>
          </p:cNvCxnSpPr>
          <p:nvPr/>
        </p:nvCxnSpPr>
        <p:spPr>
          <a:xfrm rot="10800000" flipV="1">
            <a:off x="4391025" y="601491"/>
            <a:ext cx="12700" cy="1782934"/>
          </a:xfrm>
          <a:prstGeom prst="bentConnector4">
            <a:avLst>
              <a:gd name="adj1" fmla="val 1066024"/>
              <a:gd name="adj2" fmla="val 10038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AutoShape 14"/>
          <p:cNvCxnSpPr>
            <a:cxnSpLocks noChangeShapeType="1"/>
            <a:stCxn id="346" idx="5"/>
          </p:cNvCxnSpPr>
          <p:nvPr/>
        </p:nvCxnSpPr>
        <p:spPr bwMode="auto">
          <a:xfrm>
            <a:off x="2485687" y="1597136"/>
            <a:ext cx="1925" cy="23973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5" name="Gruppieren 254"/>
          <p:cNvGrpSpPr/>
          <p:nvPr/>
        </p:nvGrpSpPr>
        <p:grpSpPr>
          <a:xfrm>
            <a:off x="254360" y="4779170"/>
            <a:ext cx="677123" cy="872674"/>
            <a:chOff x="254360" y="4788185"/>
            <a:chExt cx="677123" cy="872674"/>
          </a:xfrm>
        </p:grpSpPr>
        <p:grpSp>
          <p:nvGrpSpPr>
            <p:cNvPr id="188" name="Gruppieren 187"/>
            <p:cNvGrpSpPr/>
            <p:nvPr/>
          </p:nvGrpSpPr>
          <p:grpSpPr>
            <a:xfrm>
              <a:off x="254360" y="5065853"/>
              <a:ext cx="361950" cy="360363"/>
              <a:chOff x="379773" y="5083968"/>
              <a:chExt cx="361950" cy="360363"/>
            </a:xfrm>
          </p:grpSpPr>
          <p:sp>
            <p:nvSpPr>
              <p:cNvPr id="189" name="Oval 170"/>
              <p:cNvSpPr>
                <a:spLocks noChangeArrowheads="1"/>
              </p:cNvSpPr>
              <p:nvPr/>
            </p:nvSpPr>
            <p:spPr bwMode="auto">
              <a:xfrm>
                <a:off x="379773" y="5083968"/>
                <a:ext cx="361950" cy="36036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 lang="de-DE" sz="1000" dirty="0">
                  <a:latin typeface="Arial Unicode MS" pitchFamily="34" charset="-128"/>
                </a:endParaRPr>
              </a:p>
            </p:txBody>
          </p:sp>
          <p:cxnSp>
            <p:nvCxnSpPr>
              <p:cNvPr id="190" name="Gerade Verbindung 189"/>
              <p:cNvCxnSpPr>
                <a:stCxn id="189" idx="0"/>
                <a:endCxn id="189" idx="3"/>
              </p:cNvCxnSpPr>
              <p:nvPr/>
            </p:nvCxnSpPr>
            <p:spPr>
              <a:xfrm flipH="1">
                <a:off x="432779" y="5083968"/>
                <a:ext cx="127969" cy="3075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Gerade Verbindung 190"/>
              <p:cNvCxnSpPr>
                <a:stCxn id="189" idx="0"/>
                <a:endCxn id="189" idx="5"/>
              </p:cNvCxnSpPr>
              <p:nvPr/>
            </p:nvCxnSpPr>
            <p:spPr>
              <a:xfrm>
                <a:off x="560748" y="5083968"/>
                <a:ext cx="127969" cy="3075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37"/>
            <p:cNvGrpSpPr>
              <a:grpSpLocks/>
            </p:cNvGrpSpPr>
            <p:nvPr/>
          </p:nvGrpSpPr>
          <p:grpSpPr bwMode="auto">
            <a:xfrm>
              <a:off x="442477" y="5429084"/>
              <a:ext cx="195262" cy="231775"/>
              <a:chOff x="3154" y="3115"/>
              <a:chExt cx="123" cy="146"/>
            </a:xfrm>
          </p:grpSpPr>
          <p:sp>
            <p:nvSpPr>
              <p:cNvPr id="193" name="Text Box 138"/>
              <p:cNvSpPr txBox="1">
                <a:spLocks noChangeArrowheads="1"/>
              </p:cNvSpPr>
              <p:nvPr/>
            </p:nvSpPr>
            <p:spPr bwMode="auto">
              <a:xfrm>
                <a:off x="3184" y="3165"/>
                <a:ext cx="93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dirty="0">
                    <a:latin typeface="Arial Unicode MS" pitchFamily="34" charset="-128"/>
                  </a:rPr>
                  <a:t>E</a:t>
                </a:r>
                <a:endParaRPr lang="de-DE" sz="1000" dirty="0">
                  <a:latin typeface="Arial Unicode MS" pitchFamily="34" charset="-128"/>
                </a:endParaRPr>
              </a:p>
            </p:txBody>
          </p:sp>
          <p:cxnSp>
            <p:nvCxnSpPr>
              <p:cNvPr id="194" name="AutoShape 139"/>
              <p:cNvCxnSpPr>
                <a:cxnSpLocks noChangeShapeType="1"/>
              </p:cNvCxnSpPr>
              <p:nvPr/>
            </p:nvCxnSpPr>
            <p:spPr bwMode="auto">
              <a:xfrm rot="16200000">
                <a:off x="3086" y="3183"/>
                <a:ext cx="136" cy="0"/>
              </a:xfrm>
              <a:prstGeom prst="straightConnector1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50" name="AutoShape 216"/>
            <p:cNvCxnSpPr>
              <a:cxnSpLocks noChangeShapeType="1"/>
            </p:cNvCxnSpPr>
            <p:nvPr/>
          </p:nvCxnSpPr>
          <p:spPr bwMode="auto">
            <a:xfrm flipV="1">
              <a:off x="621741" y="5215881"/>
              <a:ext cx="159866" cy="75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4" name="Gewinkelte Verbindung 253"/>
            <p:cNvCxnSpPr/>
            <p:nvPr/>
          </p:nvCxnSpPr>
          <p:spPr>
            <a:xfrm rot="16200000" flipV="1">
              <a:off x="362960" y="4860562"/>
              <a:ext cx="640899" cy="496146"/>
            </a:xfrm>
            <a:prstGeom prst="bentConnector3">
              <a:avLst>
                <a:gd name="adj1" fmla="val 22025"/>
              </a:avLst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uppieren 255"/>
          <p:cNvGrpSpPr/>
          <p:nvPr/>
        </p:nvGrpSpPr>
        <p:grpSpPr>
          <a:xfrm>
            <a:off x="7202721" y="295964"/>
            <a:ext cx="677122" cy="1019902"/>
            <a:chOff x="254360" y="4788185"/>
            <a:chExt cx="677122" cy="1019902"/>
          </a:xfrm>
        </p:grpSpPr>
        <p:grpSp>
          <p:nvGrpSpPr>
            <p:cNvPr id="257" name="Gruppieren 256"/>
            <p:cNvGrpSpPr/>
            <p:nvPr/>
          </p:nvGrpSpPr>
          <p:grpSpPr>
            <a:xfrm>
              <a:off x="254360" y="5065853"/>
              <a:ext cx="361950" cy="360363"/>
              <a:chOff x="379773" y="5083968"/>
              <a:chExt cx="361950" cy="360363"/>
            </a:xfrm>
          </p:grpSpPr>
          <p:sp>
            <p:nvSpPr>
              <p:cNvPr id="263" name="Oval 170"/>
              <p:cNvSpPr>
                <a:spLocks noChangeArrowheads="1"/>
              </p:cNvSpPr>
              <p:nvPr/>
            </p:nvSpPr>
            <p:spPr bwMode="auto">
              <a:xfrm>
                <a:off x="379773" y="5083968"/>
                <a:ext cx="361950" cy="360363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 lang="de-DE" sz="1000" dirty="0">
                  <a:latin typeface="Arial Unicode MS" pitchFamily="34" charset="-128"/>
                </a:endParaRPr>
              </a:p>
            </p:txBody>
          </p:sp>
          <p:cxnSp>
            <p:nvCxnSpPr>
              <p:cNvPr id="264" name="Gerade Verbindung 263"/>
              <p:cNvCxnSpPr>
                <a:stCxn id="263" idx="0"/>
                <a:endCxn id="263" idx="3"/>
              </p:cNvCxnSpPr>
              <p:nvPr/>
            </p:nvCxnSpPr>
            <p:spPr>
              <a:xfrm flipH="1">
                <a:off x="432779" y="5083968"/>
                <a:ext cx="127969" cy="3075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>
                <a:stCxn id="263" idx="0"/>
                <a:endCxn id="263" idx="5"/>
              </p:cNvCxnSpPr>
              <p:nvPr/>
            </p:nvCxnSpPr>
            <p:spPr>
              <a:xfrm>
                <a:off x="560748" y="5083968"/>
                <a:ext cx="127969" cy="3075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137"/>
            <p:cNvGrpSpPr>
              <a:grpSpLocks/>
            </p:cNvGrpSpPr>
            <p:nvPr/>
          </p:nvGrpSpPr>
          <p:grpSpPr bwMode="auto">
            <a:xfrm>
              <a:off x="440876" y="5437022"/>
              <a:ext cx="187324" cy="215900"/>
              <a:chOff x="3153" y="3120"/>
              <a:chExt cx="118" cy="136"/>
            </a:xfrm>
          </p:grpSpPr>
          <p:sp>
            <p:nvSpPr>
              <p:cNvPr id="261" name="Text Box 138"/>
              <p:cNvSpPr txBox="1">
                <a:spLocks noChangeArrowheads="1"/>
              </p:cNvSpPr>
              <p:nvPr/>
            </p:nvSpPr>
            <p:spPr bwMode="auto">
              <a:xfrm>
                <a:off x="3178" y="3153"/>
                <a:ext cx="93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dirty="0">
                    <a:latin typeface="Arial Unicode MS" pitchFamily="34" charset="-128"/>
                  </a:rPr>
                  <a:t>E</a:t>
                </a:r>
                <a:endParaRPr lang="de-DE" sz="1000" dirty="0">
                  <a:latin typeface="Arial Unicode MS" pitchFamily="34" charset="-128"/>
                </a:endParaRPr>
              </a:p>
            </p:txBody>
          </p:sp>
          <p:cxnSp>
            <p:nvCxnSpPr>
              <p:cNvPr id="262" name="AutoShape 139"/>
              <p:cNvCxnSpPr>
                <a:cxnSpLocks noChangeShapeType="1"/>
              </p:cNvCxnSpPr>
              <p:nvPr/>
            </p:nvCxnSpPr>
            <p:spPr bwMode="auto">
              <a:xfrm flipV="1">
                <a:off x="3153" y="3120"/>
                <a:ext cx="1" cy="136"/>
              </a:xfrm>
              <a:prstGeom prst="straightConnector1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59" name="AutoShape 216"/>
            <p:cNvCxnSpPr>
              <a:cxnSpLocks noChangeShapeType="1"/>
            </p:cNvCxnSpPr>
            <p:nvPr/>
          </p:nvCxnSpPr>
          <p:spPr bwMode="auto">
            <a:xfrm flipV="1">
              <a:off x="621741" y="5215881"/>
              <a:ext cx="159866" cy="75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Gewinkelte Verbindung 259"/>
            <p:cNvCxnSpPr/>
            <p:nvPr/>
          </p:nvCxnSpPr>
          <p:spPr>
            <a:xfrm rot="16200000" flipV="1">
              <a:off x="173458" y="5050063"/>
              <a:ext cx="1019902" cy="496146"/>
            </a:xfrm>
            <a:prstGeom prst="bentConnector3">
              <a:avLst>
                <a:gd name="adj1" fmla="val 52637"/>
              </a:avLst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95"/>
          <p:cNvGrpSpPr>
            <a:grpSpLocks/>
          </p:cNvGrpSpPr>
          <p:nvPr/>
        </p:nvGrpSpPr>
        <p:grpSpPr bwMode="auto">
          <a:xfrm>
            <a:off x="1738312" y="312566"/>
            <a:ext cx="1260475" cy="215900"/>
            <a:chOff x="3220" y="459"/>
            <a:chExt cx="794" cy="136"/>
          </a:xfrm>
        </p:grpSpPr>
        <p:sp>
          <p:nvSpPr>
            <p:cNvPr id="267" name="Text Box 96"/>
            <p:cNvSpPr txBox="1">
              <a:spLocks noChangeArrowheads="1"/>
            </p:cNvSpPr>
            <p:nvPr/>
          </p:nvSpPr>
          <p:spPr bwMode="auto">
            <a:xfrm>
              <a:off x="3277" y="479"/>
              <a:ext cx="737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dirty="0" smtClean="0">
                  <a:latin typeface="Arial Unicode MS" pitchFamily="34" charset="-128"/>
                </a:rPr>
                <a:t>Heat</a:t>
              </a:r>
              <a:endParaRPr lang="de-DE" sz="1000" dirty="0">
                <a:latin typeface="Arial Unicode MS" pitchFamily="34" charset="-128"/>
              </a:endParaRPr>
            </a:p>
          </p:txBody>
        </p:sp>
        <p:cxnSp>
          <p:nvCxnSpPr>
            <p:cNvPr id="268" name="AutoShape 97"/>
            <p:cNvCxnSpPr>
              <a:cxnSpLocks noChangeShapeType="1"/>
            </p:cNvCxnSpPr>
            <p:nvPr/>
          </p:nvCxnSpPr>
          <p:spPr bwMode="auto">
            <a:xfrm rot="16200000">
              <a:off x="3152" y="527"/>
              <a:ext cx="136" cy="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75" name="Gewinkelte Verbindung 274"/>
          <p:cNvCxnSpPr/>
          <p:nvPr/>
        </p:nvCxnSpPr>
        <p:spPr>
          <a:xfrm rot="10800000" flipV="1">
            <a:off x="5278439" y="1968927"/>
            <a:ext cx="1075387" cy="290948"/>
          </a:xfrm>
          <a:prstGeom prst="bentConnector3">
            <a:avLst>
              <a:gd name="adj1" fmla="val 100513"/>
            </a:avLst>
          </a:prstGeom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 Box 156"/>
          <p:cNvSpPr txBox="1">
            <a:spLocks noChangeArrowheads="1"/>
          </p:cNvSpPr>
          <p:nvPr/>
        </p:nvSpPr>
        <p:spPr bwMode="auto">
          <a:xfrm>
            <a:off x="6012160" y="2003424"/>
            <a:ext cx="551309" cy="15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 Unicode MS" pitchFamily="34" charset="-128"/>
              </a:rPr>
              <a:t>A (26)</a:t>
            </a:r>
            <a:endParaRPr lang="de-DE" sz="1000" dirty="0">
              <a:latin typeface="Arial Unicode MS" pitchFamily="34" charset="-128"/>
            </a:endParaRPr>
          </a:p>
        </p:txBody>
      </p:sp>
      <p:sp>
        <p:nvSpPr>
          <p:cNvPr id="299" name="Text Box 14"/>
          <p:cNvSpPr txBox="1">
            <a:spLocks noChangeArrowheads="1"/>
          </p:cNvSpPr>
          <p:nvPr/>
        </p:nvSpPr>
        <p:spPr bwMode="auto">
          <a:xfrm>
            <a:off x="6128198" y="1605058"/>
            <a:ext cx="9366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 Unicode MS" pitchFamily="34" charset="-128"/>
              </a:rPr>
              <a:t>Compressed air </a:t>
            </a:r>
            <a:r>
              <a:rPr lang="en-US" sz="1000" dirty="0">
                <a:latin typeface="Arial Unicode MS" pitchFamily="34" charset="-128"/>
              </a:rPr>
              <a:t>for </a:t>
            </a:r>
            <a:r>
              <a:rPr lang="en-US" sz="1000" dirty="0" smtClean="0">
                <a:latin typeface="Arial Unicode MS" pitchFamily="34" charset="-128"/>
              </a:rPr>
              <a:t>part </a:t>
            </a:r>
            <a:r>
              <a:rPr lang="en-US" sz="1000" dirty="0">
                <a:latin typeface="Arial Unicode MS" pitchFamily="34" charset="-128"/>
              </a:rPr>
              <a:t>cooling</a:t>
            </a:r>
            <a:endParaRPr lang="de-DE" sz="1000" dirty="0">
              <a:latin typeface="Arial Unicode MS" pitchFamily="34" charset="-128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7579403" y="5194206"/>
            <a:ext cx="932425" cy="70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2" name="Text Box 14"/>
          <p:cNvSpPr txBox="1">
            <a:spLocks noChangeArrowheads="1"/>
          </p:cNvSpPr>
          <p:nvPr/>
        </p:nvSpPr>
        <p:spPr bwMode="auto">
          <a:xfrm>
            <a:off x="7272338" y="1317957"/>
            <a:ext cx="13930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 Unicode MS" pitchFamily="34" charset="-128"/>
              </a:rPr>
              <a:t>Heat exchange Machine environmental</a:t>
            </a:r>
            <a:endParaRPr lang="de-DE" sz="1000" dirty="0">
              <a:latin typeface="Arial Unicode MS" pitchFamily="34" charset="-128"/>
            </a:endParaRPr>
          </a:p>
        </p:txBody>
      </p:sp>
      <p:sp>
        <p:nvSpPr>
          <p:cNvPr id="317" name="Oval 174"/>
          <p:cNvSpPr>
            <a:spLocks noChangeArrowheads="1"/>
          </p:cNvSpPr>
          <p:nvPr/>
        </p:nvSpPr>
        <p:spPr bwMode="auto">
          <a:xfrm>
            <a:off x="477220" y="2221212"/>
            <a:ext cx="361950" cy="3603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de-CH" sz="1000" dirty="0" smtClean="0">
                <a:latin typeface="Arial Unicode MS" pitchFamily="34" charset="-128"/>
              </a:rPr>
              <a:t>8</a:t>
            </a:r>
            <a:r>
              <a:rPr lang="de-CH" sz="1000" dirty="0">
                <a:latin typeface="Arial Unicode MS" pitchFamily="34" charset="-128"/>
              </a:rPr>
              <a:t/>
            </a:r>
            <a:br>
              <a:rPr lang="de-CH" sz="1000" dirty="0">
                <a:latin typeface="Arial Unicode MS" pitchFamily="34" charset="-128"/>
              </a:rPr>
            </a:br>
            <a:r>
              <a:rPr lang="de-CH" sz="1000" dirty="0">
                <a:latin typeface="Arial Unicode MS" pitchFamily="34" charset="-128"/>
              </a:rPr>
              <a:t>M</a:t>
            </a:r>
            <a:endParaRPr lang="de-DE" sz="1000" dirty="0">
              <a:latin typeface="Arial Unicode MS" pitchFamily="34" charset="-128"/>
            </a:endParaRPr>
          </a:p>
        </p:txBody>
      </p:sp>
      <p:sp>
        <p:nvSpPr>
          <p:cNvPr id="319" name="Oval 174"/>
          <p:cNvSpPr>
            <a:spLocks noChangeArrowheads="1"/>
          </p:cNvSpPr>
          <p:nvPr/>
        </p:nvSpPr>
        <p:spPr bwMode="auto">
          <a:xfrm>
            <a:off x="477220" y="3648561"/>
            <a:ext cx="361950" cy="3603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de-CH" sz="1000" dirty="0" smtClean="0">
                <a:latin typeface="Arial Unicode MS" pitchFamily="34" charset="-128"/>
              </a:rPr>
              <a:t>9</a:t>
            </a:r>
            <a:r>
              <a:rPr lang="de-CH" sz="1000" dirty="0">
                <a:latin typeface="Arial Unicode MS" pitchFamily="34" charset="-128"/>
              </a:rPr>
              <a:t/>
            </a:r>
            <a:br>
              <a:rPr lang="de-CH" sz="1000" dirty="0">
                <a:latin typeface="Arial Unicode MS" pitchFamily="34" charset="-128"/>
              </a:rPr>
            </a:br>
            <a:r>
              <a:rPr lang="de-CH" sz="1000" dirty="0">
                <a:latin typeface="Arial Unicode MS" pitchFamily="34" charset="-128"/>
              </a:rPr>
              <a:t>M</a:t>
            </a:r>
            <a:endParaRPr lang="de-DE" sz="1000" dirty="0">
              <a:latin typeface="Arial Unicode MS" pitchFamily="34" charset="-128"/>
            </a:endParaRPr>
          </a:p>
        </p:txBody>
      </p:sp>
      <p:cxnSp>
        <p:nvCxnSpPr>
          <p:cNvPr id="322" name="AutoShape 216"/>
          <p:cNvCxnSpPr>
            <a:cxnSpLocks noChangeShapeType="1"/>
          </p:cNvCxnSpPr>
          <p:nvPr/>
        </p:nvCxnSpPr>
        <p:spPr bwMode="auto">
          <a:xfrm rot="16200000">
            <a:off x="550245" y="3540114"/>
            <a:ext cx="2159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3" name="AutoShape 216"/>
          <p:cNvCxnSpPr>
            <a:cxnSpLocks noChangeShapeType="1"/>
          </p:cNvCxnSpPr>
          <p:nvPr/>
        </p:nvCxnSpPr>
        <p:spPr bwMode="auto">
          <a:xfrm rot="16200000">
            <a:off x="550245" y="2103562"/>
            <a:ext cx="2159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4" name="AutoShape 157"/>
          <p:cNvCxnSpPr>
            <a:cxnSpLocks noChangeShapeType="1"/>
          </p:cNvCxnSpPr>
          <p:nvPr/>
        </p:nvCxnSpPr>
        <p:spPr bwMode="auto">
          <a:xfrm flipV="1">
            <a:off x="931482" y="2003425"/>
            <a:ext cx="0" cy="599516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" name="AutoShape 157"/>
          <p:cNvCxnSpPr>
            <a:cxnSpLocks noChangeShapeType="1"/>
          </p:cNvCxnSpPr>
          <p:nvPr/>
        </p:nvCxnSpPr>
        <p:spPr bwMode="auto">
          <a:xfrm flipV="1">
            <a:off x="976388" y="3448050"/>
            <a:ext cx="0" cy="599516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" name="Text Box 138"/>
          <p:cNvSpPr txBox="1">
            <a:spLocks noChangeArrowheads="1"/>
          </p:cNvSpPr>
          <p:nvPr/>
        </p:nvSpPr>
        <p:spPr bwMode="auto">
          <a:xfrm>
            <a:off x="371350" y="5257006"/>
            <a:ext cx="14763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 Unicode MS" pitchFamily="34" charset="-128"/>
              </a:rPr>
              <a:t>13</a:t>
            </a:r>
            <a:endParaRPr lang="de-DE" sz="1000" dirty="0">
              <a:latin typeface="Arial Unicode MS" pitchFamily="34" charset="-128"/>
            </a:endParaRPr>
          </a:p>
        </p:txBody>
      </p:sp>
      <p:sp>
        <p:nvSpPr>
          <p:cNvPr id="329" name="Text Box 138"/>
          <p:cNvSpPr txBox="1">
            <a:spLocks noChangeArrowheads="1"/>
          </p:cNvSpPr>
          <p:nvPr/>
        </p:nvSpPr>
        <p:spPr bwMode="auto">
          <a:xfrm>
            <a:off x="7300043" y="783617"/>
            <a:ext cx="14763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 Unicode MS" pitchFamily="34" charset="-128"/>
              </a:rPr>
              <a:t>14</a:t>
            </a:r>
            <a:endParaRPr lang="de-DE" sz="1000" dirty="0">
              <a:latin typeface="Arial Unicode MS" pitchFamily="34" charset="-128"/>
            </a:endParaRPr>
          </a:p>
        </p:txBody>
      </p:sp>
      <p:sp>
        <p:nvSpPr>
          <p:cNvPr id="330" name="Oval 170"/>
          <p:cNvSpPr>
            <a:spLocks noChangeArrowheads="1"/>
          </p:cNvSpPr>
          <p:nvPr/>
        </p:nvSpPr>
        <p:spPr bwMode="auto">
          <a:xfrm>
            <a:off x="4222750" y="4841081"/>
            <a:ext cx="361950" cy="3603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de-CH" sz="1000" dirty="0" smtClean="0">
                <a:latin typeface="Arial Unicode MS" pitchFamily="34" charset="-128"/>
              </a:rPr>
              <a:t>23</a:t>
            </a:r>
            <a:endParaRPr lang="de-CH" sz="1000" dirty="0">
              <a:latin typeface="Arial Unicode MS" pitchFamily="34" charset="-128"/>
            </a:endParaRPr>
          </a:p>
          <a:p>
            <a:pPr algn="ctr"/>
            <a:r>
              <a:rPr lang="de-CH" sz="1000" dirty="0">
                <a:latin typeface="Arial Unicode MS" pitchFamily="34" charset="-128"/>
              </a:rPr>
              <a:t>P</a:t>
            </a:r>
            <a:endParaRPr lang="de-DE" sz="1000" dirty="0">
              <a:latin typeface="Arial Unicode MS" pitchFamily="34" charset="-128"/>
            </a:endParaRPr>
          </a:p>
        </p:txBody>
      </p:sp>
      <p:grpSp>
        <p:nvGrpSpPr>
          <p:cNvPr id="331" name="Group 106"/>
          <p:cNvGrpSpPr>
            <a:grpSpLocks/>
          </p:cNvGrpSpPr>
          <p:nvPr/>
        </p:nvGrpSpPr>
        <p:grpSpPr bwMode="auto">
          <a:xfrm>
            <a:off x="4400924" y="4560774"/>
            <a:ext cx="227013" cy="268288"/>
            <a:chOff x="3119" y="3117"/>
            <a:chExt cx="143" cy="169"/>
          </a:xfrm>
        </p:grpSpPr>
        <p:sp>
          <p:nvSpPr>
            <p:cNvPr id="332" name="Text Box 107"/>
            <p:cNvSpPr txBox="1">
              <a:spLocks noChangeArrowheads="1"/>
            </p:cNvSpPr>
            <p:nvPr/>
          </p:nvSpPr>
          <p:spPr bwMode="auto">
            <a:xfrm>
              <a:off x="3169" y="3127"/>
              <a:ext cx="9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dirty="0">
                  <a:latin typeface="Arial Unicode MS" pitchFamily="34" charset="-128"/>
                </a:rPr>
                <a:t>E</a:t>
              </a:r>
              <a:endParaRPr lang="de-DE" sz="1000" dirty="0">
                <a:latin typeface="Arial Unicode MS" pitchFamily="34" charset="-128"/>
              </a:endParaRPr>
            </a:p>
          </p:txBody>
        </p:sp>
        <p:cxnSp>
          <p:nvCxnSpPr>
            <p:cNvPr id="333" name="AutoShape 108"/>
            <p:cNvCxnSpPr>
              <a:cxnSpLocks noChangeShapeType="1"/>
            </p:cNvCxnSpPr>
            <p:nvPr/>
          </p:nvCxnSpPr>
          <p:spPr bwMode="auto">
            <a:xfrm>
              <a:off x="3119" y="3117"/>
              <a:ext cx="1" cy="169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7" name="Line 162"/>
          <p:cNvSpPr>
            <a:spLocks noChangeShapeType="1"/>
          </p:cNvSpPr>
          <p:nvPr/>
        </p:nvSpPr>
        <p:spPr bwMode="auto">
          <a:xfrm flipH="1" flipV="1">
            <a:off x="4397375" y="5200063"/>
            <a:ext cx="4343" cy="119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de-CH"/>
          </a:p>
        </p:txBody>
      </p:sp>
      <p:cxnSp>
        <p:nvCxnSpPr>
          <p:cNvPr id="344" name="AutoShape 157"/>
          <p:cNvCxnSpPr>
            <a:cxnSpLocks noChangeShapeType="1"/>
          </p:cNvCxnSpPr>
          <p:nvPr/>
        </p:nvCxnSpPr>
        <p:spPr bwMode="auto">
          <a:xfrm rot="16200000">
            <a:off x="1735138" y="2897981"/>
            <a:ext cx="215900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6" name="Oval 174"/>
          <p:cNvSpPr>
            <a:spLocks noChangeArrowheads="1"/>
          </p:cNvSpPr>
          <p:nvPr/>
        </p:nvSpPr>
        <p:spPr bwMode="auto">
          <a:xfrm>
            <a:off x="2176743" y="1289547"/>
            <a:ext cx="361950" cy="3603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de-CH" sz="1000" dirty="0" smtClean="0">
                <a:latin typeface="Arial Unicode MS" pitchFamily="34" charset="-128"/>
              </a:rPr>
              <a:t>10</a:t>
            </a:r>
            <a:r>
              <a:rPr lang="de-CH" sz="1000" dirty="0">
                <a:latin typeface="Arial Unicode MS" pitchFamily="34" charset="-128"/>
              </a:rPr>
              <a:t/>
            </a:r>
            <a:br>
              <a:rPr lang="de-CH" sz="1000" dirty="0">
                <a:latin typeface="Arial Unicode MS" pitchFamily="34" charset="-128"/>
              </a:rPr>
            </a:br>
            <a:r>
              <a:rPr lang="de-CH" sz="1000" dirty="0" smtClean="0">
                <a:latin typeface="Arial Unicode MS" pitchFamily="34" charset="-128"/>
              </a:rPr>
              <a:t>M</a:t>
            </a:r>
            <a:endParaRPr lang="de-DE" sz="1000" dirty="0">
              <a:latin typeface="Arial Unicode MS" pitchFamily="34" charset="-128"/>
            </a:endParaRPr>
          </a:p>
        </p:txBody>
      </p:sp>
      <p:cxnSp>
        <p:nvCxnSpPr>
          <p:cNvPr id="347" name="Gewinkelte Verbindung 346"/>
          <p:cNvCxnSpPr>
            <a:stCxn id="346" idx="4"/>
            <a:endCxn id="195" idx="1"/>
          </p:cNvCxnSpPr>
          <p:nvPr/>
        </p:nvCxnSpPr>
        <p:spPr>
          <a:xfrm rot="16200000" flipH="1">
            <a:off x="2482987" y="1524641"/>
            <a:ext cx="321836" cy="57237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Group 128"/>
          <p:cNvGrpSpPr>
            <a:grpSpLocks/>
          </p:cNvGrpSpPr>
          <p:nvPr/>
        </p:nvGrpSpPr>
        <p:grpSpPr bwMode="auto">
          <a:xfrm>
            <a:off x="2348193" y="1021001"/>
            <a:ext cx="233362" cy="273050"/>
            <a:chOff x="3187" y="3140"/>
            <a:chExt cx="147" cy="172"/>
          </a:xfrm>
        </p:grpSpPr>
        <p:sp>
          <p:nvSpPr>
            <p:cNvPr id="352" name="Text Box 129"/>
            <p:cNvSpPr txBox="1">
              <a:spLocks noChangeArrowheads="1"/>
            </p:cNvSpPr>
            <p:nvPr/>
          </p:nvSpPr>
          <p:spPr bwMode="auto">
            <a:xfrm>
              <a:off x="3241" y="3165"/>
              <a:ext cx="93" cy="96"/>
            </a:xfrm>
            <a:prstGeom prst="rect">
              <a:avLst/>
            </a:prstGeom>
            <a:ln>
              <a:solidFill>
                <a:schemeClr val="bg1"/>
              </a:solidFill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CH" sz="1000" dirty="0" smtClean="0">
                  <a:latin typeface="Arial Unicode MS" pitchFamily="34" charset="-128"/>
                </a:rPr>
                <a:t>E</a:t>
              </a:r>
              <a:endParaRPr lang="de-DE" sz="1000" dirty="0">
                <a:latin typeface="Arial Unicode MS" pitchFamily="34" charset="-128"/>
              </a:endParaRPr>
            </a:p>
          </p:txBody>
        </p:sp>
        <p:cxnSp>
          <p:nvCxnSpPr>
            <p:cNvPr id="353" name="AutoShape 130"/>
            <p:cNvCxnSpPr>
              <a:cxnSpLocks noChangeShapeType="1"/>
            </p:cNvCxnSpPr>
            <p:nvPr/>
          </p:nvCxnSpPr>
          <p:spPr bwMode="auto">
            <a:xfrm>
              <a:off x="3187" y="3140"/>
              <a:ext cx="0" cy="172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9" name="AutoShape 14"/>
          <p:cNvCxnSpPr>
            <a:cxnSpLocks noChangeShapeType="1"/>
          </p:cNvCxnSpPr>
          <p:nvPr/>
        </p:nvCxnSpPr>
        <p:spPr bwMode="auto">
          <a:xfrm rot="16200000">
            <a:off x="7595031" y="4501569"/>
            <a:ext cx="269875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0" name="AutoShape 14"/>
          <p:cNvCxnSpPr>
            <a:cxnSpLocks noChangeShapeType="1"/>
          </p:cNvCxnSpPr>
          <p:nvPr/>
        </p:nvCxnSpPr>
        <p:spPr bwMode="auto">
          <a:xfrm rot="16200000">
            <a:off x="7137401" y="486773"/>
            <a:ext cx="269875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" name="AutoShape 14"/>
          <p:cNvCxnSpPr>
            <a:cxnSpLocks noChangeShapeType="1"/>
          </p:cNvCxnSpPr>
          <p:nvPr/>
        </p:nvCxnSpPr>
        <p:spPr bwMode="auto">
          <a:xfrm rot="16200000">
            <a:off x="172428" y="4977112"/>
            <a:ext cx="269875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2" name="AutoShape 14"/>
          <p:cNvCxnSpPr>
            <a:cxnSpLocks noChangeShapeType="1"/>
          </p:cNvCxnSpPr>
          <p:nvPr/>
        </p:nvCxnSpPr>
        <p:spPr bwMode="auto">
          <a:xfrm rot="16200000">
            <a:off x="384050" y="3579043"/>
            <a:ext cx="269875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3" name="AutoShape 14"/>
          <p:cNvCxnSpPr>
            <a:cxnSpLocks noChangeShapeType="1"/>
          </p:cNvCxnSpPr>
          <p:nvPr/>
        </p:nvCxnSpPr>
        <p:spPr bwMode="auto">
          <a:xfrm rot="16200000">
            <a:off x="1303861" y="5982623"/>
            <a:ext cx="269875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5" name="AutoShape 14"/>
          <p:cNvCxnSpPr>
            <a:cxnSpLocks noChangeShapeType="1"/>
          </p:cNvCxnSpPr>
          <p:nvPr/>
        </p:nvCxnSpPr>
        <p:spPr bwMode="auto">
          <a:xfrm rot="16200000">
            <a:off x="370392" y="2157956"/>
            <a:ext cx="269875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" name="AutoShape 14"/>
          <p:cNvCxnSpPr>
            <a:cxnSpLocks noChangeShapeType="1"/>
          </p:cNvCxnSpPr>
          <p:nvPr/>
        </p:nvCxnSpPr>
        <p:spPr bwMode="auto">
          <a:xfrm rot="16200000">
            <a:off x="1997074" y="2086274"/>
            <a:ext cx="269875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" name="AutoShape 14"/>
          <p:cNvCxnSpPr>
            <a:cxnSpLocks noChangeShapeType="1"/>
          </p:cNvCxnSpPr>
          <p:nvPr/>
        </p:nvCxnSpPr>
        <p:spPr bwMode="auto">
          <a:xfrm>
            <a:off x="4535042" y="5132022"/>
            <a:ext cx="0" cy="164791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0" name="AutoShape 14"/>
          <p:cNvCxnSpPr>
            <a:cxnSpLocks noChangeShapeType="1"/>
          </p:cNvCxnSpPr>
          <p:nvPr/>
        </p:nvCxnSpPr>
        <p:spPr bwMode="auto">
          <a:xfrm rot="16200000">
            <a:off x="7833932" y="3648064"/>
            <a:ext cx="269875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1" name="AutoShape 14"/>
          <p:cNvCxnSpPr>
            <a:cxnSpLocks noChangeShapeType="1"/>
          </p:cNvCxnSpPr>
          <p:nvPr/>
        </p:nvCxnSpPr>
        <p:spPr bwMode="auto">
          <a:xfrm rot="16200000">
            <a:off x="5910264" y="3653631"/>
            <a:ext cx="269875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2" name="AutoShape 14"/>
          <p:cNvCxnSpPr>
            <a:cxnSpLocks noChangeShapeType="1"/>
          </p:cNvCxnSpPr>
          <p:nvPr/>
        </p:nvCxnSpPr>
        <p:spPr bwMode="auto">
          <a:xfrm rot="16200000">
            <a:off x="4863072" y="4409431"/>
            <a:ext cx="269875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3" name="AutoShape 14"/>
          <p:cNvCxnSpPr>
            <a:cxnSpLocks noChangeShapeType="1"/>
          </p:cNvCxnSpPr>
          <p:nvPr/>
        </p:nvCxnSpPr>
        <p:spPr bwMode="auto">
          <a:xfrm rot="16200000">
            <a:off x="3539377" y="4412291"/>
            <a:ext cx="269875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9" name="Gruppieren 388"/>
          <p:cNvGrpSpPr/>
          <p:nvPr/>
        </p:nvGrpSpPr>
        <p:grpSpPr>
          <a:xfrm>
            <a:off x="7769465" y="5186686"/>
            <a:ext cx="598750" cy="920006"/>
            <a:chOff x="7769465" y="5186686"/>
            <a:chExt cx="598750" cy="920006"/>
          </a:xfrm>
        </p:grpSpPr>
        <p:grpSp>
          <p:nvGrpSpPr>
            <p:cNvPr id="301" name="Gruppieren 300"/>
            <p:cNvGrpSpPr/>
            <p:nvPr/>
          </p:nvGrpSpPr>
          <p:grpSpPr>
            <a:xfrm>
              <a:off x="7769465" y="5186686"/>
              <a:ext cx="598750" cy="920006"/>
              <a:chOff x="7740354" y="5181601"/>
              <a:chExt cx="598750" cy="920006"/>
            </a:xfrm>
          </p:grpSpPr>
          <p:grpSp>
            <p:nvGrpSpPr>
              <p:cNvPr id="184" name="Group 59"/>
              <p:cNvGrpSpPr>
                <a:grpSpLocks/>
              </p:cNvGrpSpPr>
              <p:nvPr/>
            </p:nvGrpSpPr>
            <p:grpSpPr bwMode="auto">
              <a:xfrm>
                <a:off x="8115267" y="5806218"/>
                <a:ext cx="223837" cy="215900"/>
                <a:chOff x="3193" y="3125"/>
                <a:chExt cx="141" cy="136"/>
              </a:xfrm>
            </p:grpSpPr>
            <p:sp>
              <p:nvSpPr>
                <p:cNvPr id="185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241" y="3165"/>
                  <a:ext cx="93" cy="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>
                      <a:latin typeface="Arial Unicode MS" pitchFamily="34" charset="-128"/>
                    </a:rPr>
                    <a:t>E</a:t>
                  </a:r>
                  <a:endParaRPr lang="de-DE" sz="1000">
                    <a:latin typeface="Arial Unicode MS" pitchFamily="34" charset="-128"/>
                  </a:endParaRPr>
                </a:p>
              </p:txBody>
            </p:sp>
            <p:cxnSp>
              <p:nvCxnSpPr>
                <p:cNvPr id="186" name="AutoShape 61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3125" y="3193"/>
                  <a:ext cx="136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05" name="Gruppieren 204"/>
              <p:cNvGrpSpPr/>
              <p:nvPr/>
            </p:nvGrpSpPr>
            <p:grpSpPr>
              <a:xfrm>
                <a:off x="7876303" y="5444331"/>
                <a:ext cx="361950" cy="360363"/>
                <a:chOff x="379773" y="5083968"/>
                <a:chExt cx="361950" cy="360363"/>
              </a:xfrm>
            </p:grpSpPr>
            <p:sp>
              <p:nvSpPr>
                <p:cNvPr id="206" name="Oval 170"/>
                <p:cNvSpPr>
                  <a:spLocks noChangeArrowheads="1"/>
                </p:cNvSpPr>
                <p:nvPr/>
              </p:nvSpPr>
              <p:spPr bwMode="auto">
                <a:xfrm>
                  <a:off x="379773" y="5083968"/>
                  <a:ext cx="361950" cy="360363"/>
                </a:xfrm>
                <a:prstGeom prst="ellips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endParaRPr lang="de-DE" sz="1000" dirty="0">
                    <a:latin typeface="Arial Unicode MS" pitchFamily="34" charset="-128"/>
                  </a:endParaRPr>
                </a:p>
              </p:txBody>
            </p:sp>
            <p:cxnSp>
              <p:nvCxnSpPr>
                <p:cNvPr id="207" name="Gerade Verbindung 206"/>
                <p:cNvCxnSpPr>
                  <a:stCxn id="206" idx="0"/>
                  <a:endCxn id="206" idx="3"/>
                </p:cNvCxnSpPr>
                <p:nvPr/>
              </p:nvCxnSpPr>
              <p:spPr>
                <a:xfrm flipH="1">
                  <a:off x="432779" y="5083968"/>
                  <a:ext cx="127969" cy="307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 Verbindung 207"/>
                <p:cNvCxnSpPr>
                  <a:stCxn id="206" idx="0"/>
                  <a:endCxn id="206" idx="5"/>
                </p:cNvCxnSpPr>
                <p:nvPr/>
              </p:nvCxnSpPr>
              <p:spPr>
                <a:xfrm>
                  <a:off x="560748" y="5083968"/>
                  <a:ext cx="127969" cy="307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0" name="Gewinkelte Verbindung 269"/>
              <p:cNvCxnSpPr/>
              <p:nvPr/>
            </p:nvCxnSpPr>
            <p:spPr>
              <a:xfrm rot="5400000" flipH="1" flipV="1">
                <a:off x="7438814" y="5483141"/>
                <a:ext cx="920006" cy="316925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8" name="Text Box 138"/>
            <p:cNvSpPr txBox="1">
              <a:spLocks noChangeArrowheads="1"/>
            </p:cNvSpPr>
            <p:nvPr/>
          </p:nvSpPr>
          <p:spPr bwMode="auto">
            <a:xfrm>
              <a:off x="8001304" y="5661060"/>
              <a:ext cx="14763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dirty="0" smtClean="0">
                  <a:latin typeface="Arial Unicode MS" pitchFamily="34" charset="-128"/>
                </a:rPr>
                <a:t>18</a:t>
              </a:r>
              <a:endParaRPr lang="de-DE" sz="1000" dirty="0">
                <a:latin typeface="Arial Unicode MS" pitchFamily="34" charset="-128"/>
              </a:endParaRPr>
            </a:p>
          </p:txBody>
        </p:sp>
        <p:cxnSp>
          <p:nvCxnSpPr>
            <p:cNvPr id="376" name="AutoShape 14"/>
            <p:cNvCxnSpPr>
              <a:cxnSpLocks noChangeShapeType="1"/>
            </p:cNvCxnSpPr>
            <p:nvPr/>
          </p:nvCxnSpPr>
          <p:spPr bwMode="auto">
            <a:xfrm rot="16200000">
              <a:off x="8085641" y="5371957"/>
              <a:ext cx="269875" cy="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80" name="AutoShape 14"/>
          <p:cNvCxnSpPr>
            <a:cxnSpLocks noChangeShapeType="1"/>
            <a:stCxn id="22" idx="4"/>
            <a:endCxn id="9" idx="0"/>
          </p:cNvCxnSpPr>
          <p:nvPr/>
        </p:nvCxnSpPr>
        <p:spPr bwMode="auto">
          <a:xfrm>
            <a:off x="6141404" y="4117299"/>
            <a:ext cx="5396" cy="48168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5" name="Text Box 221"/>
          <p:cNvSpPr txBox="1">
            <a:spLocks noChangeArrowheads="1"/>
          </p:cNvSpPr>
          <p:nvPr/>
        </p:nvSpPr>
        <p:spPr bwMode="auto">
          <a:xfrm>
            <a:off x="2119976" y="6136365"/>
            <a:ext cx="8549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>
                <a:latin typeface="Arial Unicode MS" pitchFamily="34" charset="-128"/>
              </a:rPr>
              <a:t>Drossel</a:t>
            </a:r>
            <a:endParaRPr lang="en-US" sz="1000" smtClean="0">
              <a:latin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sz="1000" smtClean="0">
                <a:latin typeface="Arial Unicode MS" pitchFamily="34" charset="-128"/>
              </a:rPr>
              <a:t>Simodrive</a:t>
            </a:r>
            <a:r>
              <a:rPr lang="en-US" sz="1000" dirty="0" smtClean="0">
                <a:latin typeface="Arial Unicode MS" pitchFamily="34" charset="-128"/>
              </a:rPr>
              <a:t> </a:t>
            </a:r>
            <a:r>
              <a:rPr lang="en-US" sz="1000" dirty="0" smtClean="0">
                <a:latin typeface="Arial Unicode MS" pitchFamily="34" charset="-128"/>
              </a:rPr>
              <a:t>(1)</a:t>
            </a:r>
            <a:endParaRPr lang="de-DE" sz="1000" dirty="0">
              <a:latin typeface="Arial Unicode MS" pitchFamily="34" charset="-128"/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2570667" y="5229225"/>
            <a:ext cx="932425" cy="699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90" name="Gruppieren 389"/>
          <p:cNvGrpSpPr/>
          <p:nvPr/>
        </p:nvGrpSpPr>
        <p:grpSpPr>
          <a:xfrm>
            <a:off x="2654911" y="5123603"/>
            <a:ext cx="1558804" cy="1115849"/>
            <a:chOff x="7793659" y="5132024"/>
            <a:chExt cx="1558804" cy="1115849"/>
          </a:xfrm>
        </p:grpSpPr>
        <p:grpSp>
          <p:nvGrpSpPr>
            <p:cNvPr id="391" name="Gruppieren 390"/>
            <p:cNvGrpSpPr/>
            <p:nvPr/>
          </p:nvGrpSpPr>
          <p:grpSpPr>
            <a:xfrm>
              <a:off x="7793659" y="5132024"/>
              <a:ext cx="1558804" cy="1115849"/>
              <a:chOff x="7764548" y="5126939"/>
              <a:chExt cx="1558804" cy="1115849"/>
            </a:xfrm>
          </p:grpSpPr>
          <p:grpSp>
            <p:nvGrpSpPr>
              <p:cNvPr id="394" name="Group 59"/>
              <p:cNvGrpSpPr>
                <a:grpSpLocks/>
              </p:cNvGrpSpPr>
              <p:nvPr/>
            </p:nvGrpSpPr>
            <p:grpSpPr bwMode="auto">
              <a:xfrm>
                <a:off x="8191467" y="5869725"/>
                <a:ext cx="1131885" cy="373063"/>
                <a:chOff x="3241" y="3165"/>
                <a:chExt cx="713" cy="235"/>
              </a:xfrm>
            </p:grpSpPr>
            <p:sp>
              <p:nvSpPr>
                <p:cNvPr id="40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241" y="3165"/>
                  <a:ext cx="93" cy="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>
                      <a:latin typeface="Arial Unicode MS" pitchFamily="34" charset="-128"/>
                    </a:rPr>
                    <a:t>E</a:t>
                  </a:r>
                  <a:endParaRPr lang="de-DE" sz="1000">
                    <a:latin typeface="Arial Unicode MS" pitchFamily="34" charset="-128"/>
                  </a:endParaRPr>
                </a:p>
              </p:txBody>
            </p:sp>
            <p:cxnSp>
              <p:nvCxnSpPr>
                <p:cNvPr id="401" name="AutoShape 61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3886" y="3332"/>
                  <a:ext cx="136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95" name="Gruppieren 394"/>
              <p:cNvGrpSpPr/>
              <p:nvPr/>
            </p:nvGrpSpPr>
            <p:grpSpPr>
              <a:xfrm>
                <a:off x="7876303" y="5444331"/>
                <a:ext cx="361950" cy="360363"/>
                <a:chOff x="379773" y="5083968"/>
                <a:chExt cx="361950" cy="360363"/>
              </a:xfrm>
            </p:grpSpPr>
            <p:sp>
              <p:nvSpPr>
                <p:cNvPr id="397" name="Oval 170"/>
                <p:cNvSpPr>
                  <a:spLocks noChangeArrowheads="1"/>
                </p:cNvSpPr>
                <p:nvPr/>
              </p:nvSpPr>
              <p:spPr bwMode="auto">
                <a:xfrm>
                  <a:off x="379773" y="5083968"/>
                  <a:ext cx="361950" cy="360363"/>
                </a:xfrm>
                <a:prstGeom prst="ellips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endParaRPr lang="de-DE" sz="1000" dirty="0">
                    <a:latin typeface="Arial Unicode MS" pitchFamily="34" charset="-128"/>
                  </a:endParaRPr>
                </a:p>
              </p:txBody>
            </p:sp>
            <p:cxnSp>
              <p:nvCxnSpPr>
                <p:cNvPr id="398" name="Gerade Verbindung 397"/>
                <p:cNvCxnSpPr>
                  <a:stCxn id="397" idx="0"/>
                  <a:endCxn id="397" idx="3"/>
                </p:cNvCxnSpPr>
                <p:nvPr/>
              </p:nvCxnSpPr>
              <p:spPr>
                <a:xfrm flipH="1">
                  <a:off x="432779" y="5083968"/>
                  <a:ext cx="127969" cy="307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Gerade Verbindung 398"/>
                <p:cNvCxnSpPr>
                  <a:stCxn id="397" idx="0"/>
                  <a:endCxn id="397" idx="5"/>
                </p:cNvCxnSpPr>
                <p:nvPr/>
              </p:nvCxnSpPr>
              <p:spPr>
                <a:xfrm>
                  <a:off x="560748" y="5083968"/>
                  <a:ext cx="127969" cy="307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6" name="Gewinkelte Verbindung 395"/>
              <p:cNvCxnSpPr/>
              <p:nvPr/>
            </p:nvCxnSpPr>
            <p:spPr>
              <a:xfrm rot="5400000" flipH="1" flipV="1">
                <a:off x="7419680" y="5471807"/>
                <a:ext cx="983088" cy="29335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2" name="Text Box 138"/>
            <p:cNvSpPr txBox="1">
              <a:spLocks noChangeArrowheads="1"/>
            </p:cNvSpPr>
            <p:nvPr/>
          </p:nvSpPr>
          <p:spPr bwMode="auto">
            <a:xfrm>
              <a:off x="8024813" y="5638488"/>
              <a:ext cx="14763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dirty="0" smtClean="0">
                  <a:latin typeface="Arial Unicode MS" pitchFamily="34" charset="-128"/>
                </a:rPr>
                <a:t>17</a:t>
              </a:r>
              <a:endParaRPr lang="de-DE" sz="1000" dirty="0">
                <a:latin typeface="Arial Unicode MS" pitchFamily="34" charset="-128"/>
              </a:endParaRPr>
            </a:p>
          </p:txBody>
        </p:sp>
        <p:cxnSp>
          <p:nvCxnSpPr>
            <p:cNvPr id="393" name="AutoShape 14"/>
            <p:cNvCxnSpPr>
              <a:cxnSpLocks noChangeShapeType="1"/>
            </p:cNvCxnSpPr>
            <p:nvPr/>
          </p:nvCxnSpPr>
          <p:spPr bwMode="auto">
            <a:xfrm rot="16200000">
              <a:off x="8085641" y="5371957"/>
              <a:ext cx="269875" cy="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1" name="AutoShape 67"/>
          <p:cNvSpPr>
            <a:spLocks noChangeArrowheads="1"/>
          </p:cNvSpPr>
          <p:nvPr/>
        </p:nvSpPr>
        <p:spPr bwMode="auto">
          <a:xfrm>
            <a:off x="3041650" y="5319713"/>
            <a:ext cx="2520950" cy="36036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</a:pPr>
            <a:r>
              <a:rPr lang="de-CH" sz="1000" dirty="0">
                <a:latin typeface="Arial Unicode MS" pitchFamily="34" charset="-128"/>
              </a:rPr>
              <a:t>FLUID RESERVOIR</a:t>
            </a:r>
            <a:endParaRPr lang="de-DE" sz="1000" dirty="0">
              <a:latin typeface="Arial Unicode MS" pitchFamily="34" charset="-128"/>
            </a:endParaRPr>
          </a:p>
        </p:txBody>
      </p:sp>
      <p:cxnSp>
        <p:nvCxnSpPr>
          <p:cNvPr id="404" name="Gewinkelte Verbindung 403"/>
          <p:cNvCxnSpPr>
            <a:endCxn id="195" idx="2"/>
          </p:cNvCxnSpPr>
          <p:nvPr/>
        </p:nvCxnSpPr>
        <p:spPr>
          <a:xfrm rot="5400000" flipH="1" flipV="1">
            <a:off x="2468162" y="2268215"/>
            <a:ext cx="1029212" cy="976024"/>
          </a:xfrm>
          <a:prstGeom prst="bentConnector3">
            <a:avLst>
              <a:gd name="adj1" fmla="val -632"/>
            </a:avLst>
          </a:prstGeom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 Box 221"/>
          <p:cNvSpPr txBox="1">
            <a:spLocks noChangeArrowheads="1"/>
          </p:cNvSpPr>
          <p:nvPr/>
        </p:nvSpPr>
        <p:spPr bwMode="auto">
          <a:xfrm>
            <a:off x="5661523" y="6089739"/>
            <a:ext cx="228549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 Unicode MS" pitchFamily="34" charset="-128"/>
              </a:rPr>
              <a:t>24 V supply (</a:t>
            </a:r>
            <a:r>
              <a:rPr lang="en-US" sz="1000" dirty="0" smtClean="0">
                <a:latin typeface="Arial Unicode MS" pitchFamily="34" charset="-128"/>
              </a:rPr>
              <a:t>15)</a:t>
            </a:r>
            <a:endParaRPr lang="de-DE" sz="1000" dirty="0">
              <a:latin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sz="1000" dirty="0" smtClean="0">
                <a:latin typeface="Arial Unicode MS" pitchFamily="34" charset="-128"/>
              </a:rPr>
              <a:t>230 V supply (16)</a:t>
            </a:r>
          </a:p>
        </p:txBody>
      </p:sp>
      <p:sp>
        <p:nvSpPr>
          <p:cNvPr id="411" name="Text Box 221"/>
          <p:cNvSpPr txBox="1">
            <a:spLocks noChangeArrowheads="1"/>
          </p:cNvSpPr>
          <p:nvPr/>
        </p:nvSpPr>
        <p:spPr bwMode="auto">
          <a:xfrm>
            <a:off x="6752510" y="6089738"/>
            <a:ext cx="1444369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 Unicode MS" pitchFamily="34" charset="-128"/>
              </a:rPr>
              <a:t>Fan E/R module (19)</a:t>
            </a:r>
          </a:p>
          <a:p>
            <a:pPr>
              <a:spcBef>
                <a:spcPct val="50000"/>
              </a:spcBef>
            </a:pPr>
            <a:r>
              <a:rPr lang="en-US" sz="1000" dirty="0" smtClean="0">
                <a:latin typeface="Arial Unicode MS" pitchFamily="34" charset="-128"/>
              </a:rPr>
              <a:t>Control module (20)</a:t>
            </a:r>
            <a:endParaRPr lang="de-DE" sz="1000" dirty="0">
              <a:latin typeface="Arial Unicode MS" pitchFamily="34" charset="-128"/>
            </a:endParaRPr>
          </a:p>
        </p:txBody>
      </p:sp>
      <p:grpSp>
        <p:nvGrpSpPr>
          <p:cNvPr id="425" name="Gruppieren 424"/>
          <p:cNvGrpSpPr/>
          <p:nvPr/>
        </p:nvGrpSpPr>
        <p:grpSpPr>
          <a:xfrm>
            <a:off x="861704" y="5792270"/>
            <a:ext cx="402978" cy="846137"/>
            <a:chOff x="1538709" y="5972263"/>
            <a:chExt cx="402978" cy="846137"/>
          </a:xfrm>
        </p:grpSpPr>
        <p:sp>
          <p:nvSpPr>
            <p:cNvPr id="419" name="Oval 145"/>
            <p:cNvSpPr>
              <a:spLocks noChangeArrowheads="1"/>
            </p:cNvSpPr>
            <p:nvPr/>
          </p:nvSpPr>
          <p:spPr bwMode="auto">
            <a:xfrm>
              <a:off x="1538709" y="6242138"/>
              <a:ext cx="360362" cy="360362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CH" sz="1000" dirty="0" smtClean="0">
                  <a:latin typeface="Arial Unicode MS" pitchFamily="34" charset="-128"/>
                </a:rPr>
                <a:t>26</a:t>
              </a:r>
              <a:r>
                <a:rPr lang="de-CH" sz="1000" dirty="0">
                  <a:latin typeface="Arial Unicode MS" pitchFamily="34" charset="-128"/>
                </a:rPr>
                <a:t/>
              </a:r>
              <a:br>
                <a:rPr lang="de-CH" sz="1000" dirty="0">
                  <a:latin typeface="Arial Unicode MS" pitchFamily="34" charset="-128"/>
                </a:rPr>
              </a:br>
              <a:r>
                <a:rPr lang="de-CH" sz="1000" dirty="0">
                  <a:latin typeface="Arial Unicode MS" pitchFamily="34" charset="-128"/>
                </a:rPr>
                <a:t>P</a:t>
              </a:r>
              <a:endParaRPr lang="de-DE" sz="1000" dirty="0">
                <a:latin typeface="Arial Unicode MS" pitchFamily="34" charset="-128"/>
              </a:endParaRPr>
            </a:p>
          </p:txBody>
        </p:sp>
        <p:grpSp>
          <p:nvGrpSpPr>
            <p:cNvPr id="420" name="Group 147"/>
            <p:cNvGrpSpPr>
              <a:grpSpLocks/>
            </p:cNvGrpSpPr>
            <p:nvPr/>
          </p:nvGrpSpPr>
          <p:grpSpPr bwMode="auto">
            <a:xfrm>
              <a:off x="1717849" y="6602500"/>
              <a:ext cx="223838" cy="215900"/>
              <a:chOff x="3193" y="3125"/>
              <a:chExt cx="141" cy="136"/>
            </a:xfrm>
          </p:grpSpPr>
          <p:sp>
            <p:nvSpPr>
              <p:cNvPr id="421" name="Text Box 148"/>
              <p:cNvSpPr txBox="1">
                <a:spLocks noChangeArrowheads="1"/>
              </p:cNvSpPr>
              <p:nvPr/>
            </p:nvSpPr>
            <p:spPr bwMode="auto">
              <a:xfrm>
                <a:off x="3241" y="3165"/>
                <a:ext cx="93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>
                    <a:latin typeface="Arial Unicode MS" pitchFamily="34" charset="-128"/>
                  </a:rPr>
                  <a:t>E</a:t>
                </a:r>
                <a:endParaRPr lang="de-DE" sz="1000">
                  <a:latin typeface="Arial Unicode MS" pitchFamily="34" charset="-128"/>
                </a:endParaRPr>
              </a:p>
            </p:txBody>
          </p:sp>
          <p:cxnSp>
            <p:nvCxnSpPr>
              <p:cNvPr id="422" name="AutoShape 149"/>
              <p:cNvCxnSpPr>
                <a:cxnSpLocks noChangeShapeType="1"/>
              </p:cNvCxnSpPr>
              <p:nvPr/>
            </p:nvCxnSpPr>
            <p:spPr bwMode="auto">
              <a:xfrm rot="16200000">
                <a:off x="3125" y="3193"/>
                <a:ext cx="136" cy="0"/>
              </a:xfrm>
              <a:prstGeom prst="straightConnector1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23" name="AutoShape 154"/>
            <p:cNvCxnSpPr>
              <a:cxnSpLocks noChangeShapeType="1"/>
              <a:stCxn id="419" idx="0"/>
            </p:cNvCxnSpPr>
            <p:nvPr/>
          </p:nvCxnSpPr>
          <p:spPr bwMode="auto">
            <a:xfrm rot="16200000">
              <a:off x="1589509" y="6102438"/>
              <a:ext cx="26035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" name="AutoShape 14"/>
            <p:cNvCxnSpPr>
              <a:cxnSpLocks noChangeShapeType="1"/>
            </p:cNvCxnSpPr>
            <p:nvPr/>
          </p:nvCxnSpPr>
          <p:spPr bwMode="auto">
            <a:xfrm rot="16200000">
              <a:off x="1456261" y="6135023"/>
              <a:ext cx="269875" cy="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7" name="Gruppieren 426"/>
          <p:cNvGrpSpPr/>
          <p:nvPr/>
        </p:nvGrpSpPr>
        <p:grpSpPr>
          <a:xfrm>
            <a:off x="1071642" y="2003426"/>
            <a:ext cx="354296" cy="509588"/>
            <a:chOff x="2164678" y="2798763"/>
            <a:chExt cx="386080" cy="517413"/>
          </a:xfrm>
        </p:grpSpPr>
        <p:sp>
          <p:nvSpPr>
            <p:cNvPr id="428" name="Text Box 156"/>
            <p:cNvSpPr txBox="1">
              <a:spLocks noChangeArrowheads="1"/>
            </p:cNvSpPr>
            <p:nvPr/>
          </p:nvSpPr>
          <p:spPr bwMode="auto">
            <a:xfrm>
              <a:off x="2164678" y="3162288"/>
              <a:ext cx="386080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dirty="0">
                  <a:latin typeface="Arial Unicode MS" pitchFamily="34" charset="-128"/>
                </a:rPr>
                <a:t>A (</a:t>
              </a:r>
              <a:r>
                <a:rPr lang="en-US" sz="1000" dirty="0" smtClean="0">
                  <a:latin typeface="Arial Unicode MS" pitchFamily="34" charset="-128"/>
                </a:rPr>
                <a:t>26)</a:t>
              </a:r>
              <a:endParaRPr lang="de-DE" sz="1000" dirty="0">
                <a:latin typeface="Arial Unicode MS" pitchFamily="34" charset="-128"/>
              </a:endParaRPr>
            </a:p>
          </p:txBody>
        </p:sp>
        <p:cxnSp>
          <p:nvCxnSpPr>
            <p:cNvPr id="429" name="AutoShape 157"/>
            <p:cNvCxnSpPr>
              <a:cxnSpLocks noChangeShapeType="1"/>
            </p:cNvCxnSpPr>
            <p:nvPr/>
          </p:nvCxnSpPr>
          <p:spPr bwMode="auto">
            <a:xfrm flipV="1">
              <a:off x="2193787" y="2798763"/>
              <a:ext cx="0" cy="31347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30" name="Gruppieren 429"/>
          <p:cNvGrpSpPr/>
          <p:nvPr/>
        </p:nvGrpSpPr>
        <p:grpSpPr>
          <a:xfrm>
            <a:off x="1109690" y="3468577"/>
            <a:ext cx="457594" cy="411274"/>
            <a:chOff x="2164678" y="2798763"/>
            <a:chExt cx="386080" cy="517413"/>
          </a:xfrm>
        </p:grpSpPr>
        <p:sp>
          <p:nvSpPr>
            <p:cNvPr id="431" name="Text Box 156"/>
            <p:cNvSpPr txBox="1">
              <a:spLocks noChangeArrowheads="1"/>
            </p:cNvSpPr>
            <p:nvPr/>
          </p:nvSpPr>
          <p:spPr bwMode="auto">
            <a:xfrm>
              <a:off x="2164678" y="3162288"/>
              <a:ext cx="386080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dirty="0">
                  <a:latin typeface="Arial Unicode MS" pitchFamily="34" charset="-128"/>
                </a:rPr>
                <a:t>A (</a:t>
              </a:r>
              <a:r>
                <a:rPr lang="en-US" sz="1000" dirty="0" smtClean="0">
                  <a:latin typeface="Arial Unicode MS" pitchFamily="34" charset="-128"/>
                </a:rPr>
                <a:t>26)</a:t>
              </a:r>
              <a:endParaRPr lang="de-DE" sz="1000" dirty="0">
                <a:latin typeface="Arial Unicode MS" pitchFamily="34" charset="-128"/>
              </a:endParaRPr>
            </a:p>
          </p:txBody>
        </p:sp>
        <p:cxnSp>
          <p:nvCxnSpPr>
            <p:cNvPr id="432" name="AutoShape 157"/>
            <p:cNvCxnSpPr>
              <a:cxnSpLocks noChangeShapeType="1"/>
            </p:cNvCxnSpPr>
            <p:nvPr/>
          </p:nvCxnSpPr>
          <p:spPr bwMode="auto">
            <a:xfrm flipV="1">
              <a:off x="2193787" y="2798763"/>
              <a:ext cx="0" cy="31347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985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Bildschirmpräsentation (4:3)</PresentationFormat>
  <Paragraphs>86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Coni Dietschweiler</dc:creator>
  <cp:lastModifiedBy>Coni Dietschweiler</cp:lastModifiedBy>
  <cp:revision>100</cp:revision>
  <dcterms:created xsi:type="dcterms:W3CDTF">2011-04-09T07:51:31Z</dcterms:created>
  <dcterms:modified xsi:type="dcterms:W3CDTF">2011-05-09T16:22:33Z</dcterms:modified>
</cp:coreProperties>
</file>