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4" r:id="rId4"/>
    <p:sldId id="258" r:id="rId5"/>
    <p:sldId id="263" r:id="rId6"/>
    <p:sldId id="275" r:id="rId7"/>
    <p:sldId id="259" r:id="rId8"/>
    <p:sldId id="260" r:id="rId9"/>
    <p:sldId id="262" r:id="rId10"/>
    <p:sldId id="276" r:id="rId11"/>
    <p:sldId id="267" r:id="rId12"/>
    <p:sldId id="264" r:id="rId13"/>
    <p:sldId id="265" r:id="rId14"/>
    <p:sldId id="277" r:id="rId15"/>
    <p:sldId id="268" r:id="rId16"/>
    <p:sldId id="272" r:id="rId17"/>
    <p:sldId id="278" r:id="rId18"/>
    <p:sldId id="269" r:id="rId19"/>
    <p:sldId id="279" r:id="rId20"/>
    <p:sldId id="266" r:id="rId21"/>
    <p:sldId id="280" r:id="rId22"/>
    <p:sldId id="270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68D2"/>
    <a:srgbClr val="5FA1DD"/>
    <a:srgbClr val="F88A63"/>
    <a:srgbClr val="FFC800"/>
    <a:srgbClr val="9BDB56"/>
    <a:srgbClr val="FF4F4F"/>
    <a:srgbClr val="EF85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1644E-EC16-40A7-A929-0FB34B143A60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D3311-6080-4C29-9793-BB439909FE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49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6DC9-994F-49A8-9B33-AE0CFD547D0E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5EC7-E619-41CC-918D-2608F2FE8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79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6DC9-994F-49A8-9B33-AE0CFD547D0E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5EC7-E619-41CC-918D-2608F2FE8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88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6DC9-994F-49A8-9B33-AE0CFD547D0E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5EC7-E619-41CC-918D-2608F2FE8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96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6DC9-994F-49A8-9B33-AE0CFD547D0E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5EC7-E619-41CC-918D-2608F2FE8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20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6DC9-994F-49A8-9B33-AE0CFD547D0E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5EC7-E619-41CC-918D-2608F2FE8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83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6DC9-994F-49A8-9B33-AE0CFD547D0E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5EC7-E619-41CC-918D-2608F2FE8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192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6DC9-994F-49A8-9B33-AE0CFD547D0E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5EC7-E619-41CC-918D-2608F2FE8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57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6DC9-994F-49A8-9B33-AE0CFD547D0E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5EC7-E619-41CC-918D-2608F2FE8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03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6DC9-994F-49A8-9B33-AE0CFD547D0E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5EC7-E619-41CC-918D-2608F2FE8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65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6DC9-994F-49A8-9B33-AE0CFD547D0E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5EC7-E619-41CC-918D-2608F2FE8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62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6DC9-994F-49A8-9B33-AE0CFD547D0E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5EC7-E619-41CC-918D-2608F2FE8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02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36DC9-994F-49A8-9B33-AE0CFD547D0E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C5EC7-E619-41CC-918D-2608F2FE8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895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36822" y="1878227"/>
            <a:ext cx="9918357" cy="1219844"/>
          </a:xfrm>
        </p:spPr>
        <p:txBody>
          <a:bodyPr>
            <a:normAutofit/>
          </a:bodyPr>
          <a:lstStyle/>
          <a:p>
            <a:r>
              <a:rPr lang="en-US" altLang="zh-TW" sz="5400" dirty="0">
                <a:solidFill>
                  <a:srgbClr val="F88A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Naruto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400" dirty="0" err="1">
                <a:solidFill>
                  <a:srgbClr val="5FA1D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Boruto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400" dirty="0" err="1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Noruto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400" dirty="0" err="1">
                <a:solidFill>
                  <a:srgbClr val="A568D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Baruto</a:t>
            </a:r>
            <a:endParaRPr lang="zh-TW" altLang="en-US" sz="5400" dirty="0">
              <a:solidFill>
                <a:srgbClr val="A568D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370834" y="3468015"/>
            <a:ext cx="7965990" cy="998478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Presenter: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徐福臨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(0416074)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676321" y="4950070"/>
            <a:ext cx="9355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Reference:</a:t>
            </a:r>
          </a:p>
          <a:p>
            <a:r>
              <a:rPr lang="en-US" altLang="zh-TW" dirty="0" err="1"/>
              <a:t>Kaiming</a:t>
            </a:r>
            <a:r>
              <a:rPr lang="en-US" altLang="zh-TW" dirty="0"/>
              <a:t> He, </a:t>
            </a:r>
            <a:r>
              <a:rPr lang="en-US" altLang="zh-TW" dirty="0" err="1"/>
              <a:t>Xiangyu</a:t>
            </a:r>
            <a:r>
              <a:rPr lang="en-US" altLang="zh-TW" dirty="0"/>
              <a:t> Zhang, </a:t>
            </a:r>
            <a:r>
              <a:rPr lang="en-US" altLang="zh-TW" dirty="0" err="1"/>
              <a:t>Shaoqing</a:t>
            </a:r>
            <a:r>
              <a:rPr lang="en-US" altLang="zh-TW" dirty="0"/>
              <a:t> Ren, Jian Sun. Deep Residual Learning for Image Recognition. arXiv:1512.03385, 2015.</a:t>
            </a:r>
          </a:p>
        </p:txBody>
      </p:sp>
    </p:spTree>
    <p:extLst>
      <p:ext uri="{BB962C8B-B14F-4D97-AF65-F5344CB8AC3E}">
        <p14:creationId xmlns:p14="http://schemas.microsoft.com/office/powerpoint/2010/main" val="1482433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62329" y="462337"/>
            <a:ext cx="9739185" cy="806765"/>
          </a:xfrm>
        </p:spPr>
        <p:txBody>
          <a:bodyPr>
            <a:no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24926" y="1207556"/>
            <a:ext cx="11013989" cy="4456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Acquisition &amp; Preprocessing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</a:p>
          <a:p>
            <a:pPr lvl="2">
              <a:lnSpc>
                <a:spcPct val="150000"/>
              </a:lnSpc>
            </a:pP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en-US" altLang="zh-TW" sz="24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ResNet</a:t>
            </a:r>
            <a:endParaRPr lang="en-US" altLang="zh-TW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- Uniform CNN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- </a:t>
            </a:r>
            <a:r>
              <a:rPr lang="en-US" altLang="zh-TW" sz="2400" dirty="0" err="1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ResNet</a:t>
            </a: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+ DT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- </a:t>
            </a:r>
            <a:r>
              <a:rPr lang="en-US" altLang="zh-TW" sz="2400" dirty="0" err="1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ResNet</a:t>
            </a: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+ SVM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Performance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7" y="184380"/>
            <a:ext cx="1166625" cy="116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61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7" y="184380"/>
            <a:ext cx="1166625" cy="1166625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362329" y="462337"/>
            <a:ext cx="9739185" cy="806765"/>
          </a:xfrm>
        </p:spPr>
        <p:txBody>
          <a:bodyPr>
            <a:no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ResNet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141" y="1351005"/>
            <a:ext cx="4659459" cy="4442145"/>
          </a:xfrm>
          <a:prstGeom prst="rect">
            <a:avLst/>
          </a:prstGeom>
        </p:spPr>
      </p:pic>
      <p:sp>
        <p:nvSpPr>
          <p:cNvPr id="31" name="文字方塊 30"/>
          <p:cNvSpPr txBox="1"/>
          <p:nvPr/>
        </p:nvSpPr>
        <p:spPr>
          <a:xfrm>
            <a:off x="778339" y="1355579"/>
            <a:ext cx="667292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Deeper is better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Problem: Gradient Vanishing, Identical mapping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Solution: </a:t>
            </a:r>
          </a:p>
          <a:p>
            <a:r>
              <a:rPr lang="en-US" altLang="zh-TW" dirty="0"/>
              <a:t>		</a:t>
            </a:r>
          </a:p>
          <a:p>
            <a:r>
              <a:rPr lang="en-US" altLang="zh-TW" dirty="0"/>
              <a:t>	</a:t>
            </a:r>
          </a:p>
          <a:p>
            <a:r>
              <a:rPr lang="en-US" altLang="zh-TW" dirty="0"/>
              <a:t>		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338921" y="2892358"/>
            <a:ext cx="1595120" cy="1239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Original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Input: X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Output: H(X)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65961" y="2983300"/>
            <a:ext cx="1965960" cy="11487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>
                <a:solidFill>
                  <a:schemeClr val="tx1"/>
                </a:solidFill>
              </a:rPr>
              <a:t>ResNet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Input: X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Output: Res(X) + X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778339" y="4739017"/>
            <a:ext cx="601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What we want to learn is the residual Res(X) = H(X) - X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8426760" y="1035212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052360" y="4739017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874000" y="5690387"/>
            <a:ext cx="152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Res(X) + X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908061" y="5541150"/>
            <a:ext cx="1877539" cy="7705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Basic Block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954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7" y="184380"/>
            <a:ext cx="1166625" cy="1166625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362329" y="462337"/>
            <a:ext cx="9739185" cy="806765"/>
          </a:xfrm>
        </p:spPr>
        <p:txBody>
          <a:bodyPr>
            <a:no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ResNet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88" name="圖片 18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873" y="184380"/>
            <a:ext cx="2458641" cy="2343972"/>
          </a:xfrm>
          <a:prstGeom prst="rect">
            <a:avLst/>
          </a:prstGeom>
        </p:spPr>
      </p:pic>
      <p:grpSp>
        <p:nvGrpSpPr>
          <p:cNvPr id="190" name="群組 189"/>
          <p:cNvGrpSpPr/>
          <p:nvPr/>
        </p:nvGrpSpPr>
        <p:grpSpPr>
          <a:xfrm>
            <a:off x="1963251" y="1355162"/>
            <a:ext cx="5292826" cy="400110"/>
            <a:chOff x="2205253" y="1316052"/>
            <a:chExt cx="5292826" cy="400110"/>
          </a:xfrm>
        </p:grpSpPr>
        <p:sp>
          <p:nvSpPr>
            <p:cNvPr id="187" name="向右箭號 186"/>
            <p:cNvSpPr/>
            <p:nvPr/>
          </p:nvSpPr>
          <p:spPr>
            <a:xfrm>
              <a:off x="2205253" y="1388958"/>
              <a:ext cx="721360" cy="223521"/>
            </a:xfrm>
            <a:prstGeom prst="rightArrow">
              <a:avLst>
                <a:gd name="adj1" fmla="val 20567"/>
                <a:gd name="adj2" fmla="val 79173"/>
              </a:avLst>
            </a:prstGeom>
            <a:solidFill>
              <a:srgbClr val="FF4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文字方塊 188"/>
            <p:cNvSpPr txBox="1"/>
            <p:nvPr/>
          </p:nvSpPr>
          <p:spPr>
            <a:xfrm>
              <a:off x="2983068" y="1316052"/>
              <a:ext cx="45150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Red Arrow: stride = 2, the size of data/2</a:t>
              </a:r>
              <a:endParaRPr lang="zh-TW" altLang="en-US" sz="2000" dirty="0"/>
            </a:p>
          </p:txBody>
        </p:sp>
      </p:grpSp>
      <p:grpSp>
        <p:nvGrpSpPr>
          <p:cNvPr id="197" name="群組 196"/>
          <p:cNvGrpSpPr/>
          <p:nvPr/>
        </p:nvGrpSpPr>
        <p:grpSpPr>
          <a:xfrm>
            <a:off x="605579" y="2261507"/>
            <a:ext cx="11586421" cy="4363131"/>
            <a:chOff x="605579" y="2261507"/>
            <a:chExt cx="11586421" cy="4363131"/>
          </a:xfrm>
        </p:grpSpPr>
        <p:grpSp>
          <p:nvGrpSpPr>
            <p:cNvPr id="186" name="群組 185"/>
            <p:cNvGrpSpPr/>
            <p:nvPr/>
          </p:nvGrpSpPr>
          <p:grpSpPr>
            <a:xfrm>
              <a:off x="605579" y="2261507"/>
              <a:ext cx="11586421" cy="4122545"/>
              <a:chOff x="193929" y="2474867"/>
              <a:chExt cx="11586421" cy="4122545"/>
            </a:xfrm>
          </p:grpSpPr>
          <p:pic>
            <p:nvPicPr>
              <p:cNvPr id="176" name="圖片 17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5774" y="2474867"/>
                <a:ext cx="10058400" cy="3753213"/>
              </a:xfrm>
              <a:prstGeom prst="rect">
                <a:avLst/>
              </a:prstGeom>
            </p:spPr>
          </p:pic>
          <p:sp>
            <p:nvSpPr>
              <p:cNvPr id="174" name="文字方塊 173"/>
              <p:cNvSpPr txBox="1"/>
              <p:nvPr/>
            </p:nvSpPr>
            <p:spPr>
              <a:xfrm>
                <a:off x="193929" y="6228080"/>
                <a:ext cx="1357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7x7 Conv. 16</a:t>
                </a:r>
                <a:endParaRPr lang="zh-TW" altLang="en-US" dirty="0"/>
              </a:p>
            </p:txBody>
          </p:sp>
          <p:sp>
            <p:nvSpPr>
              <p:cNvPr id="175" name="文字方塊 174"/>
              <p:cNvSpPr txBox="1"/>
              <p:nvPr/>
            </p:nvSpPr>
            <p:spPr>
              <a:xfrm>
                <a:off x="1927860" y="5738892"/>
                <a:ext cx="13576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5 blocks</a:t>
                </a:r>
              </a:p>
              <a:p>
                <a:pPr algn="ctr"/>
                <a:r>
                  <a:rPr lang="en-US" altLang="zh-TW" dirty="0"/>
                  <a:t>3x3 Conv. 16</a:t>
                </a:r>
                <a:endParaRPr lang="zh-TW" altLang="en-US" dirty="0"/>
              </a:p>
            </p:txBody>
          </p:sp>
          <p:sp>
            <p:nvSpPr>
              <p:cNvPr id="177" name="文字方塊 176"/>
              <p:cNvSpPr txBox="1"/>
              <p:nvPr/>
            </p:nvSpPr>
            <p:spPr>
              <a:xfrm>
                <a:off x="3798782" y="5738892"/>
                <a:ext cx="13576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6 blocks</a:t>
                </a:r>
              </a:p>
              <a:p>
                <a:pPr algn="ctr"/>
                <a:r>
                  <a:rPr lang="en-US" altLang="zh-TW" dirty="0"/>
                  <a:t>3x3 Conv. 32</a:t>
                </a:r>
                <a:endParaRPr lang="zh-TW" altLang="en-US" dirty="0"/>
              </a:p>
            </p:txBody>
          </p:sp>
          <p:sp>
            <p:nvSpPr>
              <p:cNvPr id="178" name="文字方塊 177"/>
              <p:cNvSpPr txBox="1"/>
              <p:nvPr/>
            </p:nvSpPr>
            <p:spPr>
              <a:xfrm>
                <a:off x="6022521" y="5735598"/>
                <a:ext cx="13576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8 blocks</a:t>
                </a:r>
              </a:p>
              <a:p>
                <a:pPr algn="ctr"/>
                <a:r>
                  <a:rPr lang="en-US" altLang="zh-TW" dirty="0"/>
                  <a:t>3x3 Conv. 64</a:t>
                </a:r>
                <a:endParaRPr lang="zh-TW" altLang="en-US" dirty="0"/>
              </a:p>
            </p:txBody>
          </p:sp>
          <p:sp>
            <p:nvSpPr>
              <p:cNvPr id="179" name="左大括弧 178"/>
              <p:cNvSpPr/>
              <p:nvPr/>
            </p:nvSpPr>
            <p:spPr>
              <a:xfrm rot="16200000">
                <a:off x="2465726" y="4630301"/>
                <a:ext cx="281940" cy="1695529"/>
              </a:xfrm>
              <a:prstGeom prst="leftBrace">
                <a:avLst>
                  <a:gd name="adj1" fmla="val 70495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0" name="左大括弧 179"/>
              <p:cNvSpPr/>
              <p:nvPr/>
            </p:nvSpPr>
            <p:spPr>
              <a:xfrm rot="16200000">
                <a:off x="4336648" y="4556814"/>
                <a:ext cx="281940" cy="1842504"/>
              </a:xfrm>
              <a:prstGeom prst="leftBrace">
                <a:avLst>
                  <a:gd name="adj1" fmla="val 70495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1" name="左大括弧 180"/>
              <p:cNvSpPr/>
              <p:nvPr/>
            </p:nvSpPr>
            <p:spPr>
              <a:xfrm rot="16200000">
                <a:off x="6541340" y="4266051"/>
                <a:ext cx="281940" cy="2424027"/>
              </a:xfrm>
              <a:prstGeom prst="leftBrace">
                <a:avLst>
                  <a:gd name="adj1" fmla="val 70495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2" name="左大括弧 181"/>
              <p:cNvSpPr/>
              <p:nvPr/>
            </p:nvSpPr>
            <p:spPr>
              <a:xfrm rot="16200000">
                <a:off x="8589166" y="4713680"/>
                <a:ext cx="281940" cy="1528769"/>
              </a:xfrm>
              <a:prstGeom prst="leftBrace">
                <a:avLst>
                  <a:gd name="adj1" fmla="val 70495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3" name="文字方塊 182"/>
              <p:cNvSpPr txBox="1"/>
              <p:nvPr/>
            </p:nvSpPr>
            <p:spPr>
              <a:xfrm>
                <a:off x="7965751" y="5735597"/>
                <a:ext cx="15287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5 blocks</a:t>
                </a:r>
              </a:p>
              <a:p>
                <a:pPr algn="ctr"/>
                <a:r>
                  <a:rPr lang="en-US" altLang="zh-TW" dirty="0"/>
                  <a:t>3x3 Conv. 128</a:t>
                </a:r>
                <a:endParaRPr lang="zh-TW" altLang="en-US" dirty="0"/>
              </a:p>
            </p:txBody>
          </p:sp>
          <p:sp>
            <p:nvSpPr>
              <p:cNvPr id="184" name="文字方塊 183"/>
              <p:cNvSpPr txBox="1"/>
              <p:nvPr/>
            </p:nvSpPr>
            <p:spPr>
              <a:xfrm>
                <a:off x="9693127" y="6058762"/>
                <a:ext cx="1357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fc (1152, 32)</a:t>
                </a:r>
                <a:endParaRPr lang="zh-TW" altLang="en-US" dirty="0"/>
              </a:p>
            </p:txBody>
          </p:sp>
          <p:sp>
            <p:nvSpPr>
              <p:cNvPr id="185" name="文字方塊 184"/>
              <p:cNvSpPr txBox="1"/>
              <p:nvPr/>
            </p:nvSpPr>
            <p:spPr>
              <a:xfrm>
                <a:off x="10422678" y="4852997"/>
                <a:ext cx="1357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fc (32, 2)</a:t>
                </a:r>
                <a:endParaRPr lang="zh-TW" altLang="en-US" dirty="0"/>
              </a:p>
            </p:txBody>
          </p:sp>
        </p:grpSp>
        <p:sp>
          <p:nvSpPr>
            <p:cNvPr id="191" name="文字方塊 190"/>
            <p:cNvSpPr txBox="1"/>
            <p:nvPr/>
          </p:nvSpPr>
          <p:spPr>
            <a:xfrm>
              <a:off x="701485" y="6255306"/>
              <a:ext cx="1165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Size: 192</a:t>
              </a:r>
              <a:endParaRPr lang="zh-TW" altLang="en-US" dirty="0"/>
            </a:p>
          </p:txBody>
        </p:sp>
        <p:sp>
          <p:nvSpPr>
            <p:cNvPr id="192" name="文字方塊 191"/>
            <p:cNvSpPr txBox="1"/>
            <p:nvPr/>
          </p:nvSpPr>
          <p:spPr>
            <a:xfrm>
              <a:off x="2533063" y="6069808"/>
              <a:ext cx="981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Size: 96</a:t>
              </a:r>
              <a:endParaRPr lang="zh-TW" altLang="en-US" dirty="0"/>
            </a:p>
          </p:txBody>
        </p:sp>
        <p:sp>
          <p:nvSpPr>
            <p:cNvPr id="193" name="文字方塊 192"/>
            <p:cNvSpPr txBox="1"/>
            <p:nvPr/>
          </p:nvSpPr>
          <p:spPr>
            <a:xfrm>
              <a:off x="4397618" y="6065878"/>
              <a:ext cx="981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Size: 48</a:t>
              </a:r>
              <a:endParaRPr lang="zh-TW" altLang="en-US" dirty="0"/>
            </a:p>
          </p:txBody>
        </p:sp>
        <p:sp>
          <p:nvSpPr>
            <p:cNvPr id="194" name="文字方塊 193"/>
            <p:cNvSpPr txBox="1"/>
            <p:nvPr/>
          </p:nvSpPr>
          <p:spPr>
            <a:xfrm>
              <a:off x="6622258" y="6065878"/>
              <a:ext cx="981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Size: 24</a:t>
              </a:r>
              <a:endParaRPr lang="zh-TW" altLang="en-US" dirty="0"/>
            </a:p>
          </p:txBody>
        </p:sp>
        <p:sp>
          <p:nvSpPr>
            <p:cNvPr id="195" name="文字方塊 194"/>
            <p:cNvSpPr txBox="1"/>
            <p:nvPr/>
          </p:nvSpPr>
          <p:spPr>
            <a:xfrm>
              <a:off x="8674900" y="6065878"/>
              <a:ext cx="981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Size: 12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2725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7" y="184380"/>
            <a:ext cx="1166625" cy="1166625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362329" y="462337"/>
            <a:ext cx="9739185" cy="806765"/>
          </a:xfrm>
        </p:spPr>
        <p:txBody>
          <a:bodyPr>
            <a:no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ResNet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0880" y="1269102"/>
            <a:ext cx="258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 Loss: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E0CBEA6-1AAC-E441-AB03-8DBA6746ADE8}"/>
              </a:ext>
            </a:extLst>
          </p:cNvPr>
          <p:cNvGrpSpPr/>
          <p:nvPr/>
        </p:nvGrpSpPr>
        <p:grpSpPr>
          <a:xfrm>
            <a:off x="422812" y="1269102"/>
            <a:ext cx="11650103" cy="5051041"/>
            <a:chOff x="422812" y="1269102"/>
            <a:chExt cx="11650103" cy="5051041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32" t="10303" r="8751" b="2424"/>
            <a:stretch/>
          </p:blipFill>
          <p:spPr>
            <a:xfrm>
              <a:off x="422812" y="1628962"/>
              <a:ext cx="6678417" cy="4691181"/>
            </a:xfrm>
            <a:prstGeom prst="rect">
              <a:avLst/>
            </a:prstGeom>
          </p:spPr>
        </p:pic>
        <p:grpSp>
          <p:nvGrpSpPr>
            <p:cNvPr id="15" name="群組 14"/>
            <p:cNvGrpSpPr/>
            <p:nvPr/>
          </p:nvGrpSpPr>
          <p:grpSpPr>
            <a:xfrm>
              <a:off x="7301495" y="1269102"/>
              <a:ext cx="4771420" cy="4993847"/>
              <a:chOff x="7338817" y="1760851"/>
              <a:chExt cx="4771420" cy="3756029"/>
            </a:xfrm>
          </p:grpSpPr>
          <p:sp>
            <p:nvSpPr>
              <p:cNvPr id="13" name="文字方塊 12"/>
              <p:cNvSpPr txBox="1"/>
              <p:nvPr/>
            </p:nvSpPr>
            <p:spPr>
              <a:xfrm>
                <a:off x="7338817" y="1821379"/>
                <a:ext cx="4771420" cy="3657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[Hyper Parameters]</a:t>
                </a:r>
              </a:p>
              <a:p>
                <a:endParaRPr lang="en-US" altLang="zh-TW" sz="5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Batch size: 32</a:t>
                </a:r>
              </a:p>
              <a:p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Learning rate: 0.01</a:t>
                </a:r>
              </a:p>
              <a:p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	divide by 10 at epoch 40</a:t>
                </a:r>
              </a:p>
              <a:p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	divide by 100 at epoch 70</a:t>
                </a:r>
              </a:p>
              <a:p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Total Epoch: 200</a:t>
                </a:r>
              </a:p>
              <a:p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[Optimization]</a:t>
                </a:r>
              </a:p>
              <a:p>
                <a:endParaRPr lang="en-US" altLang="zh-TW" sz="5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Optimizer: SGD, momentum=0.9</a:t>
                </a:r>
              </a:p>
              <a:p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Loss Function: Cross Entropy</a:t>
                </a:r>
              </a:p>
              <a:p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Network Initialization: He initialization</a:t>
                </a:r>
              </a:p>
              <a:p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[Accuracy]</a:t>
                </a:r>
              </a:p>
              <a:p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Testing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set:	</a:t>
                </a:r>
                <a:r>
                  <a:rPr lang="en-US" altLang="zh-TW" sz="20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92%</a:t>
                </a:r>
              </a:p>
              <a:p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Training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set: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	99.03%</a:t>
                </a: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7338817" y="1760851"/>
                <a:ext cx="4690623" cy="3756029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6606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62329" y="462337"/>
            <a:ext cx="9739185" cy="806765"/>
          </a:xfrm>
        </p:spPr>
        <p:txBody>
          <a:bodyPr>
            <a:no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24926" y="1207556"/>
            <a:ext cx="11013989" cy="4456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Acquisition &amp; Preprocessing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</a:p>
          <a:p>
            <a:pPr lvl="2">
              <a:lnSpc>
                <a:spcPct val="150000"/>
              </a:lnSpc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en-US" altLang="zh-TW" sz="2400" dirty="0" err="1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ResNet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- 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Uniform CNN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- </a:t>
            </a:r>
            <a:r>
              <a:rPr lang="en-US" altLang="zh-TW" sz="2400" dirty="0" err="1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ResNet</a:t>
            </a: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+ DT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- </a:t>
            </a:r>
            <a:r>
              <a:rPr lang="en-US" altLang="zh-TW" sz="2400" dirty="0" err="1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ResNet</a:t>
            </a: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+ SVM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Performance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7" y="184380"/>
            <a:ext cx="1166625" cy="116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37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7" y="184380"/>
            <a:ext cx="1166625" cy="1166625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362329" y="462337"/>
            <a:ext cx="9739185" cy="806765"/>
          </a:xfrm>
        </p:spPr>
        <p:txBody>
          <a:bodyPr>
            <a:no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(Uniform CNN)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20" name="群組 119"/>
          <p:cNvGrpSpPr/>
          <p:nvPr/>
        </p:nvGrpSpPr>
        <p:grpSpPr>
          <a:xfrm>
            <a:off x="605579" y="2257352"/>
            <a:ext cx="11586421" cy="4367286"/>
            <a:chOff x="605579" y="2257352"/>
            <a:chExt cx="11586421" cy="4367286"/>
          </a:xfrm>
        </p:grpSpPr>
        <p:pic>
          <p:nvPicPr>
            <p:cNvPr id="103" name="圖片 10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625" y="2257352"/>
              <a:ext cx="10046031" cy="3748598"/>
            </a:xfrm>
            <a:prstGeom prst="rect">
              <a:avLst/>
            </a:prstGeom>
          </p:spPr>
        </p:pic>
        <p:sp>
          <p:nvSpPr>
            <p:cNvPr id="104" name="文字方塊 103"/>
            <p:cNvSpPr txBox="1"/>
            <p:nvPr/>
          </p:nvSpPr>
          <p:spPr>
            <a:xfrm>
              <a:off x="605579" y="6014720"/>
              <a:ext cx="1357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7x7 Conv. 16</a:t>
              </a:r>
              <a:endParaRPr lang="zh-TW" altLang="en-US" dirty="0"/>
            </a:p>
          </p:txBody>
        </p:sp>
        <p:sp>
          <p:nvSpPr>
            <p:cNvPr id="105" name="文字方塊 104"/>
            <p:cNvSpPr txBox="1"/>
            <p:nvPr/>
          </p:nvSpPr>
          <p:spPr>
            <a:xfrm>
              <a:off x="2339510" y="5525532"/>
              <a:ext cx="1357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5 blocks</a:t>
              </a:r>
            </a:p>
            <a:p>
              <a:pPr algn="ctr"/>
              <a:r>
                <a:rPr lang="en-US" altLang="zh-TW" dirty="0"/>
                <a:t>3x3 Conv. 16</a:t>
              </a:r>
              <a:endParaRPr lang="zh-TW" altLang="en-US" dirty="0"/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4210432" y="5525532"/>
              <a:ext cx="1357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6 blocks</a:t>
              </a:r>
            </a:p>
            <a:p>
              <a:pPr algn="ctr"/>
              <a:r>
                <a:rPr lang="en-US" altLang="zh-TW" dirty="0"/>
                <a:t>3x3 Conv. 32</a:t>
              </a:r>
              <a:endParaRPr lang="zh-TW" altLang="en-US" dirty="0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6434171" y="5522238"/>
              <a:ext cx="1357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8 blocks</a:t>
              </a:r>
            </a:p>
            <a:p>
              <a:pPr algn="ctr"/>
              <a:r>
                <a:rPr lang="en-US" altLang="zh-TW" dirty="0"/>
                <a:t>3x3 Conv. 64</a:t>
              </a:r>
              <a:endParaRPr lang="zh-TW" altLang="en-US" dirty="0"/>
            </a:p>
          </p:txBody>
        </p:sp>
        <p:sp>
          <p:nvSpPr>
            <p:cNvPr id="108" name="左大括弧 107"/>
            <p:cNvSpPr/>
            <p:nvPr/>
          </p:nvSpPr>
          <p:spPr>
            <a:xfrm rot="16200000">
              <a:off x="2877376" y="4416941"/>
              <a:ext cx="281940" cy="1695529"/>
            </a:xfrm>
            <a:prstGeom prst="leftBrace">
              <a:avLst>
                <a:gd name="adj1" fmla="val 70495"/>
                <a:gd name="adj2" fmla="val 5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左大括弧 108"/>
            <p:cNvSpPr/>
            <p:nvPr/>
          </p:nvSpPr>
          <p:spPr>
            <a:xfrm rot="16200000">
              <a:off x="4748298" y="4343454"/>
              <a:ext cx="281940" cy="1842504"/>
            </a:xfrm>
            <a:prstGeom prst="leftBrace">
              <a:avLst>
                <a:gd name="adj1" fmla="val 70495"/>
                <a:gd name="adj2" fmla="val 5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左大括弧 109"/>
            <p:cNvSpPr/>
            <p:nvPr/>
          </p:nvSpPr>
          <p:spPr>
            <a:xfrm rot="16200000">
              <a:off x="6952990" y="4052691"/>
              <a:ext cx="281940" cy="2424027"/>
            </a:xfrm>
            <a:prstGeom prst="leftBrace">
              <a:avLst>
                <a:gd name="adj1" fmla="val 70495"/>
                <a:gd name="adj2" fmla="val 5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左大括弧 110"/>
            <p:cNvSpPr/>
            <p:nvPr/>
          </p:nvSpPr>
          <p:spPr>
            <a:xfrm rot="16200000">
              <a:off x="9000816" y="4500320"/>
              <a:ext cx="281940" cy="1528769"/>
            </a:xfrm>
            <a:prstGeom prst="leftBrace">
              <a:avLst>
                <a:gd name="adj1" fmla="val 70495"/>
                <a:gd name="adj2" fmla="val 5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8377401" y="5522237"/>
              <a:ext cx="15287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5 blocks</a:t>
              </a:r>
            </a:p>
            <a:p>
              <a:pPr algn="ctr"/>
              <a:r>
                <a:rPr lang="en-US" altLang="zh-TW" dirty="0"/>
                <a:t>3x3 Conv. 128</a:t>
              </a:r>
              <a:endParaRPr lang="zh-TW" altLang="en-US" dirty="0"/>
            </a:p>
          </p:txBody>
        </p:sp>
        <p:sp>
          <p:nvSpPr>
            <p:cNvPr id="113" name="文字方塊 112"/>
            <p:cNvSpPr txBox="1"/>
            <p:nvPr/>
          </p:nvSpPr>
          <p:spPr>
            <a:xfrm>
              <a:off x="10104777" y="5845402"/>
              <a:ext cx="1357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fc (1152, 32)</a:t>
              </a:r>
              <a:endParaRPr lang="zh-TW" altLang="en-US" dirty="0"/>
            </a:p>
          </p:txBody>
        </p:sp>
        <p:sp>
          <p:nvSpPr>
            <p:cNvPr id="114" name="文字方塊 113"/>
            <p:cNvSpPr txBox="1"/>
            <p:nvPr/>
          </p:nvSpPr>
          <p:spPr>
            <a:xfrm>
              <a:off x="10834328" y="4639637"/>
              <a:ext cx="1357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fc (32, 2)</a:t>
              </a:r>
              <a:endParaRPr lang="zh-TW" altLang="en-US" dirty="0"/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701485" y="6255306"/>
              <a:ext cx="1165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Size: 192</a:t>
              </a:r>
              <a:endParaRPr lang="zh-TW" altLang="en-US" dirty="0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2533063" y="6069808"/>
              <a:ext cx="981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Size: 96</a:t>
              </a:r>
              <a:endParaRPr lang="zh-TW" altLang="en-US" dirty="0"/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4397618" y="6065878"/>
              <a:ext cx="981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Size: 48</a:t>
              </a:r>
              <a:endParaRPr lang="zh-TW" altLang="en-US" dirty="0"/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6622258" y="6065878"/>
              <a:ext cx="981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Size: 24</a:t>
              </a:r>
              <a:endParaRPr lang="zh-TW" altLang="en-US" dirty="0"/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8674900" y="6065878"/>
              <a:ext cx="981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Size: 12</a:t>
              </a:r>
              <a:endParaRPr lang="zh-TW" altLang="en-US" dirty="0"/>
            </a:p>
          </p:txBody>
        </p:sp>
      </p:grpSp>
      <p:sp>
        <p:nvSpPr>
          <p:cNvPr id="121" name="文字方塊 120"/>
          <p:cNvSpPr txBox="1"/>
          <p:nvPr/>
        </p:nvSpPr>
        <p:spPr>
          <a:xfrm>
            <a:off x="1779557" y="1206827"/>
            <a:ext cx="538242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Experimental implement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Remove the shortcut of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ResNet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Every Block  =	Input: X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Output: H(X)</a:t>
            </a:r>
          </a:p>
        </p:txBody>
      </p:sp>
      <p:pic>
        <p:nvPicPr>
          <p:cNvPr id="122" name="圖片 1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721" y="184380"/>
            <a:ext cx="2315147" cy="277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01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7" y="184380"/>
            <a:ext cx="1166625" cy="1166625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362329" y="462337"/>
            <a:ext cx="9739185" cy="806765"/>
          </a:xfrm>
        </p:spPr>
        <p:txBody>
          <a:bodyPr>
            <a:no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(Uniform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90880" y="1269102"/>
            <a:ext cx="258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 Loss: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7301495" y="1269102"/>
            <a:ext cx="4771420" cy="4993847"/>
            <a:chOff x="7338817" y="1760851"/>
            <a:chExt cx="4771420" cy="3756029"/>
          </a:xfrm>
        </p:grpSpPr>
        <p:sp>
          <p:nvSpPr>
            <p:cNvPr id="9" name="文字方塊 8"/>
            <p:cNvSpPr txBox="1"/>
            <p:nvPr/>
          </p:nvSpPr>
          <p:spPr>
            <a:xfrm>
              <a:off x="7338817" y="1821379"/>
              <a:ext cx="4771420" cy="365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[Hyper Parameters]</a:t>
              </a:r>
            </a:p>
            <a:p>
              <a:endParaRPr lang="en-US" altLang="zh-TW" sz="5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Batch size: 32</a:t>
              </a:r>
            </a:p>
            <a:p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Learning rate: 0.01</a:t>
              </a:r>
            </a:p>
            <a:p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	divide by 10 at epoch 40</a:t>
              </a:r>
            </a:p>
            <a:p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	divide by 100 at epoch 70</a:t>
              </a:r>
            </a:p>
            <a:p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Total Epoch: 200</a:t>
              </a:r>
            </a:p>
            <a:p>
              <a:endPara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[Optimization]</a:t>
              </a:r>
            </a:p>
            <a:p>
              <a:endParaRPr lang="en-US" altLang="zh-TW" sz="5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Optimizer: SGD, momentum=0.9</a:t>
              </a:r>
            </a:p>
            <a:p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Loss Function: Cross Entropy</a:t>
              </a:r>
            </a:p>
            <a:p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Network Initialization: He initialization</a:t>
              </a:r>
            </a:p>
            <a:p>
              <a:endPara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[Accuracy]</a:t>
              </a:r>
            </a:p>
            <a:p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Testing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set:	</a:t>
              </a:r>
              <a:r>
                <a:rPr lang="en-US" altLang="zh-TW" sz="20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78%</a:t>
              </a:r>
            </a:p>
            <a:p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Training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set: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	96.53%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7338817" y="1760851"/>
              <a:ext cx="4690623" cy="3756029"/>
            </a:xfrm>
            <a:prstGeom prst="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0" t="10839" r="9175" b="2972"/>
          <a:stretch/>
        </p:blipFill>
        <p:spPr>
          <a:xfrm>
            <a:off x="501160" y="1669212"/>
            <a:ext cx="6569139" cy="459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59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62329" y="462337"/>
            <a:ext cx="9739185" cy="806765"/>
          </a:xfrm>
        </p:spPr>
        <p:txBody>
          <a:bodyPr>
            <a:no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24926" y="1207556"/>
            <a:ext cx="11013989" cy="4456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Acquisition &amp; Preprocessing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</a:p>
          <a:p>
            <a:pPr lvl="2">
              <a:lnSpc>
                <a:spcPct val="150000"/>
              </a:lnSpc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en-US" altLang="zh-TW" sz="2400" dirty="0" err="1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ResNet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- Uniform CNN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- </a:t>
            </a:r>
            <a:r>
              <a:rPr lang="en-US" altLang="zh-TW" sz="24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ResNet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+ DT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- </a:t>
            </a:r>
            <a:r>
              <a:rPr lang="en-US" altLang="zh-TW" sz="2400" dirty="0" err="1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ResNet</a:t>
            </a: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+ SVM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Performance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7" y="184380"/>
            <a:ext cx="1166625" cy="116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75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7" y="184380"/>
            <a:ext cx="1166625" cy="1166625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362329" y="462337"/>
            <a:ext cx="9739185" cy="806765"/>
          </a:xfrm>
        </p:spPr>
        <p:txBody>
          <a:bodyPr>
            <a:no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(Decision Tree)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223" y="1887921"/>
            <a:ext cx="4976305" cy="4732797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6" y="1351004"/>
            <a:ext cx="4461457" cy="1664757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4031183" y="2046155"/>
            <a:ext cx="1784839" cy="2744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Encoded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Feature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向下箭號 28"/>
          <p:cNvSpPr/>
          <p:nvPr/>
        </p:nvSpPr>
        <p:spPr>
          <a:xfrm>
            <a:off x="8387714" y="1487197"/>
            <a:ext cx="207295" cy="340862"/>
          </a:xfrm>
          <a:prstGeom prst="downArrow">
            <a:avLst>
              <a:gd name="adj1" fmla="val 29583"/>
              <a:gd name="adj2" fmla="val 46074"/>
            </a:avLst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323126" y="3173995"/>
            <a:ext cx="56888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ResNet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Encode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summarized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features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(Remove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last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fully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connected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layer)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Compute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purity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entropy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[Accuracy]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Testing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set:	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94%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set:	100%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792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96296E-6 L 0.29283 -0.13334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35" y="-666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7" grpId="2" animBg="1"/>
      <p:bldP spid="2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62329" y="462337"/>
            <a:ext cx="9739185" cy="806765"/>
          </a:xfrm>
        </p:spPr>
        <p:txBody>
          <a:bodyPr>
            <a:no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24926" y="1207556"/>
            <a:ext cx="11013989" cy="4456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Acquisition &amp; Preprocessing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</a:p>
          <a:p>
            <a:pPr lvl="2">
              <a:lnSpc>
                <a:spcPct val="150000"/>
              </a:lnSpc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en-US" altLang="zh-TW" sz="2400" dirty="0" err="1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ResNet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- Uniform CNN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- </a:t>
            </a:r>
            <a:r>
              <a:rPr lang="en-US" altLang="zh-TW" sz="2400" dirty="0" err="1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ResNet</a:t>
            </a: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+ DT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- </a:t>
            </a:r>
            <a:r>
              <a:rPr lang="en-US" altLang="zh-TW" sz="24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ResNet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+ SVM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Performance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7" y="184380"/>
            <a:ext cx="1166625" cy="116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9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62329" y="462337"/>
            <a:ext cx="9739185" cy="806765"/>
          </a:xfrm>
        </p:spPr>
        <p:txBody>
          <a:bodyPr>
            <a:no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24926" y="1207556"/>
            <a:ext cx="11013989" cy="4456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Acquisition &amp; Preprocessing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</a:p>
          <a:p>
            <a:pPr lvl="2"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ResNet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- Uniform CNN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-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ResNet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+ DT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-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ResNet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+ SVM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Performance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7" y="184380"/>
            <a:ext cx="1166625" cy="116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84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7" y="184380"/>
            <a:ext cx="1166625" cy="1166625"/>
          </a:xfrm>
          <a:prstGeom prst="rect">
            <a:avLst/>
          </a:prstGeo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362329" y="462337"/>
            <a:ext cx="9739185" cy="806765"/>
          </a:xfrm>
        </p:spPr>
        <p:txBody>
          <a:bodyPr>
            <a:no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(SVM)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15820" y="1351005"/>
            <a:ext cx="6176865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Use</a:t>
            </a:r>
            <a:r>
              <a:rPr lang="zh-TW" altLang="en-US" sz="2000" dirty="0"/>
              <a:t> </a:t>
            </a:r>
            <a:r>
              <a:rPr lang="en-US" altLang="zh-TW" sz="2000" dirty="0" err="1"/>
              <a:t>ResNet</a:t>
            </a:r>
            <a:r>
              <a:rPr lang="zh-TW" altLang="en-US" sz="2000" dirty="0"/>
              <a:t> </a:t>
            </a:r>
            <a:r>
              <a:rPr lang="en-US" altLang="zh-TW" sz="2000" dirty="0"/>
              <a:t>model</a:t>
            </a:r>
            <a:r>
              <a:rPr lang="zh-TW" altLang="en-US" sz="2000" dirty="0"/>
              <a:t> </a:t>
            </a:r>
            <a:r>
              <a:rPr lang="en-US" altLang="zh-TW" sz="2000" dirty="0"/>
              <a:t>as</a:t>
            </a:r>
            <a:r>
              <a:rPr lang="zh-TW" altLang="en-US" sz="2000" dirty="0"/>
              <a:t> </a:t>
            </a:r>
            <a:r>
              <a:rPr lang="en-US" altLang="zh-TW" sz="2000" dirty="0"/>
              <a:t>Encoder</a:t>
            </a:r>
          </a:p>
          <a:p>
            <a:r>
              <a:rPr lang="en-US" altLang="zh-TW" sz="2000" dirty="0"/>
              <a:t>Kernel:</a:t>
            </a:r>
            <a:r>
              <a:rPr lang="zh-TW" altLang="en-US" sz="2000" dirty="0"/>
              <a:t> </a:t>
            </a:r>
            <a:r>
              <a:rPr lang="en-US" altLang="zh-TW" sz="2000" dirty="0"/>
              <a:t>	Radial</a:t>
            </a:r>
            <a:r>
              <a:rPr lang="zh-TW" altLang="en-US" sz="2000" dirty="0"/>
              <a:t> </a:t>
            </a:r>
            <a:r>
              <a:rPr lang="en-US" altLang="zh-TW" sz="2000" dirty="0"/>
              <a:t>Basis</a:t>
            </a:r>
            <a:r>
              <a:rPr lang="zh-TW" altLang="en-US" sz="2000" dirty="0"/>
              <a:t> </a:t>
            </a:r>
            <a:r>
              <a:rPr lang="en-US" altLang="zh-TW" sz="2000" dirty="0"/>
              <a:t>Function</a:t>
            </a:r>
            <a:r>
              <a:rPr lang="zh-TW" altLang="en-US" sz="2000" dirty="0"/>
              <a:t> </a:t>
            </a:r>
            <a:r>
              <a:rPr lang="en-US" altLang="zh-TW" sz="2000" dirty="0"/>
              <a:t>Kernel</a:t>
            </a:r>
            <a:r>
              <a:rPr lang="zh-TW" altLang="en-US" sz="2000" dirty="0"/>
              <a:t> </a:t>
            </a:r>
            <a:r>
              <a:rPr lang="en-US" altLang="zh-TW" sz="2000" dirty="0"/>
              <a:t>(RBF),</a:t>
            </a:r>
            <a:r>
              <a:rPr lang="zh-TW" altLang="en-US" sz="2000" dirty="0"/>
              <a:t> </a:t>
            </a:r>
            <a:r>
              <a:rPr lang="en-US" altLang="zh-TW" sz="2000" dirty="0"/>
              <a:t>gamma</a:t>
            </a:r>
            <a:r>
              <a:rPr lang="zh-TW" altLang="en-US" sz="2000" dirty="0"/>
              <a:t> </a:t>
            </a:r>
            <a:r>
              <a:rPr lang="en-US" altLang="zh-TW" sz="2000" dirty="0"/>
              <a:t>=</a:t>
            </a:r>
            <a:r>
              <a:rPr lang="zh-TW" altLang="en-US" sz="2000" dirty="0"/>
              <a:t> </a:t>
            </a:r>
            <a:r>
              <a:rPr lang="en-US" altLang="zh-TW" sz="2000" dirty="0"/>
              <a:t>1/3</a:t>
            </a:r>
          </a:p>
          <a:p>
            <a:endParaRPr lang="en-US" altLang="zh-TW" sz="700" dirty="0"/>
          </a:p>
          <a:p>
            <a:r>
              <a:rPr lang="en-US" altLang="zh-TW" sz="2000" dirty="0"/>
              <a:t>[Accuracy]</a:t>
            </a:r>
          </a:p>
          <a:p>
            <a:r>
              <a:rPr lang="en-US" altLang="zh-TW" sz="2000" dirty="0"/>
              <a:t>Testing</a:t>
            </a:r>
            <a:r>
              <a:rPr lang="zh-TW" altLang="en-US" sz="2000" dirty="0"/>
              <a:t> </a:t>
            </a:r>
            <a:r>
              <a:rPr lang="en-US" altLang="zh-TW" sz="2000" dirty="0"/>
              <a:t>set:	</a:t>
            </a:r>
            <a:r>
              <a:rPr lang="en-US" altLang="zh-TW" sz="2000" dirty="0">
                <a:solidFill>
                  <a:srgbClr val="FF0000"/>
                </a:solidFill>
              </a:rPr>
              <a:t>92%</a:t>
            </a:r>
          </a:p>
          <a:p>
            <a:r>
              <a:rPr lang="en-US" altLang="zh-TW" sz="2000" dirty="0"/>
              <a:t>Training</a:t>
            </a:r>
            <a:r>
              <a:rPr lang="zh-TW" altLang="en-US" sz="2000" dirty="0"/>
              <a:t> </a:t>
            </a:r>
            <a:r>
              <a:rPr lang="en-US" altLang="zh-TW" sz="2000" dirty="0"/>
              <a:t>set:	100%</a:t>
            </a:r>
          </a:p>
          <a:p>
            <a:endParaRPr lang="en-US" altLang="zh-TW" sz="1000" dirty="0"/>
          </a:p>
          <a:p>
            <a:r>
              <a:rPr lang="en-US" altLang="zh-TW" sz="2000" dirty="0"/>
              <a:t>Kernel:	Sigmoid</a:t>
            </a:r>
            <a:r>
              <a:rPr lang="zh-TW" altLang="en-US" sz="2000" dirty="0"/>
              <a:t> </a:t>
            </a:r>
            <a:r>
              <a:rPr lang="en-US" altLang="zh-TW" sz="2000" dirty="0"/>
              <a:t>Kernel</a:t>
            </a:r>
          </a:p>
          <a:p>
            <a:r>
              <a:rPr lang="en-US" altLang="zh-TW" sz="2000" dirty="0"/>
              <a:t>[Accuracy]</a:t>
            </a:r>
          </a:p>
          <a:p>
            <a:r>
              <a:rPr lang="en-US" altLang="zh-TW" sz="2000" dirty="0"/>
              <a:t>Testing</a:t>
            </a:r>
            <a:r>
              <a:rPr lang="zh-TW" altLang="en-US" sz="2000" dirty="0"/>
              <a:t> </a:t>
            </a:r>
            <a:r>
              <a:rPr lang="en-US" altLang="zh-TW" sz="2000" dirty="0"/>
              <a:t>set:	</a:t>
            </a:r>
            <a:r>
              <a:rPr lang="en-US" altLang="zh-TW" sz="2000" dirty="0">
                <a:solidFill>
                  <a:srgbClr val="FF0000"/>
                </a:solidFill>
              </a:rPr>
              <a:t>90%</a:t>
            </a:r>
          </a:p>
          <a:p>
            <a:r>
              <a:rPr lang="en-US" altLang="zh-TW" sz="2000" dirty="0"/>
              <a:t>Training</a:t>
            </a:r>
            <a:r>
              <a:rPr lang="zh-TW" altLang="en-US" sz="2000" dirty="0"/>
              <a:t> </a:t>
            </a:r>
            <a:r>
              <a:rPr lang="en-US" altLang="zh-TW" sz="2000" dirty="0"/>
              <a:t>set:	99.15%</a:t>
            </a:r>
          </a:p>
          <a:p>
            <a:endParaRPr lang="en-US" altLang="zh-TW" sz="2000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15820" y="4656677"/>
            <a:ext cx="4599992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i="1" dirty="0">
                <a:solidFill>
                  <a:srgbClr val="4B505A"/>
                </a:solidFill>
                <a:latin typeface="Arial" panose="020B0604020202020204" pitchFamily="34" charset="0"/>
                <a:ea typeface="MathJax_Math-italic"/>
              </a:rPr>
              <a:t>F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4B505A"/>
                </a:solidFill>
                <a:effectLst/>
                <a:latin typeface="Arial" panose="020B0604020202020204" pitchFamily="34" charset="0"/>
                <a:ea typeface="MathJax_Math-italic"/>
              </a:rPr>
              <a:t>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4B505A"/>
                </a:solidFill>
                <a:effectLst/>
                <a:latin typeface="Arial" panose="020B0604020202020204" pitchFamily="34" charset="0"/>
                <a:ea typeface="MathJax_Main"/>
              </a:rPr>
              <a:t>=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4B505A"/>
                </a:solidFill>
                <a:effectLst/>
                <a:latin typeface="Arial" panose="020B0604020202020204" pitchFamily="34" charset="0"/>
                <a:ea typeface="MathJax_Main"/>
              </a:rPr>
              <a:t>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4B505A"/>
                </a:solidFill>
                <a:effectLst/>
                <a:latin typeface="Arial" panose="020B0604020202020204" pitchFamily="34" charset="0"/>
                <a:ea typeface="MathJax_Math-italic"/>
              </a:rPr>
              <a:t>Output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4B505A"/>
                </a:solidFill>
                <a:effectLst/>
                <a:latin typeface="Arial" panose="020B0604020202020204" pitchFamily="34" charset="0"/>
                <a:ea typeface="MathJax_Main"/>
              </a:rPr>
              <a:t>[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4B505A"/>
                </a:solidFill>
                <a:effectLst/>
                <a:latin typeface="Arial" panose="020B0604020202020204" pitchFamily="34" charset="0"/>
                <a:ea typeface="MathJax_Main"/>
              </a:rPr>
              <a:t> </a:t>
            </a:r>
            <a:r>
              <a:rPr kumimoji="0" lang="zh-TW" altLang="zh-TW" sz="2800" i="0" u="none" strike="noStrike" cap="none" normalizeH="0" baseline="0" dirty="0">
                <a:ln>
                  <a:noFill/>
                </a:ln>
                <a:solidFill>
                  <a:srgbClr val="4B505A"/>
                </a:solidFill>
                <a:effectLst/>
                <a:latin typeface="Arial" panose="020B0604020202020204" pitchFamily="34" charset="0"/>
                <a:ea typeface="MathJax_Main-bold"/>
              </a:rPr>
              <a:t>Σ</a:t>
            </a:r>
            <a:r>
              <a:rPr kumimoji="0" lang="zh-TW" altLang="zh-TW" sz="2400" b="0" i="0" u="none" strike="noStrike" cap="none" normalizeH="0" baseline="-25000" dirty="0">
                <a:ln>
                  <a:noFill/>
                </a:ln>
                <a:solidFill>
                  <a:srgbClr val="4B505A"/>
                </a:solidFill>
                <a:effectLst/>
                <a:latin typeface="Arial" panose="020B0604020202020204" pitchFamily="34" charset="0"/>
                <a:ea typeface="MathJax_Math-italic"/>
              </a:rPr>
              <a:t>m</a:t>
            </a:r>
            <a:r>
              <a:rPr kumimoji="0" lang="zh-TW" altLang="en-US" sz="2400" b="0" i="0" u="none" strike="noStrike" cap="none" normalizeH="0" baseline="-25000" dirty="0">
                <a:ln>
                  <a:noFill/>
                </a:ln>
                <a:solidFill>
                  <a:srgbClr val="4B505A"/>
                </a:solidFill>
                <a:effectLst/>
                <a:latin typeface="Arial" panose="020B0604020202020204" pitchFamily="34" charset="0"/>
                <a:ea typeface="MathJax_Math-italic"/>
              </a:rPr>
              <a:t> </a:t>
            </a:r>
            <a:r>
              <a:rPr kumimoji="0" lang="zh-TW" altLang="zh-TW" sz="2400" b="0" i="1" u="none" strike="noStrike" cap="none" normalizeH="0" baseline="0" dirty="0">
                <a:ln>
                  <a:noFill/>
                </a:ln>
                <a:solidFill>
                  <a:srgbClr val="4B505A"/>
                </a:solidFill>
                <a:effectLst/>
                <a:latin typeface="Arial" panose="020B0604020202020204" pitchFamily="34" charset="0"/>
                <a:ea typeface="MathJax_Math-italic"/>
              </a:rPr>
              <a:t>β</a:t>
            </a:r>
            <a:r>
              <a:rPr kumimoji="0" lang="zh-TW" altLang="zh-TW" sz="2400" b="0" i="1" u="none" strike="noStrike" cap="none" normalizeH="0" baseline="-25000" dirty="0">
                <a:ln>
                  <a:noFill/>
                </a:ln>
                <a:solidFill>
                  <a:srgbClr val="4B505A"/>
                </a:solidFill>
                <a:effectLst/>
                <a:latin typeface="Arial" panose="020B0604020202020204" pitchFamily="34" charset="0"/>
                <a:ea typeface="MathJax_Math-italic"/>
              </a:rPr>
              <a:t>m</a:t>
            </a:r>
            <a:r>
              <a:rPr kumimoji="0" lang="zh-TW" altLang="zh-TW" sz="2400" b="0" i="1" u="none" strike="noStrike" cap="none" normalizeH="0" baseline="0" dirty="0">
                <a:ln>
                  <a:noFill/>
                </a:ln>
                <a:solidFill>
                  <a:srgbClr val="4B505A"/>
                </a:solidFill>
                <a:effectLst/>
                <a:latin typeface="Arial" panose="020B0604020202020204" pitchFamily="34" charset="0"/>
                <a:ea typeface="MathJax_Math-italic"/>
              </a:rPr>
              <a:t>RBF</a:t>
            </a:r>
            <a:r>
              <a:rPr kumimoji="0" lang="zh-TW" altLang="zh-TW" sz="2400" b="0" i="1" u="none" strike="noStrike" cap="none" normalizeH="0" baseline="0" dirty="0">
                <a:ln>
                  <a:noFill/>
                </a:ln>
                <a:solidFill>
                  <a:srgbClr val="4B505A"/>
                </a:solidFill>
                <a:effectLst/>
                <a:latin typeface="Arial" panose="020B0604020202020204" pitchFamily="34" charset="0"/>
                <a:ea typeface="MathJax_Main"/>
              </a:rPr>
              <a:t>(</a:t>
            </a:r>
            <a:r>
              <a:rPr kumimoji="0" lang="zh-TW" altLang="zh-TW" sz="2400" b="0" i="1" u="none" strike="noStrike" cap="none" normalizeH="0" baseline="0" dirty="0">
                <a:ln>
                  <a:noFill/>
                </a:ln>
                <a:solidFill>
                  <a:srgbClr val="4B505A"/>
                </a:solidFill>
                <a:effectLst/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zh-TW" altLang="zh-TW" sz="2400" b="0" i="1" u="none" strike="noStrike" cap="none" normalizeH="0" baseline="0" dirty="0">
                <a:ln>
                  <a:noFill/>
                </a:ln>
                <a:solidFill>
                  <a:srgbClr val="4B505A"/>
                </a:solidFill>
                <a:effectLst/>
                <a:latin typeface="Arial" panose="020B0604020202020204" pitchFamily="34" charset="0"/>
                <a:ea typeface="MathJax_Main"/>
              </a:rPr>
              <a:t>,</a:t>
            </a:r>
            <a:r>
              <a:rPr kumimoji="0" lang="zh-TW" altLang="zh-TW" sz="2400" b="0" i="1" u="none" strike="noStrike" cap="none" normalizeH="0" baseline="0" dirty="0">
                <a:ln>
                  <a:noFill/>
                </a:ln>
                <a:solidFill>
                  <a:srgbClr val="4B505A"/>
                </a:solidFill>
                <a:effectLst/>
                <a:latin typeface="Arial" panose="020B0604020202020204" pitchFamily="34" charset="0"/>
                <a:ea typeface="MathJax_Math-italic"/>
              </a:rPr>
              <a:t>μ</a:t>
            </a:r>
            <a:r>
              <a:rPr kumimoji="0" lang="zh-TW" altLang="zh-TW" sz="2400" b="0" i="1" u="none" strike="noStrike" cap="none" normalizeH="0" baseline="-25000" dirty="0">
                <a:ln>
                  <a:noFill/>
                </a:ln>
                <a:solidFill>
                  <a:srgbClr val="4B505A"/>
                </a:solidFill>
                <a:effectLst/>
                <a:latin typeface="Arial" panose="020B0604020202020204" pitchFamily="34" charset="0"/>
                <a:ea typeface="MathJax_Math-italic"/>
              </a:rPr>
              <a:t>m</a:t>
            </a:r>
            <a:r>
              <a:rPr kumimoji="0" lang="zh-TW" altLang="zh-TW" sz="2400" b="0" i="1" u="none" strike="noStrike" cap="none" normalizeH="0" baseline="0" dirty="0">
                <a:ln>
                  <a:noFill/>
                </a:ln>
                <a:solidFill>
                  <a:srgbClr val="4B505A"/>
                </a:solidFill>
                <a:effectLst/>
                <a:latin typeface="Arial" panose="020B0604020202020204" pitchFamily="34" charset="0"/>
                <a:ea typeface="MathJax_Main"/>
              </a:rPr>
              <a:t>)</a:t>
            </a:r>
            <a:r>
              <a:rPr kumimoji="0" lang="zh-TW" altLang="en-US" sz="2400" b="0" i="1" u="none" strike="noStrike" cap="none" normalizeH="0" baseline="0" dirty="0">
                <a:ln>
                  <a:noFill/>
                </a:ln>
                <a:solidFill>
                  <a:srgbClr val="4B505A"/>
                </a:solidFill>
                <a:effectLst/>
                <a:latin typeface="Arial" panose="020B0604020202020204" pitchFamily="34" charset="0"/>
                <a:ea typeface="MathJax_Main"/>
              </a:rPr>
              <a:t>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4B505A"/>
                </a:solidFill>
                <a:effectLst/>
                <a:latin typeface="Arial" panose="020B0604020202020204" pitchFamily="34" charset="0"/>
                <a:ea typeface="MathJax_Main"/>
              </a:rPr>
              <a:t>]+</a:t>
            </a:r>
            <a:r>
              <a:rPr kumimoji="0" lang="zh-TW" altLang="zh-TW" sz="2400" b="0" i="1" u="none" strike="noStrike" cap="none" normalizeH="0" baseline="0" dirty="0">
                <a:ln>
                  <a:noFill/>
                </a:ln>
                <a:solidFill>
                  <a:srgbClr val="4B505A"/>
                </a:solidFill>
                <a:effectLst/>
                <a:latin typeface="Arial" panose="020B0604020202020204" pitchFamily="34" charset="0"/>
                <a:ea typeface="MathJax_Math-italic"/>
              </a:rPr>
              <a:t>b</a:t>
            </a:r>
            <a:endParaRPr lang="en-US" altLang="zh-TW" sz="2400" i="1" dirty="0">
              <a:solidFill>
                <a:srgbClr val="4B505A"/>
              </a:solidFill>
              <a:latin typeface="Arial" panose="020B0604020202020204" pitchFamily="34" charset="0"/>
              <a:ea typeface="MathJax_Math-itali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000" i="1" dirty="0">
              <a:solidFill>
                <a:srgbClr val="4B505A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RBF:</a:t>
            </a:r>
            <a:r>
              <a:rPr lang="en-US" altLang="zh-TW" sz="2000" dirty="0">
                <a:latin typeface="Arial" panose="020B0604020202020204" pitchFamily="34" charset="0"/>
              </a:rPr>
              <a:t>	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Similarity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000" i="1" dirty="0">
                <a:solidFill>
                  <a:srgbClr val="4B505A"/>
                </a:solidFill>
                <a:latin typeface="Arial" panose="020B0604020202020204" pitchFamily="34" charset="0"/>
                <a:ea typeface="MathJax_Math-italic"/>
              </a:rPr>
              <a:t>β </a:t>
            </a:r>
            <a:r>
              <a:rPr lang="en-US" altLang="zh-TW" sz="2000" dirty="0">
                <a:solidFill>
                  <a:srgbClr val="4B505A"/>
                </a:solidFill>
                <a:latin typeface="Arial" panose="020B0604020202020204" pitchFamily="34" charset="0"/>
                <a:ea typeface="MathJax_Math-italic"/>
              </a:rPr>
              <a:t>:</a:t>
            </a:r>
            <a:r>
              <a:rPr lang="en-US" altLang="zh-TW" sz="2000" i="1" dirty="0">
                <a:solidFill>
                  <a:srgbClr val="4B505A"/>
                </a:solidFill>
                <a:latin typeface="Arial" panose="020B0604020202020204" pitchFamily="34" charset="0"/>
                <a:ea typeface="MathJax_Math-italic"/>
              </a:rPr>
              <a:t>	</a:t>
            </a:r>
            <a:r>
              <a:rPr lang="en-US" altLang="zh-TW" sz="2000" dirty="0">
                <a:solidFill>
                  <a:srgbClr val="4B505A"/>
                </a:solidFill>
                <a:latin typeface="Arial" panose="020B0604020202020204" pitchFamily="34" charset="0"/>
                <a:ea typeface="MathJax_Math-italic"/>
              </a:rPr>
              <a:t>Vote</a:t>
            </a:r>
            <a:r>
              <a:rPr lang="zh-TW" altLang="en-US" sz="2000" dirty="0">
                <a:solidFill>
                  <a:srgbClr val="4B505A"/>
                </a:solidFill>
                <a:latin typeface="Arial" panose="020B0604020202020204" pitchFamily="34" charset="0"/>
                <a:ea typeface="MathJax_Math-italic"/>
              </a:rPr>
              <a:t> </a:t>
            </a:r>
            <a:r>
              <a:rPr lang="en-US" altLang="zh-TW" sz="2000" dirty="0">
                <a:solidFill>
                  <a:srgbClr val="4B505A"/>
                </a:solidFill>
                <a:latin typeface="Arial" panose="020B0604020202020204" pitchFamily="34" charset="0"/>
                <a:ea typeface="MathJax_Math-italic"/>
              </a:rPr>
              <a:t>(sign)</a:t>
            </a:r>
            <a:endParaRPr kumimoji="0" lang="zh-TW" altLang="zh-TW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7" name="群組 96"/>
          <p:cNvGrpSpPr/>
          <p:nvPr/>
        </p:nvGrpSpPr>
        <p:grpSpPr>
          <a:xfrm>
            <a:off x="6163827" y="2192282"/>
            <a:ext cx="5645994" cy="4405513"/>
            <a:chOff x="6231921" y="2075549"/>
            <a:chExt cx="5645994" cy="4405513"/>
          </a:xfrm>
        </p:grpSpPr>
        <p:grpSp>
          <p:nvGrpSpPr>
            <p:cNvPr id="93" name="群組 92"/>
            <p:cNvGrpSpPr/>
            <p:nvPr/>
          </p:nvGrpSpPr>
          <p:grpSpPr>
            <a:xfrm>
              <a:off x="6231921" y="2075549"/>
              <a:ext cx="5645994" cy="4114174"/>
              <a:chOff x="6468565" y="2153371"/>
              <a:chExt cx="5645994" cy="4114174"/>
            </a:xfrm>
          </p:grpSpPr>
          <p:grpSp>
            <p:nvGrpSpPr>
              <p:cNvPr id="13" name="群組 12"/>
              <p:cNvGrpSpPr/>
              <p:nvPr/>
            </p:nvGrpSpPr>
            <p:grpSpPr>
              <a:xfrm>
                <a:off x="8900411" y="3066859"/>
                <a:ext cx="787940" cy="438540"/>
                <a:chOff x="7664998" y="2847589"/>
                <a:chExt cx="787940" cy="438540"/>
              </a:xfrm>
            </p:grpSpPr>
            <p:sp>
              <p:nvSpPr>
                <p:cNvPr id="11" name="橢圓 10"/>
                <p:cNvSpPr/>
                <p:nvPr/>
              </p:nvSpPr>
              <p:spPr>
                <a:xfrm>
                  <a:off x="7839699" y="2847589"/>
                  <a:ext cx="438539" cy="438540"/>
                </a:xfrm>
                <a:prstGeom prst="ellipse">
                  <a:avLst/>
                </a:prstGeom>
                <a:solidFill>
                  <a:srgbClr val="F88A63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文字方塊 11"/>
                <p:cNvSpPr txBox="1"/>
                <p:nvPr/>
              </p:nvSpPr>
              <p:spPr>
                <a:xfrm>
                  <a:off x="7664998" y="2897582"/>
                  <a:ext cx="78794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600" dirty="0"/>
                    <a:t>RBF</a:t>
                  </a:r>
                  <a:endParaRPr lang="zh-TW" altLang="en-US" sz="1600" dirty="0"/>
                </a:p>
              </p:txBody>
            </p:sp>
          </p:grpSp>
          <p:grpSp>
            <p:nvGrpSpPr>
              <p:cNvPr id="14" name="群組 13"/>
              <p:cNvGrpSpPr/>
              <p:nvPr/>
            </p:nvGrpSpPr>
            <p:grpSpPr>
              <a:xfrm>
                <a:off x="8900411" y="4065565"/>
                <a:ext cx="787940" cy="438540"/>
                <a:chOff x="7664998" y="2847589"/>
                <a:chExt cx="787940" cy="438540"/>
              </a:xfrm>
            </p:grpSpPr>
            <p:sp>
              <p:nvSpPr>
                <p:cNvPr id="15" name="橢圓 14"/>
                <p:cNvSpPr/>
                <p:nvPr/>
              </p:nvSpPr>
              <p:spPr>
                <a:xfrm>
                  <a:off x="7839699" y="2847589"/>
                  <a:ext cx="438539" cy="438540"/>
                </a:xfrm>
                <a:prstGeom prst="ellipse">
                  <a:avLst/>
                </a:prstGeom>
                <a:solidFill>
                  <a:srgbClr val="F88A63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文字方塊 15"/>
                <p:cNvSpPr txBox="1"/>
                <p:nvPr/>
              </p:nvSpPr>
              <p:spPr>
                <a:xfrm>
                  <a:off x="7664998" y="2897582"/>
                  <a:ext cx="78794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600" dirty="0"/>
                    <a:t>RBF</a:t>
                  </a:r>
                  <a:endParaRPr lang="zh-TW" altLang="en-US" sz="1600" dirty="0"/>
                </a:p>
              </p:txBody>
            </p:sp>
          </p:grpSp>
          <p:grpSp>
            <p:nvGrpSpPr>
              <p:cNvPr id="17" name="群組 16"/>
              <p:cNvGrpSpPr/>
              <p:nvPr/>
            </p:nvGrpSpPr>
            <p:grpSpPr>
              <a:xfrm>
                <a:off x="8900411" y="5064271"/>
                <a:ext cx="787940" cy="438540"/>
                <a:chOff x="7664998" y="2847589"/>
                <a:chExt cx="787940" cy="438540"/>
              </a:xfrm>
            </p:grpSpPr>
            <p:sp>
              <p:nvSpPr>
                <p:cNvPr id="18" name="橢圓 17"/>
                <p:cNvSpPr/>
                <p:nvPr/>
              </p:nvSpPr>
              <p:spPr>
                <a:xfrm>
                  <a:off x="7839699" y="2847589"/>
                  <a:ext cx="438539" cy="438540"/>
                </a:xfrm>
                <a:prstGeom prst="ellipse">
                  <a:avLst/>
                </a:prstGeom>
                <a:solidFill>
                  <a:srgbClr val="F88A63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文字方塊 18"/>
                <p:cNvSpPr txBox="1"/>
                <p:nvPr/>
              </p:nvSpPr>
              <p:spPr>
                <a:xfrm>
                  <a:off x="7664998" y="2897582"/>
                  <a:ext cx="78794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600" dirty="0"/>
                    <a:t>RBF</a:t>
                  </a:r>
                  <a:endParaRPr lang="zh-TW" altLang="en-US" sz="1600" dirty="0"/>
                </a:p>
              </p:txBody>
            </p:sp>
          </p:grpSp>
          <p:sp>
            <p:nvSpPr>
              <p:cNvPr id="21" name="文字方塊 20"/>
              <p:cNvSpPr txBox="1"/>
              <p:nvPr/>
            </p:nvSpPr>
            <p:spPr>
              <a:xfrm>
                <a:off x="6468565" y="2435727"/>
                <a:ext cx="622570" cy="3831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/>
                  <a:t>X</a:t>
                </a:r>
                <a:r>
                  <a:rPr lang="en-US" altLang="zh-TW" baseline="-25000" dirty="0"/>
                  <a:t>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/>
                  <a:t>X</a:t>
                </a:r>
                <a:r>
                  <a:rPr lang="en-US" altLang="zh-TW" baseline="-25000" dirty="0"/>
                  <a:t>1</a:t>
                </a:r>
                <a:endParaRPr lang="en-US" altLang="zh-TW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dirty="0"/>
                  <a:t>X</a:t>
                </a:r>
                <a:r>
                  <a:rPr lang="en-US" altLang="zh-TW" baseline="-25000" dirty="0"/>
                  <a:t>2</a:t>
                </a:r>
                <a:endParaRPr lang="en-US" altLang="zh-TW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dirty="0"/>
                  <a:t>X</a:t>
                </a:r>
                <a:r>
                  <a:rPr lang="en-US" altLang="zh-TW" baseline="-25000" dirty="0"/>
                  <a:t>3</a:t>
                </a:r>
                <a:endParaRPr lang="en-US" altLang="zh-TW" dirty="0"/>
              </a:p>
              <a:p>
                <a:pPr>
                  <a:lnSpc>
                    <a:spcPct val="150000"/>
                  </a:lnSpc>
                </a:pPr>
                <a:endParaRPr lang="en-US" altLang="zh-TW" dirty="0"/>
              </a:p>
              <a:p>
                <a:r>
                  <a:rPr lang="en-US" altLang="zh-TW" dirty="0"/>
                  <a:t>.</a:t>
                </a:r>
              </a:p>
              <a:p>
                <a:r>
                  <a:rPr lang="en-US" altLang="zh-TW" dirty="0"/>
                  <a:t>.</a:t>
                </a:r>
              </a:p>
              <a:p>
                <a:r>
                  <a:rPr lang="en-US" altLang="zh-TW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dirty="0" err="1"/>
                  <a:t>X</a:t>
                </a:r>
                <a:r>
                  <a:rPr lang="en-US" altLang="zh-TW" baseline="-25000" dirty="0" err="1"/>
                  <a:t>n</a:t>
                </a:r>
                <a:endParaRPr lang="zh-TW" altLang="en-US" dirty="0"/>
              </a:p>
            </p:txBody>
          </p:sp>
          <p:cxnSp>
            <p:nvCxnSpPr>
              <p:cNvPr id="23" name="直線接點 22"/>
              <p:cNvCxnSpPr/>
              <p:nvPr/>
            </p:nvCxnSpPr>
            <p:spPr>
              <a:xfrm>
                <a:off x="6792685" y="2714017"/>
                <a:ext cx="2346650" cy="4527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/>
              <p:cNvCxnSpPr>
                <a:endCxn id="15" idx="1"/>
              </p:cNvCxnSpPr>
              <p:nvPr/>
            </p:nvCxnSpPr>
            <p:spPr>
              <a:xfrm>
                <a:off x="6792685" y="2714017"/>
                <a:ext cx="2346650" cy="14157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>
                <a:endCxn id="18" idx="1"/>
              </p:cNvCxnSpPr>
              <p:nvPr/>
            </p:nvCxnSpPr>
            <p:spPr>
              <a:xfrm>
                <a:off x="6792685" y="2721161"/>
                <a:ext cx="2346650" cy="24073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>
              <a:xfrm>
                <a:off x="6792685" y="3134705"/>
                <a:ext cx="2282427" cy="820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>
              <a:xfrm>
                <a:off x="6792685" y="3131082"/>
                <a:ext cx="2346650" cy="102978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>
              <a:xfrm>
                <a:off x="6822448" y="3151249"/>
                <a:ext cx="2316887" cy="20272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>
              <a:xfrm flipV="1">
                <a:off x="6807566" y="3286129"/>
                <a:ext cx="2267546" cy="2905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>
              <a:xfrm>
                <a:off x="6822448" y="3583848"/>
                <a:ext cx="2252664" cy="6262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>
              <a:xfrm>
                <a:off x="6822448" y="3593248"/>
                <a:ext cx="2252664" cy="16153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/>
              <p:cNvCxnSpPr/>
              <p:nvPr/>
            </p:nvCxnSpPr>
            <p:spPr>
              <a:xfrm flipV="1">
                <a:off x="6822448" y="3349054"/>
                <a:ext cx="2252664" cy="6274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/>
              <p:cNvCxnSpPr/>
              <p:nvPr/>
            </p:nvCxnSpPr>
            <p:spPr>
              <a:xfrm>
                <a:off x="6822448" y="3976501"/>
                <a:ext cx="2252664" cy="27342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接點 61"/>
              <p:cNvCxnSpPr/>
              <p:nvPr/>
            </p:nvCxnSpPr>
            <p:spPr>
              <a:xfrm>
                <a:off x="6822448" y="3983644"/>
                <a:ext cx="2252664" cy="12571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接點 64"/>
              <p:cNvCxnSpPr/>
              <p:nvPr/>
            </p:nvCxnSpPr>
            <p:spPr>
              <a:xfrm flipV="1">
                <a:off x="6822448" y="3373485"/>
                <a:ext cx="2252664" cy="26493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/>
              <p:cNvCxnSpPr/>
              <p:nvPr/>
            </p:nvCxnSpPr>
            <p:spPr>
              <a:xfrm flipV="1">
                <a:off x="6822448" y="4284835"/>
                <a:ext cx="2252664" cy="17380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接點 70"/>
              <p:cNvCxnSpPr/>
              <p:nvPr/>
            </p:nvCxnSpPr>
            <p:spPr>
              <a:xfrm flipV="1">
                <a:off x="6822448" y="5290545"/>
                <a:ext cx="2252664" cy="7394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4" name="群組 73"/>
              <p:cNvGrpSpPr/>
              <p:nvPr/>
            </p:nvGrpSpPr>
            <p:grpSpPr>
              <a:xfrm>
                <a:off x="11326619" y="4065565"/>
                <a:ext cx="787940" cy="438540"/>
                <a:chOff x="7664998" y="2847589"/>
                <a:chExt cx="787940" cy="438540"/>
              </a:xfrm>
            </p:grpSpPr>
            <p:sp>
              <p:nvSpPr>
                <p:cNvPr id="75" name="橢圓 74"/>
                <p:cNvSpPr/>
                <p:nvPr/>
              </p:nvSpPr>
              <p:spPr>
                <a:xfrm>
                  <a:off x="7839699" y="2847589"/>
                  <a:ext cx="438539" cy="438540"/>
                </a:xfrm>
                <a:prstGeom prst="ellipse">
                  <a:avLst/>
                </a:prstGeom>
                <a:solidFill>
                  <a:srgbClr val="9BDB56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文字方塊 75"/>
                <p:cNvSpPr txBox="1"/>
                <p:nvPr/>
              </p:nvSpPr>
              <p:spPr>
                <a:xfrm>
                  <a:off x="7664998" y="2897582"/>
                  <a:ext cx="78794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600" dirty="0"/>
                    <a:t>Output</a:t>
                  </a:r>
                  <a:endParaRPr lang="zh-TW" altLang="en-US" sz="1600" dirty="0"/>
                </a:p>
              </p:txBody>
            </p:sp>
          </p:grpSp>
          <p:grpSp>
            <p:nvGrpSpPr>
              <p:cNvPr id="77" name="群組 76"/>
              <p:cNvGrpSpPr/>
              <p:nvPr/>
            </p:nvGrpSpPr>
            <p:grpSpPr>
              <a:xfrm>
                <a:off x="8900411" y="2153371"/>
                <a:ext cx="787940" cy="438540"/>
                <a:chOff x="7664998" y="2847589"/>
                <a:chExt cx="787940" cy="438540"/>
              </a:xfrm>
            </p:grpSpPr>
            <p:sp>
              <p:nvSpPr>
                <p:cNvPr id="78" name="橢圓 77"/>
                <p:cNvSpPr/>
                <p:nvPr/>
              </p:nvSpPr>
              <p:spPr>
                <a:xfrm>
                  <a:off x="7839699" y="2847589"/>
                  <a:ext cx="438539" cy="43854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文字方塊 78"/>
                <p:cNvSpPr txBox="1"/>
                <p:nvPr/>
              </p:nvSpPr>
              <p:spPr>
                <a:xfrm>
                  <a:off x="7664998" y="2897582"/>
                  <a:ext cx="78794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600" dirty="0"/>
                    <a:t>b</a:t>
                  </a:r>
                  <a:endParaRPr lang="zh-TW" altLang="en-US" sz="1600" dirty="0"/>
                </a:p>
              </p:txBody>
            </p:sp>
          </p:grpSp>
          <p:cxnSp>
            <p:nvCxnSpPr>
              <p:cNvPr id="80" name="直線接點 79"/>
              <p:cNvCxnSpPr>
                <a:endCxn id="75" idx="1"/>
              </p:cNvCxnSpPr>
              <p:nvPr/>
            </p:nvCxnSpPr>
            <p:spPr>
              <a:xfrm>
                <a:off x="9513651" y="2390620"/>
                <a:ext cx="2051892" cy="17391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接點 81"/>
              <p:cNvCxnSpPr/>
              <p:nvPr/>
            </p:nvCxnSpPr>
            <p:spPr>
              <a:xfrm>
                <a:off x="9509683" y="3275110"/>
                <a:ext cx="2019377" cy="9040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接點 86"/>
              <p:cNvCxnSpPr/>
              <p:nvPr/>
            </p:nvCxnSpPr>
            <p:spPr>
              <a:xfrm>
                <a:off x="9509683" y="4284835"/>
                <a:ext cx="1987944" cy="110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/>
              <p:cNvCxnSpPr/>
              <p:nvPr/>
            </p:nvCxnSpPr>
            <p:spPr>
              <a:xfrm flipV="1">
                <a:off x="9517344" y="4388039"/>
                <a:ext cx="2011716" cy="902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圓角矩形 93"/>
            <p:cNvSpPr/>
            <p:nvPr/>
          </p:nvSpPr>
          <p:spPr>
            <a:xfrm>
              <a:off x="7266550" y="3888282"/>
              <a:ext cx="1138136" cy="55780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Similarity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圓角矩形 94"/>
            <p:cNvSpPr/>
            <p:nvPr/>
          </p:nvSpPr>
          <p:spPr>
            <a:xfrm>
              <a:off x="9626408" y="3878401"/>
              <a:ext cx="1138136" cy="55780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Vote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9351008" y="5822883"/>
              <a:ext cx="2132937" cy="658179"/>
            </a:xfrm>
            <a:prstGeom prst="rect">
              <a:avLst/>
            </a:prstGeom>
            <a:solidFill>
              <a:srgbClr val="A568D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RBF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Network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94791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62329" y="462337"/>
            <a:ext cx="9739185" cy="806765"/>
          </a:xfrm>
        </p:spPr>
        <p:txBody>
          <a:bodyPr>
            <a:no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24926" y="1207556"/>
            <a:ext cx="11013989" cy="4456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Acquisition &amp; Preprocessing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</a:p>
          <a:p>
            <a:pPr lvl="2">
              <a:lnSpc>
                <a:spcPct val="150000"/>
              </a:lnSpc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en-US" altLang="zh-TW" sz="2400" dirty="0" err="1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ResNet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- Uniform CNN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- </a:t>
            </a:r>
            <a:r>
              <a:rPr lang="en-US" altLang="zh-TW" sz="2400" dirty="0" err="1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ResNet</a:t>
            </a: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+ DT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- </a:t>
            </a:r>
            <a:r>
              <a:rPr lang="en-US" altLang="zh-TW" sz="2400" dirty="0" err="1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ResNet</a:t>
            </a: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+ SVM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Performance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7" y="184380"/>
            <a:ext cx="1166625" cy="116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14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7" y="184380"/>
            <a:ext cx="1166625" cy="1166625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362329" y="462337"/>
            <a:ext cx="9739185" cy="806765"/>
          </a:xfrm>
        </p:spPr>
        <p:txBody>
          <a:bodyPr>
            <a:no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Performance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450225"/>
              </p:ext>
            </p:extLst>
          </p:nvPr>
        </p:nvGraphicFramePr>
        <p:xfrm>
          <a:off x="632567" y="2206482"/>
          <a:ext cx="6194795" cy="3001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1687">
                  <a:extLst>
                    <a:ext uri="{9D8B030D-6E8A-4147-A177-3AD203B41FA5}">
                      <a16:colId xmlns:a16="http://schemas.microsoft.com/office/drawing/2014/main" val="3644851699"/>
                    </a:ext>
                  </a:extLst>
                </a:gridCol>
                <a:gridCol w="3763108">
                  <a:extLst>
                    <a:ext uri="{9D8B030D-6E8A-4147-A177-3AD203B41FA5}">
                      <a16:colId xmlns:a16="http://schemas.microsoft.com/office/drawing/2014/main" val="2099772694"/>
                    </a:ext>
                  </a:extLst>
                </a:gridCol>
              </a:tblGrid>
              <a:tr h="600309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Accuracy</a:t>
                      </a:r>
                      <a:r>
                        <a:rPr lang="zh-TW" altLang="en-US" sz="2400" dirty="0"/>
                        <a:t> </a:t>
                      </a:r>
                      <a:r>
                        <a:rPr lang="en-US" altLang="zh-TW" sz="2400" dirty="0"/>
                        <a:t>(Testing)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9634819"/>
                  </a:ext>
                </a:extLst>
              </a:tr>
              <a:tr h="60030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ResNet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92%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2442063"/>
                  </a:ext>
                </a:extLst>
              </a:tr>
              <a:tr h="60030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Uniform</a:t>
                      </a:r>
                      <a:r>
                        <a:rPr lang="zh-TW" altLang="en-US" sz="2000" dirty="0"/>
                        <a:t> </a:t>
                      </a:r>
                      <a:r>
                        <a:rPr lang="en-US" altLang="zh-TW" sz="2000" dirty="0"/>
                        <a:t>CNN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78%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634917"/>
                  </a:ext>
                </a:extLst>
              </a:tr>
              <a:tr h="6003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ResNet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+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Decision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Tree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94%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6958511"/>
                  </a:ext>
                </a:extLst>
              </a:tr>
              <a:tr h="60030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ResNet</a:t>
                      </a:r>
                      <a:r>
                        <a:rPr lang="zh-TW" altLang="en-US" sz="2000" dirty="0"/>
                        <a:t> 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 </a:t>
                      </a:r>
                      <a:r>
                        <a:rPr lang="en-US" altLang="zh-TW" sz="2000" dirty="0"/>
                        <a:t>SVM</a:t>
                      </a:r>
                      <a:r>
                        <a:rPr lang="zh-TW" altLang="en-US" sz="2000" dirty="0"/>
                        <a:t> </a:t>
                      </a:r>
                      <a:r>
                        <a:rPr lang="en-US" altLang="zh-TW" sz="2000" dirty="0"/>
                        <a:t>(RBF)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92%</a:t>
                      </a:r>
                      <a:r>
                        <a:rPr lang="zh-TW" alt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905136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6912355" y="2531798"/>
            <a:ext cx="5279645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Conclusion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ResNet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is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quite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good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at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extracting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Uniform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fails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deep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network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Decision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Tree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outperforms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others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is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similar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fully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connected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layer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architecture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347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62329" y="462337"/>
            <a:ext cx="9739185" cy="806765"/>
          </a:xfrm>
        </p:spPr>
        <p:txBody>
          <a:bodyPr>
            <a:no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24926" y="1207556"/>
            <a:ext cx="11013989" cy="4456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Acquisition &amp; Preprocessing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</a:p>
          <a:p>
            <a:pPr lvl="2">
              <a:lnSpc>
                <a:spcPct val="150000"/>
              </a:lnSpc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en-US" altLang="zh-TW" sz="2400" dirty="0" err="1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ResNet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- Uniform CNN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- </a:t>
            </a:r>
            <a:r>
              <a:rPr lang="en-US" altLang="zh-TW" sz="2400" dirty="0" err="1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ResNet</a:t>
            </a: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+ DT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- </a:t>
            </a:r>
            <a:r>
              <a:rPr lang="en-US" altLang="zh-TW" sz="2400" dirty="0" err="1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ResNet</a:t>
            </a: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+ SVM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Performance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7" y="184380"/>
            <a:ext cx="1166625" cy="116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2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362329" y="462337"/>
            <a:ext cx="9739185" cy="806765"/>
          </a:xfrm>
        </p:spPr>
        <p:txBody>
          <a:bodyPr>
            <a:no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Introduction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7" y="184380"/>
            <a:ext cx="1166625" cy="1166625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717CB5CA-B2F4-8E48-BFB0-B20C55B07508}"/>
              </a:ext>
            </a:extLst>
          </p:cNvPr>
          <p:cNvGrpSpPr/>
          <p:nvPr/>
        </p:nvGrpSpPr>
        <p:grpSpPr>
          <a:xfrm>
            <a:off x="1636739" y="3023199"/>
            <a:ext cx="9050394" cy="2134290"/>
            <a:chOff x="1636739" y="3023199"/>
            <a:chExt cx="9050394" cy="2134290"/>
          </a:xfrm>
        </p:grpSpPr>
        <p:grpSp>
          <p:nvGrpSpPr>
            <p:cNvPr id="11" name="群組 10"/>
            <p:cNvGrpSpPr/>
            <p:nvPr/>
          </p:nvGrpSpPr>
          <p:grpSpPr>
            <a:xfrm>
              <a:off x="1636739" y="3023199"/>
              <a:ext cx="2876300" cy="2011179"/>
              <a:chOff x="1826209" y="2685448"/>
              <a:chExt cx="2876300" cy="2011179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6209" y="2685448"/>
                <a:ext cx="2876300" cy="1380624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826209" y="4358073"/>
                <a:ext cx="28763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Author: </a:t>
                </a:r>
                <a:r>
                  <a:rPr lang="en-US" altLang="zh-TW" sz="16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Kishimoto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Masashi</a:t>
                </a:r>
                <a:endPara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2" name="群組 11"/>
            <p:cNvGrpSpPr/>
            <p:nvPr/>
          </p:nvGrpSpPr>
          <p:grpSpPr>
            <a:xfrm>
              <a:off x="7212222" y="3023199"/>
              <a:ext cx="3474911" cy="2134290"/>
              <a:chOff x="7220462" y="2685448"/>
              <a:chExt cx="3474911" cy="2134290"/>
            </a:xfrm>
          </p:grpSpPr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13" t="6112" r="5926" b="7978"/>
              <a:stretch/>
            </p:blipFill>
            <p:spPr>
              <a:xfrm>
                <a:off x="7220462" y="2685448"/>
                <a:ext cx="2876300" cy="1414314"/>
              </a:xfrm>
              <a:prstGeom prst="rect">
                <a:avLst/>
              </a:prstGeom>
            </p:spPr>
          </p:pic>
          <p:sp>
            <p:nvSpPr>
              <p:cNvPr id="9" name="文字方塊 8"/>
              <p:cNvSpPr txBox="1"/>
              <p:nvPr/>
            </p:nvSpPr>
            <p:spPr>
              <a:xfrm>
                <a:off x="7220462" y="4234963"/>
                <a:ext cx="34749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Author: </a:t>
                </a:r>
                <a:r>
                  <a:rPr lang="en-US" altLang="zh-TW" sz="16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Ikemoto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6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Mikio</a:t>
                </a:r>
                <a:endPara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Assistant of Masashi for 15 years</a:t>
                </a:r>
                <a:endPara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10" name="文字方塊 9"/>
          <p:cNvSpPr txBox="1"/>
          <p:nvPr/>
        </p:nvSpPr>
        <p:spPr>
          <a:xfrm>
            <a:off x="799070" y="1547059"/>
            <a:ext cx="10302444" cy="1045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Task: 		To separate comic graphs between Naruto and </a:t>
            </a:r>
            <a:r>
              <a:rPr lang="en-US" altLang="zh-TW" sz="2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Boruto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 words:	Feature extracting,  Classification,  Model design,  Optimization</a:t>
            </a:r>
          </a:p>
        </p:txBody>
      </p:sp>
    </p:spTree>
    <p:extLst>
      <p:ext uri="{BB962C8B-B14F-4D97-AF65-F5344CB8AC3E}">
        <p14:creationId xmlns:p14="http://schemas.microsoft.com/office/powerpoint/2010/main" val="3329952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7" y="184380"/>
            <a:ext cx="1166625" cy="1166625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362329" y="462337"/>
            <a:ext cx="9739185" cy="806765"/>
          </a:xfrm>
        </p:spPr>
        <p:txBody>
          <a:bodyPr>
            <a:no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Introduction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115" y="1813139"/>
            <a:ext cx="3606543" cy="180327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814" y="1813139"/>
            <a:ext cx="3606543" cy="180327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115" y="3878123"/>
            <a:ext cx="3606543" cy="180327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814" y="3878123"/>
            <a:ext cx="3606543" cy="1803272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362329" y="1269102"/>
            <a:ext cx="3435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Some examples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797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62329" y="462337"/>
            <a:ext cx="9739185" cy="806765"/>
          </a:xfrm>
        </p:spPr>
        <p:txBody>
          <a:bodyPr>
            <a:no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24926" y="1207556"/>
            <a:ext cx="11013989" cy="4456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Acquisition &amp; Preprocessing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</a:p>
          <a:p>
            <a:pPr lvl="2">
              <a:lnSpc>
                <a:spcPct val="150000"/>
              </a:lnSpc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en-US" altLang="zh-TW" sz="2400" dirty="0" err="1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ResNet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- Uniform CNN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- </a:t>
            </a:r>
            <a:r>
              <a:rPr lang="en-US" altLang="zh-TW" sz="2400" dirty="0" err="1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ResNet</a:t>
            </a: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+ DT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- </a:t>
            </a:r>
            <a:r>
              <a:rPr lang="en-US" altLang="zh-TW" sz="2400" dirty="0" err="1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ResNet</a:t>
            </a: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+ SVM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Performance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7" y="184380"/>
            <a:ext cx="1166625" cy="116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46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7" y="184380"/>
            <a:ext cx="1166625" cy="1166625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362329" y="462337"/>
            <a:ext cx="9739185" cy="806765"/>
          </a:xfrm>
        </p:spPr>
        <p:txBody>
          <a:bodyPr>
            <a:no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Acquisition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86563" y="1409520"/>
            <a:ext cx="117054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Take screenshot from the online comic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data collected should</a:t>
            </a:r>
          </a:p>
          <a:p>
            <a:pPr marL="800100" lvl="1" indent="-342900">
              <a:buFont typeface="Calibri" panose="020F0502020204030204" pitchFamily="34" charset="0"/>
              <a:buChar char="▪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have clear outline (most of them include characters)</a:t>
            </a:r>
          </a:p>
          <a:p>
            <a:pPr marL="800100" lvl="1" indent="-342900">
              <a:buFont typeface="Calibri" panose="020F0502020204030204" pitchFamily="34" charset="0"/>
              <a:buChar char="▪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not be landscape picture</a:t>
            </a:r>
          </a:p>
          <a:p>
            <a:pPr marL="800100" lvl="1" indent="-342900">
              <a:buFont typeface="Calibri" panose="020F0502020204030204" pitchFamily="34" charset="0"/>
              <a:buChar char="▪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not include dialogue</a:t>
            </a:r>
          </a:p>
          <a:p>
            <a:pPr marL="800100" lvl="1" indent="-342900">
              <a:buFont typeface="Calibri" panose="020F0502020204030204" pitchFamily="34" charset="0"/>
              <a:buChar char="▪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not center on specific characters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 expect the model can focus on the “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style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 (features) to do classification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240" y="3279423"/>
            <a:ext cx="1587140" cy="157195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328" y="3258451"/>
            <a:ext cx="1587140" cy="1587140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9186565" y="1154619"/>
            <a:ext cx="1559903" cy="1552475"/>
            <a:chOff x="9747004" y="1139803"/>
            <a:chExt cx="1559903" cy="155247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7004" y="1139803"/>
              <a:ext cx="1559903" cy="1552475"/>
            </a:xfrm>
            <a:prstGeom prst="rect">
              <a:avLst/>
            </a:prstGeom>
          </p:spPr>
        </p:pic>
        <p:sp>
          <p:nvSpPr>
            <p:cNvPr id="8" name="十字形 7"/>
            <p:cNvSpPr/>
            <p:nvPr/>
          </p:nvSpPr>
          <p:spPr>
            <a:xfrm rot="2750320">
              <a:off x="9782385" y="1174433"/>
              <a:ext cx="1489140" cy="1486404"/>
            </a:xfrm>
            <a:prstGeom prst="plus">
              <a:avLst>
                <a:gd name="adj" fmla="val 4816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705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7" y="184380"/>
            <a:ext cx="1166625" cy="1166625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362329" y="462337"/>
            <a:ext cx="9739185" cy="806765"/>
          </a:xfrm>
        </p:spPr>
        <p:txBody>
          <a:bodyPr>
            <a:no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Preprocessing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88371" y="1351005"/>
            <a:ext cx="110871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training data</a:t>
            </a:r>
          </a:p>
          <a:p>
            <a:pPr marL="800100" lvl="1" indent="-342900">
              <a:buFont typeface="Calibri" panose="020F0502020204030204" pitchFamily="34" charset="0"/>
              <a:buChar char="▪"/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There are 590 data for training (about 50%-50%)</a:t>
            </a:r>
          </a:p>
          <a:p>
            <a:pPr marL="800100" lvl="1" indent="-342900">
              <a:buFont typeface="Calibri" panose="020F0502020204030204" pitchFamily="34" charset="0"/>
              <a:buChar char="▪"/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Divide the RGB value by 255 to make the initialization of the model easier</a:t>
            </a:r>
          </a:p>
          <a:p>
            <a:pPr marL="800100" lvl="1" indent="-342900">
              <a:buFont typeface="Calibri" panose="020F0502020204030204" pitchFamily="34" charset="0"/>
              <a:buChar char="▪"/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size of screenshot is (210, 210), I rescale it to (192, 192) by interpolation</a:t>
            </a:r>
          </a:p>
          <a:p>
            <a:pPr marL="800100" lvl="1" indent="-342900">
              <a:buFont typeface="Calibri" panose="020F0502020204030204" pitchFamily="34" charset="0"/>
              <a:buChar char="▪"/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Every data is flipped horizontally and add to the training set (1180 in total)</a:t>
            </a:r>
          </a:p>
        </p:txBody>
      </p:sp>
      <p:grpSp>
        <p:nvGrpSpPr>
          <p:cNvPr id="15" name="群組 14"/>
          <p:cNvGrpSpPr/>
          <p:nvPr/>
        </p:nvGrpSpPr>
        <p:grpSpPr>
          <a:xfrm>
            <a:off x="6907722" y="3812176"/>
            <a:ext cx="4689974" cy="1737847"/>
            <a:chOff x="6947051" y="4048151"/>
            <a:chExt cx="4689974" cy="1737847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7051" y="4048151"/>
              <a:ext cx="1746006" cy="1737847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91019" y="4048151"/>
              <a:ext cx="1746006" cy="1737847"/>
            </a:xfrm>
            <a:prstGeom prst="rect">
              <a:avLst/>
            </a:prstGeom>
            <a:effectLst/>
          </p:spPr>
        </p:pic>
        <p:sp>
          <p:nvSpPr>
            <p:cNvPr id="8" name="向右箭號 7"/>
            <p:cNvSpPr/>
            <p:nvPr/>
          </p:nvSpPr>
          <p:spPr>
            <a:xfrm>
              <a:off x="8942993" y="4754841"/>
              <a:ext cx="698090" cy="32446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916818" y="3812176"/>
            <a:ext cx="4421136" cy="1737847"/>
            <a:chOff x="1025935" y="4048151"/>
            <a:chExt cx="4421136" cy="1737847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935" y="4048151"/>
              <a:ext cx="1729764" cy="1737847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3661" y="4158552"/>
              <a:ext cx="1493410" cy="1500388"/>
            </a:xfrm>
            <a:prstGeom prst="rect">
              <a:avLst/>
            </a:prstGeom>
          </p:spPr>
        </p:pic>
        <p:sp>
          <p:nvSpPr>
            <p:cNvPr id="13" name="向右箭號 12"/>
            <p:cNvSpPr/>
            <p:nvPr/>
          </p:nvSpPr>
          <p:spPr>
            <a:xfrm>
              <a:off x="3005635" y="4754841"/>
              <a:ext cx="698090" cy="32446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906439" y="5550023"/>
            <a:ext cx="174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(210, 210)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721177" y="5545890"/>
            <a:ext cx="174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(192, 192)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086064" y="5620413"/>
            <a:ext cx="233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Horizontal Flipping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1695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88371" y="1351005"/>
            <a:ext cx="11087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testing data</a:t>
            </a:r>
          </a:p>
          <a:p>
            <a:pPr marL="800100" lvl="1" indent="-342900">
              <a:buFontTx/>
              <a:buChar char="▪"/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There are 50 data for testing (50%-50%)</a:t>
            </a:r>
          </a:p>
          <a:p>
            <a:pPr marL="800100" lvl="1" indent="-342900">
              <a:buFontTx/>
              <a:buChar char="▪"/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preprocessing method is the same as training data except flipping</a:t>
            </a:r>
          </a:p>
          <a:p>
            <a:pPr marL="800100" lvl="1" indent="-342900">
              <a:buFontTx/>
              <a:buChar char="▪"/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rules for choosing testing data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Characters rarely appearing in training set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Different angle of the character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Different costume of the character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Noisy effects added to the picture</a:t>
            </a:r>
          </a:p>
          <a:p>
            <a:pPr marL="1714500" lvl="3" indent="-342900">
              <a:buFont typeface="Calibri" panose="020F0502020204030204" pitchFamily="34" charset="0"/>
              <a:buChar char="▪"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7" y="184380"/>
            <a:ext cx="1166625" cy="1166625"/>
          </a:xfrm>
          <a:prstGeom prst="rect">
            <a:avLst/>
          </a:prstGeom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362329" y="462337"/>
            <a:ext cx="9739185" cy="806765"/>
          </a:xfrm>
        </p:spPr>
        <p:txBody>
          <a:bodyPr>
            <a:no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Preprocessing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73" y="4413312"/>
            <a:ext cx="1904696" cy="190469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71" y="4413312"/>
            <a:ext cx="1866258" cy="188455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813" y="4432381"/>
            <a:ext cx="1904696" cy="190469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753" y="4396403"/>
            <a:ext cx="1969382" cy="196938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379" y="4369751"/>
            <a:ext cx="19907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70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</TotalTime>
  <Words>1038</Words>
  <Application>Microsoft Macintosh PowerPoint</Application>
  <PresentationFormat>寬螢幕</PresentationFormat>
  <Paragraphs>274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微軟正黑體</vt:lpstr>
      <vt:lpstr>Arial</vt:lpstr>
      <vt:lpstr>Calibri</vt:lpstr>
      <vt:lpstr>Calibri Light</vt:lpstr>
      <vt:lpstr>Office 佈景主題</vt:lpstr>
      <vt:lpstr>Naruto Boruto Noruto Baruto</vt:lpstr>
      <vt:lpstr>Outline</vt:lpstr>
      <vt:lpstr>Outline</vt:lpstr>
      <vt:lpstr>Introduction</vt:lpstr>
      <vt:lpstr>Introduction</vt:lpstr>
      <vt:lpstr>Outline</vt:lpstr>
      <vt:lpstr>Data Acquisition</vt:lpstr>
      <vt:lpstr>Data Preprocessing</vt:lpstr>
      <vt:lpstr>Data Preprocessing</vt:lpstr>
      <vt:lpstr>Outline</vt:lpstr>
      <vt:lpstr>Method (ResNet)</vt:lpstr>
      <vt:lpstr>Method (ResNet)</vt:lpstr>
      <vt:lpstr>Method (ResNet)</vt:lpstr>
      <vt:lpstr>Outline</vt:lpstr>
      <vt:lpstr>Method (Uniform CNN)</vt:lpstr>
      <vt:lpstr>Method (Uniform CNN)</vt:lpstr>
      <vt:lpstr>Outline</vt:lpstr>
      <vt:lpstr>Method (Decision Tree)</vt:lpstr>
      <vt:lpstr>Outline</vt:lpstr>
      <vt:lpstr>Method (SVM)</vt:lpstr>
      <vt:lpstr>Outline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Naruto Boruto Noruto Baruto</dc:title>
  <dc:creator>福臨 徐</dc:creator>
  <cp:lastModifiedBy>Microsoft Office User</cp:lastModifiedBy>
  <cp:revision>161</cp:revision>
  <dcterms:created xsi:type="dcterms:W3CDTF">2018-12-13T18:02:05Z</dcterms:created>
  <dcterms:modified xsi:type="dcterms:W3CDTF">2020-06-17T15:43:10Z</dcterms:modified>
</cp:coreProperties>
</file>