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7" r:id="rId6"/>
    <p:sldId id="262" r:id="rId7"/>
    <p:sldId id="261" r:id="rId8"/>
    <p:sldId id="276" r:id="rId9"/>
    <p:sldId id="274" r:id="rId10"/>
    <p:sldId id="270" r:id="rId11"/>
    <p:sldId id="272" r:id="rId12"/>
    <p:sldId id="266" r:id="rId13"/>
    <p:sldId id="268" r:id="rId14"/>
    <p:sldId id="278" r:id="rId15"/>
    <p:sldId id="269" r:id="rId16"/>
    <p:sldId id="271" r:id="rId17"/>
    <p:sldId id="275" r:id="rId18"/>
    <p:sldId id="263" r:id="rId19"/>
    <p:sldId id="277" r:id="rId20"/>
    <p:sldId id="26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C208843-3272-4085-8ACF-F1092938683D}">
          <p14:sldIdLst>
            <p14:sldId id="257"/>
            <p14:sldId id="258"/>
            <p14:sldId id="259"/>
            <p14:sldId id="260"/>
            <p14:sldId id="267"/>
            <p14:sldId id="262"/>
            <p14:sldId id="261"/>
            <p14:sldId id="276"/>
            <p14:sldId id="274"/>
          </p14:sldIdLst>
        </p14:section>
        <p14:section name="Untitled Section" id="{32C0682C-6F49-430B-BEA5-66927CA0A74C}">
          <p14:sldIdLst>
            <p14:sldId id="270"/>
            <p14:sldId id="272"/>
            <p14:sldId id="266"/>
            <p14:sldId id="268"/>
            <p14:sldId id="278"/>
            <p14:sldId id="269"/>
            <p14:sldId id="271"/>
            <p14:sldId id="275"/>
            <p14:sldId id="263"/>
            <p14:sldId id="277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76226" autoAdjust="0"/>
  </p:normalViewPr>
  <p:slideViewPr>
    <p:cSldViewPr snapToGrid="0">
      <p:cViewPr varScale="1">
        <p:scale>
          <a:sx n="84" d="100"/>
          <a:sy n="84" d="100"/>
        </p:scale>
        <p:origin x="16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D78BF8-1C5D-4EA0-96B7-0F5DC4486BC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A7F63A2-6102-46BD-9D72-118132ACF318}">
      <dgm:prSet/>
      <dgm:spPr/>
      <dgm:t>
        <a:bodyPr/>
        <a:lstStyle/>
        <a:p>
          <a:pPr>
            <a:defRPr cap="all"/>
          </a:pPr>
          <a:r>
            <a:rPr lang="en-US" dirty="0"/>
            <a:t>Reflect – SELF CORRECT MISTAKES AND RESULTS</a:t>
          </a:r>
        </a:p>
      </dgm:t>
    </dgm:pt>
    <dgm:pt modelId="{3C245109-67E4-4A32-BB86-5B72C9D0158F}" type="parTrans" cxnId="{D461E7C6-77FE-4C6C-BAB7-6A9665DDA4F4}">
      <dgm:prSet/>
      <dgm:spPr/>
      <dgm:t>
        <a:bodyPr/>
        <a:lstStyle/>
        <a:p>
          <a:endParaRPr lang="en-US"/>
        </a:p>
      </dgm:t>
    </dgm:pt>
    <dgm:pt modelId="{194B596B-757E-4503-9552-BAD36EA20743}" type="sibTrans" cxnId="{D461E7C6-77FE-4C6C-BAB7-6A9665DDA4F4}">
      <dgm:prSet/>
      <dgm:spPr/>
      <dgm:t>
        <a:bodyPr/>
        <a:lstStyle/>
        <a:p>
          <a:endParaRPr lang="en-US"/>
        </a:p>
      </dgm:t>
    </dgm:pt>
    <dgm:pt modelId="{BA1FA552-10AC-4F76-A7D4-0CA4951020E3}">
      <dgm:prSet/>
      <dgm:spPr/>
      <dgm:t>
        <a:bodyPr/>
        <a:lstStyle/>
        <a:p>
          <a:pPr>
            <a:defRPr cap="all"/>
          </a:pPr>
          <a:r>
            <a:rPr lang="en-GB" dirty="0"/>
            <a:t>Tool use – Structured outputs, code execution, web search</a:t>
          </a:r>
          <a:endParaRPr lang="en-US" dirty="0"/>
        </a:p>
      </dgm:t>
    </dgm:pt>
    <dgm:pt modelId="{C34710B5-B356-4FAD-8A4A-D9477A8D409F}" type="parTrans" cxnId="{C0B90A59-0868-49BC-8BF9-53B39B5187DC}">
      <dgm:prSet/>
      <dgm:spPr/>
      <dgm:t>
        <a:bodyPr/>
        <a:lstStyle/>
        <a:p>
          <a:endParaRPr lang="en-US"/>
        </a:p>
      </dgm:t>
    </dgm:pt>
    <dgm:pt modelId="{9621E1DC-144B-4844-9170-74EB218172AE}" type="sibTrans" cxnId="{C0B90A59-0868-49BC-8BF9-53B39B5187DC}">
      <dgm:prSet/>
      <dgm:spPr/>
      <dgm:t>
        <a:bodyPr/>
        <a:lstStyle/>
        <a:p>
          <a:endParaRPr lang="en-US"/>
        </a:p>
      </dgm:t>
    </dgm:pt>
    <dgm:pt modelId="{DDEDA537-4BAB-4DD8-A7B9-2DE15D97B538}">
      <dgm:prSet/>
      <dgm:spPr/>
      <dgm:t>
        <a:bodyPr/>
        <a:lstStyle/>
        <a:p>
          <a:pPr>
            <a:defRPr cap="all"/>
          </a:pPr>
          <a:r>
            <a:rPr lang="en-GB" dirty="0"/>
            <a:t>Multi agent – specific agents handle specific tasks</a:t>
          </a:r>
          <a:endParaRPr lang="en-US" dirty="0"/>
        </a:p>
      </dgm:t>
    </dgm:pt>
    <dgm:pt modelId="{EE8875F5-05C4-4D08-BBCD-F7DE8EB90A5A}" type="parTrans" cxnId="{73C590FA-05A2-4B71-90F5-34F32E1CFF4E}">
      <dgm:prSet/>
      <dgm:spPr/>
      <dgm:t>
        <a:bodyPr/>
        <a:lstStyle/>
        <a:p>
          <a:endParaRPr lang="en-US"/>
        </a:p>
      </dgm:t>
    </dgm:pt>
    <dgm:pt modelId="{5EFAC145-5F71-4700-87BE-B5D5880E13F2}" type="sibTrans" cxnId="{73C590FA-05A2-4B71-90F5-34F32E1CFF4E}">
      <dgm:prSet/>
      <dgm:spPr/>
      <dgm:t>
        <a:bodyPr/>
        <a:lstStyle/>
        <a:p>
          <a:endParaRPr lang="en-US"/>
        </a:p>
      </dgm:t>
    </dgm:pt>
    <dgm:pt modelId="{91326707-EAC8-4DF5-B79A-02F62A5CB53F}" type="pres">
      <dgm:prSet presAssocID="{D1D78BF8-1C5D-4EA0-96B7-0F5DC4486BCB}" presName="outerComposite" presStyleCnt="0">
        <dgm:presLayoutVars>
          <dgm:chMax val="5"/>
          <dgm:dir/>
          <dgm:resizeHandles val="exact"/>
        </dgm:presLayoutVars>
      </dgm:prSet>
      <dgm:spPr/>
    </dgm:pt>
    <dgm:pt modelId="{B9DB141B-2114-450E-B798-2996104E6B55}" type="pres">
      <dgm:prSet presAssocID="{D1D78BF8-1C5D-4EA0-96B7-0F5DC4486BCB}" presName="dummyMaxCanvas" presStyleCnt="0">
        <dgm:presLayoutVars/>
      </dgm:prSet>
      <dgm:spPr/>
    </dgm:pt>
    <dgm:pt modelId="{B0B3F676-58C6-4E24-B0A9-8C56209BC582}" type="pres">
      <dgm:prSet presAssocID="{D1D78BF8-1C5D-4EA0-96B7-0F5DC4486BCB}" presName="ThreeNodes_1" presStyleLbl="node1" presStyleIdx="0" presStyleCnt="3">
        <dgm:presLayoutVars>
          <dgm:bulletEnabled val="1"/>
        </dgm:presLayoutVars>
      </dgm:prSet>
      <dgm:spPr/>
    </dgm:pt>
    <dgm:pt modelId="{C3AD4839-6BCC-4F24-B0D3-D7E72AA65BB9}" type="pres">
      <dgm:prSet presAssocID="{D1D78BF8-1C5D-4EA0-96B7-0F5DC4486BCB}" presName="ThreeNodes_2" presStyleLbl="node1" presStyleIdx="1" presStyleCnt="3">
        <dgm:presLayoutVars>
          <dgm:bulletEnabled val="1"/>
        </dgm:presLayoutVars>
      </dgm:prSet>
      <dgm:spPr/>
    </dgm:pt>
    <dgm:pt modelId="{2DA066FC-0164-4915-BD5F-65E1B69EE7B9}" type="pres">
      <dgm:prSet presAssocID="{D1D78BF8-1C5D-4EA0-96B7-0F5DC4486BCB}" presName="ThreeNodes_3" presStyleLbl="node1" presStyleIdx="2" presStyleCnt="3">
        <dgm:presLayoutVars>
          <dgm:bulletEnabled val="1"/>
        </dgm:presLayoutVars>
      </dgm:prSet>
      <dgm:spPr/>
    </dgm:pt>
    <dgm:pt modelId="{53D39DA2-E09D-41D8-BEBC-394289289485}" type="pres">
      <dgm:prSet presAssocID="{D1D78BF8-1C5D-4EA0-96B7-0F5DC4486BCB}" presName="ThreeConn_1-2" presStyleLbl="fgAccFollowNode1" presStyleIdx="0" presStyleCnt="2">
        <dgm:presLayoutVars>
          <dgm:bulletEnabled val="1"/>
        </dgm:presLayoutVars>
      </dgm:prSet>
      <dgm:spPr/>
    </dgm:pt>
    <dgm:pt modelId="{FB15E430-9B42-48B1-B9C8-362E63BD1DFF}" type="pres">
      <dgm:prSet presAssocID="{D1D78BF8-1C5D-4EA0-96B7-0F5DC4486BCB}" presName="ThreeConn_2-3" presStyleLbl="fgAccFollowNode1" presStyleIdx="1" presStyleCnt="2">
        <dgm:presLayoutVars>
          <dgm:bulletEnabled val="1"/>
        </dgm:presLayoutVars>
      </dgm:prSet>
      <dgm:spPr/>
    </dgm:pt>
    <dgm:pt modelId="{70C6DD45-86C7-4032-9EE8-3939BB93A530}" type="pres">
      <dgm:prSet presAssocID="{D1D78BF8-1C5D-4EA0-96B7-0F5DC4486BCB}" presName="ThreeNodes_1_text" presStyleLbl="node1" presStyleIdx="2" presStyleCnt="3">
        <dgm:presLayoutVars>
          <dgm:bulletEnabled val="1"/>
        </dgm:presLayoutVars>
      </dgm:prSet>
      <dgm:spPr/>
    </dgm:pt>
    <dgm:pt modelId="{D7DB612E-513A-462F-9652-C4A7DA825B44}" type="pres">
      <dgm:prSet presAssocID="{D1D78BF8-1C5D-4EA0-96B7-0F5DC4486BCB}" presName="ThreeNodes_2_text" presStyleLbl="node1" presStyleIdx="2" presStyleCnt="3">
        <dgm:presLayoutVars>
          <dgm:bulletEnabled val="1"/>
        </dgm:presLayoutVars>
      </dgm:prSet>
      <dgm:spPr/>
    </dgm:pt>
    <dgm:pt modelId="{AE6BDD20-3187-4883-A230-C3BD23BE4C8D}" type="pres">
      <dgm:prSet presAssocID="{D1D78BF8-1C5D-4EA0-96B7-0F5DC4486BC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B3846900-AA4C-4C0F-A894-158DA468962E}" type="presOf" srcId="{194B596B-757E-4503-9552-BAD36EA20743}" destId="{53D39DA2-E09D-41D8-BEBC-394289289485}" srcOrd="0" destOrd="0" presId="urn:microsoft.com/office/officeart/2005/8/layout/vProcess5"/>
    <dgm:cxn modelId="{9F959D07-10C4-4FDA-B953-6AC5CB3B4646}" type="presOf" srcId="{DDEDA537-4BAB-4DD8-A7B9-2DE15D97B538}" destId="{AE6BDD20-3187-4883-A230-C3BD23BE4C8D}" srcOrd="1" destOrd="0" presId="urn:microsoft.com/office/officeart/2005/8/layout/vProcess5"/>
    <dgm:cxn modelId="{922F7223-6BD9-444E-8D23-0611BDF6A070}" type="presOf" srcId="{BA1FA552-10AC-4F76-A7D4-0CA4951020E3}" destId="{D7DB612E-513A-462F-9652-C4A7DA825B44}" srcOrd="1" destOrd="0" presId="urn:microsoft.com/office/officeart/2005/8/layout/vProcess5"/>
    <dgm:cxn modelId="{82F62425-60CB-4434-88EA-A4FFF7A3B4D0}" type="presOf" srcId="{D1D78BF8-1C5D-4EA0-96B7-0F5DC4486BCB}" destId="{91326707-EAC8-4DF5-B79A-02F62A5CB53F}" srcOrd="0" destOrd="0" presId="urn:microsoft.com/office/officeart/2005/8/layout/vProcess5"/>
    <dgm:cxn modelId="{1012A534-31A8-4E82-9061-1E66EF5EC1BC}" type="presOf" srcId="{BA1FA552-10AC-4F76-A7D4-0CA4951020E3}" destId="{C3AD4839-6BCC-4F24-B0D3-D7E72AA65BB9}" srcOrd="0" destOrd="0" presId="urn:microsoft.com/office/officeart/2005/8/layout/vProcess5"/>
    <dgm:cxn modelId="{CDC7213E-0AC3-4D48-9B7D-A553349261E4}" type="presOf" srcId="{3A7F63A2-6102-46BD-9D72-118132ACF318}" destId="{B0B3F676-58C6-4E24-B0A9-8C56209BC582}" srcOrd="0" destOrd="0" presId="urn:microsoft.com/office/officeart/2005/8/layout/vProcess5"/>
    <dgm:cxn modelId="{9D973E63-F18B-4F4E-AB42-F8D85DB21606}" type="presOf" srcId="{3A7F63A2-6102-46BD-9D72-118132ACF318}" destId="{70C6DD45-86C7-4032-9EE8-3939BB93A530}" srcOrd="1" destOrd="0" presId="urn:microsoft.com/office/officeart/2005/8/layout/vProcess5"/>
    <dgm:cxn modelId="{C0B90A59-0868-49BC-8BF9-53B39B5187DC}" srcId="{D1D78BF8-1C5D-4EA0-96B7-0F5DC4486BCB}" destId="{BA1FA552-10AC-4F76-A7D4-0CA4951020E3}" srcOrd="1" destOrd="0" parTransId="{C34710B5-B356-4FAD-8A4A-D9477A8D409F}" sibTransId="{9621E1DC-144B-4844-9170-74EB218172AE}"/>
    <dgm:cxn modelId="{1DE807B7-8973-441D-B20D-10B6AB4A4F35}" type="presOf" srcId="{DDEDA537-4BAB-4DD8-A7B9-2DE15D97B538}" destId="{2DA066FC-0164-4915-BD5F-65E1B69EE7B9}" srcOrd="0" destOrd="0" presId="urn:microsoft.com/office/officeart/2005/8/layout/vProcess5"/>
    <dgm:cxn modelId="{D461E7C6-77FE-4C6C-BAB7-6A9665DDA4F4}" srcId="{D1D78BF8-1C5D-4EA0-96B7-0F5DC4486BCB}" destId="{3A7F63A2-6102-46BD-9D72-118132ACF318}" srcOrd="0" destOrd="0" parTransId="{3C245109-67E4-4A32-BB86-5B72C9D0158F}" sibTransId="{194B596B-757E-4503-9552-BAD36EA20743}"/>
    <dgm:cxn modelId="{3DA8E6F4-9F7A-4656-A4A2-A8F5F1905BF5}" type="presOf" srcId="{9621E1DC-144B-4844-9170-74EB218172AE}" destId="{FB15E430-9B42-48B1-B9C8-362E63BD1DFF}" srcOrd="0" destOrd="0" presId="urn:microsoft.com/office/officeart/2005/8/layout/vProcess5"/>
    <dgm:cxn modelId="{73C590FA-05A2-4B71-90F5-34F32E1CFF4E}" srcId="{D1D78BF8-1C5D-4EA0-96B7-0F5DC4486BCB}" destId="{DDEDA537-4BAB-4DD8-A7B9-2DE15D97B538}" srcOrd="2" destOrd="0" parTransId="{EE8875F5-05C4-4D08-BBCD-F7DE8EB90A5A}" sibTransId="{5EFAC145-5F71-4700-87BE-B5D5880E13F2}"/>
    <dgm:cxn modelId="{83336D32-59C4-4078-95E9-E061D1503F46}" type="presParOf" srcId="{91326707-EAC8-4DF5-B79A-02F62A5CB53F}" destId="{B9DB141B-2114-450E-B798-2996104E6B55}" srcOrd="0" destOrd="0" presId="urn:microsoft.com/office/officeart/2005/8/layout/vProcess5"/>
    <dgm:cxn modelId="{5651F7BF-8EAD-4773-A195-05694E0F434C}" type="presParOf" srcId="{91326707-EAC8-4DF5-B79A-02F62A5CB53F}" destId="{B0B3F676-58C6-4E24-B0A9-8C56209BC582}" srcOrd="1" destOrd="0" presId="urn:microsoft.com/office/officeart/2005/8/layout/vProcess5"/>
    <dgm:cxn modelId="{8C21B182-CA44-4329-AAD1-FFD7B3C1A3A3}" type="presParOf" srcId="{91326707-EAC8-4DF5-B79A-02F62A5CB53F}" destId="{C3AD4839-6BCC-4F24-B0D3-D7E72AA65BB9}" srcOrd="2" destOrd="0" presId="urn:microsoft.com/office/officeart/2005/8/layout/vProcess5"/>
    <dgm:cxn modelId="{A5693C1F-FC4F-428F-89E3-795FA1789C93}" type="presParOf" srcId="{91326707-EAC8-4DF5-B79A-02F62A5CB53F}" destId="{2DA066FC-0164-4915-BD5F-65E1B69EE7B9}" srcOrd="3" destOrd="0" presId="urn:microsoft.com/office/officeart/2005/8/layout/vProcess5"/>
    <dgm:cxn modelId="{DE932174-1188-4817-9276-5C8ECF8E7504}" type="presParOf" srcId="{91326707-EAC8-4DF5-B79A-02F62A5CB53F}" destId="{53D39DA2-E09D-41D8-BEBC-394289289485}" srcOrd="4" destOrd="0" presId="urn:microsoft.com/office/officeart/2005/8/layout/vProcess5"/>
    <dgm:cxn modelId="{F4917F3F-0205-4D62-B6D7-D9775D9BF273}" type="presParOf" srcId="{91326707-EAC8-4DF5-B79A-02F62A5CB53F}" destId="{FB15E430-9B42-48B1-B9C8-362E63BD1DFF}" srcOrd="5" destOrd="0" presId="urn:microsoft.com/office/officeart/2005/8/layout/vProcess5"/>
    <dgm:cxn modelId="{7C8529A8-AD33-4CFF-ACD2-B799A332D383}" type="presParOf" srcId="{91326707-EAC8-4DF5-B79A-02F62A5CB53F}" destId="{70C6DD45-86C7-4032-9EE8-3939BB93A530}" srcOrd="6" destOrd="0" presId="urn:microsoft.com/office/officeart/2005/8/layout/vProcess5"/>
    <dgm:cxn modelId="{684DD0DB-4F7F-4442-BF2B-76E6E04FE6B5}" type="presParOf" srcId="{91326707-EAC8-4DF5-B79A-02F62A5CB53F}" destId="{D7DB612E-513A-462F-9652-C4A7DA825B44}" srcOrd="7" destOrd="0" presId="urn:microsoft.com/office/officeart/2005/8/layout/vProcess5"/>
    <dgm:cxn modelId="{78FF28AD-DF2A-498F-B353-8DFA98A71603}" type="presParOf" srcId="{91326707-EAC8-4DF5-B79A-02F62A5CB53F}" destId="{AE6BDD20-3187-4883-A230-C3BD23BE4C8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B3F676-58C6-4E24-B0A9-8C56209BC582}">
      <dsp:nvSpPr>
        <dsp:cNvPr id="0" name=""/>
        <dsp:cNvSpPr/>
      </dsp:nvSpPr>
      <dsp:spPr>
        <a:xfrm>
          <a:off x="0" y="0"/>
          <a:ext cx="5404667" cy="11185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kern="1200" dirty="0"/>
            <a:t>Reflect – SELF CORRECT MISTAKES AND RESULTS</a:t>
          </a:r>
        </a:p>
      </dsp:txBody>
      <dsp:txXfrm>
        <a:off x="32762" y="32762"/>
        <a:ext cx="4197627" cy="1053060"/>
      </dsp:txXfrm>
    </dsp:sp>
    <dsp:sp modelId="{C3AD4839-6BCC-4F24-B0D3-D7E72AA65BB9}">
      <dsp:nvSpPr>
        <dsp:cNvPr id="0" name=""/>
        <dsp:cNvSpPr/>
      </dsp:nvSpPr>
      <dsp:spPr>
        <a:xfrm>
          <a:off x="476882" y="1305015"/>
          <a:ext cx="5404667" cy="1118584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 dirty="0"/>
            <a:t>Tool use – Structured outputs, code execution, web search</a:t>
          </a:r>
          <a:endParaRPr lang="en-US" sz="2100" kern="1200" dirty="0"/>
        </a:p>
      </dsp:txBody>
      <dsp:txXfrm>
        <a:off x="509644" y="1337777"/>
        <a:ext cx="4135180" cy="1053060"/>
      </dsp:txXfrm>
    </dsp:sp>
    <dsp:sp modelId="{2DA066FC-0164-4915-BD5F-65E1B69EE7B9}">
      <dsp:nvSpPr>
        <dsp:cNvPr id="0" name=""/>
        <dsp:cNvSpPr/>
      </dsp:nvSpPr>
      <dsp:spPr>
        <a:xfrm>
          <a:off x="953764" y="2610030"/>
          <a:ext cx="5404667" cy="1118584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 dirty="0"/>
            <a:t>Multi agent – specific agents handle specific tasks</a:t>
          </a:r>
          <a:endParaRPr lang="en-US" sz="2100" kern="1200" dirty="0"/>
        </a:p>
      </dsp:txBody>
      <dsp:txXfrm>
        <a:off x="986526" y="2642792"/>
        <a:ext cx="4135180" cy="1053060"/>
      </dsp:txXfrm>
    </dsp:sp>
    <dsp:sp modelId="{53D39DA2-E09D-41D8-BEBC-394289289485}">
      <dsp:nvSpPr>
        <dsp:cNvPr id="0" name=""/>
        <dsp:cNvSpPr/>
      </dsp:nvSpPr>
      <dsp:spPr>
        <a:xfrm>
          <a:off x="4677587" y="848259"/>
          <a:ext cx="727079" cy="7270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841180" y="848259"/>
        <a:ext cx="399893" cy="547127"/>
      </dsp:txXfrm>
    </dsp:sp>
    <dsp:sp modelId="{FB15E430-9B42-48B1-B9C8-362E63BD1DFF}">
      <dsp:nvSpPr>
        <dsp:cNvPr id="0" name=""/>
        <dsp:cNvSpPr/>
      </dsp:nvSpPr>
      <dsp:spPr>
        <a:xfrm>
          <a:off x="5154469" y="2145817"/>
          <a:ext cx="727079" cy="7270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318062" y="2145817"/>
        <a:ext cx="399893" cy="547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C0649-F489-4766-B8E8-235622493BC1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EE088-BA20-4CCA-8A7A-355B2488D5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03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2.06807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EE088-BA20-4CCA-8A7A-355B2488D5C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073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 my local bin collection day in Croydon</a:t>
            </a:r>
          </a:p>
          <a:p>
            <a:r>
              <a:rPr lang="en-GB" dirty="0"/>
              <a:t>Tell me the status of trains from Redhill to Farringdon</a:t>
            </a:r>
          </a:p>
          <a:p>
            <a:r>
              <a:rPr lang="en-GB" dirty="0"/>
              <a:t>Find me a trail half marathon in April in the South East of England. Preferably one slightly out of London.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EE088-BA20-4CCA-8A7A-355B2488D5C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62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EE088-BA20-4CCA-8A7A-355B2488D5C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42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EE088-BA20-4CCA-8A7A-355B2488D5C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351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EE088-BA20-4CCA-8A7A-355B2488D5C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047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EE088-BA20-4CCA-8A7A-355B2488D5C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526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EE088-BA20-4CCA-8A7A-355B2488D5C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563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EE088-BA20-4CCA-8A7A-355B2488D5C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365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EE088-BA20-4CCA-8A7A-355B2488D5C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18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EE088-BA20-4CCA-8A7A-355B2488D5C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123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EE088-BA20-4CCA-8A7A-355B2488D5C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349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EE088-BA20-4CCA-8A7A-355B2488D5C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392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97DD4-96A2-451C-6508-5A5FF8148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7F6D30-C958-F017-E7F0-A8AB454993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AF5580-7936-9AEC-D739-7BC27FD6B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1. </a:t>
            </a:r>
            <a:r>
              <a:rPr lang="en-GB" b="1" dirty="0"/>
              <a:t>Broad Knowledge of LLMs</a:t>
            </a:r>
            <a:r>
              <a:rPr lang="en-GB" dirty="0"/>
              <a:t>: LLMs are the brains behind many AI-driven conversational tools today.</a:t>
            </a:r>
          </a:p>
          <a:p>
            <a:r>
              <a:rPr lang="en-GB" dirty="0"/>
              <a:t>2. </a:t>
            </a:r>
            <a:r>
              <a:rPr lang="en-GB" b="1" dirty="0"/>
              <a:t>OpenAI's Leadership</a:t>
            </a:r>
            <a:r>
              <a:rPr lang="en-GB" dirty="0"/>
              <a:t>: OpenAI stands out for its top-tier models known for accuracy and versatility.</a:t>
            </a:r>
          </a:p>
          <a:p>
            <a:r>
              <a:rPr lang="en-GB" dirty="0"/>
              <a:t>3. </a:t>
            </a:r>
            <a:r>
              <a:rPr lang="en-GB" b="1" dirty="0"/>
              <a:t>ChatGPT vs. GPT-4</a:t>
            </a:r>
            <a:r>
              <a:rPr lang="en-GB" dirty="0"/>
              <a:t>: ChatGPT is a web interface-focused model, while GPT-4 offers broader integration via API. Both have unique capabilities.</a:t>
            </a:r>
          </a:p>
          <a:p>
            <a:r>
              <a:rPr lang="en-GB" dirty="0"/>
              <a:t>4. </a:t>
            </a:r>
            <a:r>
              <a:rPr lang="en-GB" b="1" dirty="0"/>
              <a:t>Billions of Parameters</a:t>
            </a:r>
            <a:r>
              <a:rPr lang="en-GB" dirty="0"/>
              <a:t>: Imagine LLMs as machines with billions of adjustable dials, each influencing language interpretation.</a:t>
            </a:r>
          </a:p>
          <a:p>
            <a:r>
              <a:rPr lang="en-GB" dirty="0"/>
              <a:t>5. </a:t>
            </a:r>
            <a:r>
              <a:rPr lang="en-GB" b="1" dirty="0"/>
              <a:t>High Dimensional Encoding</a:t>
            </a:r>
            <a:r>
              <a:rPr lang="en-GB" dirty="0"/>
              <a:t>: LLMs represent abstract concepts in a vast multi-dimensional space.</a:t>
            </a:r>
          </a:p>
          <a:p>
            <a:r>
              <a:rPr lang="en-GB" dirty="0"/>
              <a:t>6. </a:t>
            </a:r>
            <a:r>
              <a:rPr lang="en-GB" b="1" dirty="0"/>
              <a:t>Predicting Tokens: </a:t>
            </a:r>
            <a:r>
              <a:rPr lang="en-GB" dirty="0"/>
              <a:t>LLMs' primary task of predicting the next word involves deep context understanding.</a:t>
            </a:r>
          </a:p>
          <a:p>
            <a:r>
              <a:rPr lang="en-GB" dirty="0"/>
              <a:t>7. </a:t>
            </a:r>
            <a:r>
              <a:rPr lang="en-GB" b="1" dirty="0"/>
              <a:t>Understanding Necessity</a:t>
            </a:r>
            <a:r>
              <a:rPr lang="en-GB" dirty="0"/>
              <a:t>: Just as driving doesn't require in-depth engine knowledge, using LLMs effectively doesn't mandate understanding every intricacy.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08FFD-B381-6108-7AF5-AEC0AC973C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EE088-BA20-4CCA-8A7A-355B2488D5C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755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Rethinking Workflows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Traditional methods of programming and workflow might not apply with LLMs. Embrace a fresh approach.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LLM as the Core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Think of the LLM as the central engine driving your solution, not just an add-on.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Beyond Manual Parsing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LLMs aren't about dissecting responses piece by piece; it's about understanding the overall message.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Probabilistic Outputs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LLMs' outputs are probabilistic, which can clash with deterministic code logic. Adjusting the "temperature" setting can help refine responses.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Evolving Landscape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The realm of LLMs is rapidly progressing, with tools like GPT code plugins enhancing their applicability.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EE088-BA20-4CCA-8A7A-355B2488D5C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780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term 'AI agent' is appearing everywhere these days – it's part of the current technological zeitgeist. </a:t>
            </a:r>
            <a:b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We're seeing a shift from using AI for single tasks, like answering a single question, to using it for more complex, multi-step processes. </a:t>
            </a:r>
            <a:b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is where the idea of an 'agent' comes in – something that can act on your behalf. </a:t>
            </a:r>
            <a:b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approach is incredibly powerful for automation, but, as we'll discuss, it also introduces some new risks and challenges that we need to be aware of.</a:t>
            </a:r>
            <a:b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Perception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is about how the agent gets information. This could be a robot using cameras and sensors to understand its physical surroundings. Or, in a more digital context, it could be an agent reading text from a website, accessing data from a database, or even interacting with a user interface.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Learning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is crucial. A true agent isn't just following pre-programmed instructions. It gets better over time. It adapts as its environment changes, or as it receives new information.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Abstraction and generalization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is where things get really interesting. This is the ability to go beyond simply recognizing patterns. It's about taking what you've learned in one context and applying it to a new, but related, context.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Finally, </a:t>
            </a:r>
            <a:r>
              <a:rPr lang="en-GB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reasoning and acting</a:t>
            </a: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is about using all of this – the perception, the learning, the abstraction – to make decisions and take actions that will move the agent closer to its goals. This can involve planning a sequence of actions, and adapting that plan as new information comes in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EE088-BA20-4CCA-8A7A-355B2488D5C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508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There is a need for agents to be able to effectively run in a loop</a:t>
            </a:r>
          </a:p>
          <a:p>
            <a:r>
              <a:rPr lang="en-GB" dirty="0"/>
              <a:t>Tool use – this is vital it takes us from the world of simple chat bot</a:t>
            </a:r>
          </a:p>
          <a:p>
            <a:r>
              <a:rPr lang="en-GB" dirty="0"/>
              <a:t>Much like a company or organisation – specialised staff handle different parts – stops people getting confused.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EE088-BA20-4CCA-8A7A-355B2488D5C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921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E2E2E5"/>
                </a:solidFill>
                <a:effectLst/>
                <a:latin typeface="Google Sans Text"/>
              </a:rPr>
              <a:t>We're starting to see a major shift in how we think about AI in the business world. It's moving beyond just being a tool that we use for individual tasks, like summarizing a document or answering a question. Instead, we're entering an era where AI can act as a more collaborative partner, a 'digital employee' or 'co-pilot,' as Jensen Huang, the CEO of Nvidia, puts it. </a:t>
            </a:r>
            <a:br>
              <a:rPr lang="en-GB" b="0" i="0" dirty="0">
                <a:solidFill>
                  <a:srgbClr val="E2E2E5"/>
                </a:solidFill>
                <a:effectLst/>
                <a:latin typeface="Google Sans Text"/>
              </a:rPr>
            </a:br>
            <a:br>
              <a:rPr lang="en-GB" b="0" i="0" dirty="0">
                <a:solidFill>
                  <a:srgbClr val="E2E2E5"/>
                </a:solidFill>
                <a:effectLst/>
                <a:latin typeface="Google Sans Text"/>
              </a:rPr>
            </a:br>
            <a:r>
              <a:rPr lang="en-GB" b="0" i="0" dirty="0">
                <a:solidFill>
                  <a:srgbClr val="E2E2E5"/>
                </a:solidFill>
                <a:effectLst/>
                <a:latin typeface="Google Sans Text"/>
              </a:rPr>
              <a:t>These terms are gaining traction because they capture the idea that these AI systems are designed to </a:t>
            </a:r>
            <a:r>
              <a:rPr lang="en-GB" b="0" i="1" dirty="0">
                <a:solidFill>
                  <a:srgbClr val="E2E2E5"/>
                </a:solidFill>
                <a:effectLst/>
                <a:latin typeface="Google Sans Text"/>
              </a:rPr>
              <a:t>augment</a:t>
            </a:r>
            <a:r>
              <a:rPr lang="en-GB" b="0" i="0" dirty="0">
                <a:solidFill>
                  <a:srgbClr val="E2E2E5"/>
                </a:solidFill>
                <a:effectLst/>
                <a:latin typeface="Google Sans Text"/>
              </a:rPr>
              <a:t> human capabilities, not replace them entirely. They're meant to work </a:t>
            </a:r>
            <a:r>
              <a:rPr lang="en-GB" b="0" i="1" dirty="0">
                <a:solidFill>
                  <a:srgbClr val="E2E2E5"/>
                </a:solidFill>
                <a:effectLst/>
                <a:latin typeface="Google Sans Text"/>
              </a:rPr>
              <a:t>alongside</a:t>
            </a:r>
            <a:r>
              <a:rPr lang="en-GB" b="0" i="0" dirty="0">
                <a:solidFill>
                  <a:srgbClr val="E2E2E5"/>
                </a:solidFill>
                <a:effectLst/>
                <a:latin typeface="Google Sans Text"/>
              </a:rPr>
              <a:t> us, taking on complex, multi-step processes. And the key technology that's making this possible is the rapid advancements in Large Language Models, or LLMs</a:t>
            </a:r>
            <a:br>
              <a:rPr lang="en-GB" b="0" i="0" dirty="0">
                <a:solidFill>
                  <a:srgbClr val="E2E2E5"/>
                </a:solidFill>
                <a:effectLst/>
                <a:latin typeface="Google Sans Text"/>
              </a:rPr>
            </a:br>
            <a:br>
              <a:rPr lang="en-GB" b="0" i="0" dirty="0">
                <a:solidFill>
                  <a:srgbClr val="E2E2E5"/>
                </a:solidFill>
                <a:effectLst/>
                <a:latin typeface="Google Sans Text"/>
              </a:rPr>
            </a:br>
            <a:r>
              <a:rPr lang="en-GB" b="0" i="0" dirty="0">
                <a:solidFill>
                  <a:srgbClr val="E2E2E5"/>
                </a:solidFill>
                <a:effectLst/>
                <a:latin typeface="Google Sans Text"/>
              </a:rPr>
              <a:t>But as their capabilities increase then what happens?</a:t>
            </a:r>
            <a:br>
              <a:rPr lang="en-GB" b="0" i="0" dirty="0">
                <a:solidFill>
                  <a:srgbClr val="E2E2E5"/>
                </a:solidFill>
                <a:effectLst/>
                <a:latin typeface="Google Sans Text"/>
              </a:rPr>
            </a:br>
            <a:br>
              <a:rPr lang="en-GB" b="0" i="0" dirty="0">
                <a:solidFill>
                  <a:srgbClr val="E2E2E5"/>
                </a:solidFill>
                <a:effectLst/>
                <a:latin typeface="Google Sans Text"/>
              </a:rPr>
            </a:br>
            <a:r>
              <a:rPr lang="en-GB" sz="1050" dirty="0">
                <a:hlinkClick r:id="rId3"/>
              </a:rPr>
              <a:t>https://arxiv.org/pdf/2502.06807</a:t>
            </a:r>
            <a:r>
              <a:rPr lang="en-GB" sz="1050" dirty="0"/>
              <a:t> - </a:t>
            </a:r>
            <a:r>
              <a:rPr lang="en-GB" sz="1200" dirty="0"/>
              <a:t>Competitive Programming with Large Reasoning Models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EE088-BA20-4CCA-8A7A-355B2488D5C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339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2C41-AC00-8D45-6ACE-B8F70B528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949C2-1B67-624D-A885-C2179E511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FFBC4-1C0D-5762-C2A6-24B6A860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F0E7-DD91-4BCC-ACE5-6679B20DC74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1F7D0-2F62-71F3-49FF-7DFC961D0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B069E-AAAB-9010-794F-5B7951E64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8CB4-7A32-4F09-8147-1052F693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769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5A2E-2328-9161-4690-6E6FC3CB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AD6A-7487-4361-ADE8-53A3262EF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93F56-341B-3396-F679-7C314D96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F0E7-DD91-4BCC-ACE5-6679B20DC74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A0D14-B6B9-3047-96F4-73724BC2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CE7F1-551E-B4FE-1B93-F49FBF15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8CB4-7A32-4F09-8147-1052F693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17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0EEB6-5DF2-C590-0F2F-2AC9B9605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316C6-138F-80A7-3EEB-0E462291A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CA6D0-46BC-D425-5B5E-64FA939B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F0E7-DD91-4BCC-ACE5-6679B20DC74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91F2A-0236-0E34-EA10-D1D928FD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AC87-958D-B43D-17F1-561F1049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8CB4-7A32-4F09-8147-1052F693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02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B46C-C94D-7F94-2E0B-370C175B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F3EAF-BE9C-06F4-E48B-E6B329C8E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2A10A-979C-A799-8E1C-D14C3403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F0E7-DD91-4BCC-ACE5-6679B20DC74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C2428-004E-9D37-F7A6-2D10462B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2C973-9707-8B47-8AE7-81B052CC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8CB4-7A32-4F09-8147-1052F693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23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BF91-9A02-4C07-936D-3336B07B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A5B33-47FD-23B4-03F0-2CAE72359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C1968-ECA0-4119-EF8C-16FC2181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F0E7-DD91-4BCC-ACE5-6679B20DC74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2AE9-85CB-F8DF-9397-95E065E1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4C8B0-098E-772D-2190-C8D2EED85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8CB4-7A32-4F09-8147-1052F693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47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03F3-E650-2D2C-53B3-7CE01E9D1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FEE0-3C36-92A6-6D78-DD41D2E4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2590F-4908-F678-C78F-4CB3F7B55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D87D2-1830-E475-B541-087E5149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F0E7-DD91-4BCC-ACE5-6679B20DC74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DBC04-4840-64B6-95E8-5ED06B3A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209ED-7871-9643-6477-ACB657C5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8CB4-7A32-4F09-8147-1052F693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06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7084-23EC-86A8-08A1-E8E4573F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F503A-3CE5-8D1D-0FA9-F01C608C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0390C-86E5-08AB-0CEE-7298ACD11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56FFA-FAEB-E197-55E3-34C703EAC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8EB56-14D3-4A64-A825-6C7EE0B18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C81BB-7AC7-B77F-5F3A-D318CE5E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F0E7-DD91-4BCC-ACE5-6679B20DC74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796BE9-ED5E-141D-B88E-0B8A78C8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3D7C51-8F88-D074-B2C7-2DAF3931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8CB4-7A32-4F09-8147-1052F693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61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231B-13A0-0DFD-2EF6-BC4C74F1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89273-4C84-8C4F-4DC7-24A6C582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F0E7-DD91-4BCC-ACE5-6679B20DC74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251CDF-5440-DEDA-8C20-99D45512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CB7F3D-F7DC-B896-45D0-25E9D64E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8CB4-7A32-4F09-8147-1052F693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9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6BFCA-E6D2-7382-5E56-50BE444B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F0E7-DD91-4BCC-ACE5-6679B20DC74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412DC3-54F0-ED20-A283-A6B7C12A0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356BC-D481-A02B-B8DD-3E092688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8CB4-7A32-4F09-8147-1052F693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82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7CD7-A2ED-B595-2BBE-4E33DA0BF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853F-DF3B-17EE-5B22-80BB426DE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A0539-983D-7E8E-573E-431B99D557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009C6-CAB3-F093-496B-EC17E3BA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F0E7-DD91-4BCC-ACE5-6679B20DC74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A2D98-4F36-DF40-183C-A7ECB603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193CE-96F6-81FF-1007-7B25935C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8CB4-7A32-4F09-8147-1052F693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7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558A-1C63-DB8C-A622-008A53F3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F1F45-FEC9-C8A5-C453-6928E277A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7152B-1B08-E94C-B648-B18943A54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49673-C332-1AFB-7404-395480B0F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BF0E7-DD91-4BCC-ACE5-6679B20DC74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B40EF-F993-8ED1-8C7D-978B7974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ACF08-9E43-4C68-F0FD-C8F8B9FB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18CB4-7A32-4F09-8147-1052F693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13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7C59C4-C8EB-1303-88A2-07CA1AC1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190A2-3F9C-3FB9-29DD-7E9146E00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31771-C360-7273-0290-BD69F57F9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BF0E7-DD91-4BCC-ACE5-6679B20DC744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C061E-A1C4-F1FA-A4B2-068CFF92C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D71E4-5FD8-7865-F997-939904F1E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18CB4-7A32-4F09-8147-1052F693FF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482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8n.io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zzles/data_analyst_ll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yoheinakajima/babyagi" TargetMode="External"/><Relationship Id="rId3" Type="http://schemas.openxmlformats.org/officeDocument/2006/relationships/hyperlink" Target="https://arxiv.org/abs/2305.04091" TargetMode="External"/><Relationship Id="rId7" Type="http://schemas.openxmlformats.org/officeDocument/2006/relationships/hyperlink" Target="https://github.com/reworkd/AgentGP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ilip-michalsky/SalesGPT" TargetMode="External"/><Relationship Id="rId11" Type="http://schemas.openxmlformats.org/officeDocument/2006/relationships/hyperlink" Target="https://arxiv.org/pdf/2502.06807" TargetMode="External"/><Relationship Id="rId5" Type="http://schemas.openxmlformats.org/officeDocument/2006/relationships/hyperlink" Target="https://www.reddit.com/r/LocalLLaMA/" TargetMode="External"/><Relationship Id="rId10" Type="http://schemas.openxmlformats.org/officeDocument/2006/relationships/hyperlink" Target="https://github.com/logspace-ai/langflow" TargetMode="External"/><Relationship Id="rId4" Type="http://schemas.openxmlformats.org/officeDocument/2006/relationships/hyperlink" Target="https://github.com/karpathy/nanoGPT" TargetMode="External"/><Relationship Id="rId9" Type="http://schemas.openxmlformats.org/officeDocument/2006/relationships/hyperlink" Target="https://www.promptingguide.ai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9C90-E580-CC7C-64F4-51590655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488D-DEFF-EF06-9B2D-24A502987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DA4058A-B96C-09AD-6017-B4100FB1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0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Digital financial graph">
            <a:extLst>
              <a:ext uri="{FF2B5EF4-FFF2-40B4-BE49-F238E27FC236}">
                <a16:creationId xmlns:a16="http://schemas.microsoft.com/office/drawing/2014/main" id="{46E9AA13-6027-4B0F-7A5D-DF8058946B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2BFD2EC-69DD-B5E5-334B-174576232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008" y="5490560"/>
            <a:ext cx="803394" cy="855268"/>
            <a:chOff x="10246841" y="5975889"/>
            <a:chExt cx="1378553" cy="14675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9F1367-3F14-0871-F858-2DBE71CB9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246842" y="5975888"/>
              <a:ext cx="1316404" cy="131640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00315B5-ADD9-8475-8117-1E585BCC4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38860" y="6856918"/>
              <a:ext cx="586534" cy="586535"/>
            </a:xfrm>
            <a:prstGeom prst="rect">
              <a:avLst/>
            </a:prstGeom>
            <a:solidFill>
              <a:schemeClr val="accent4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E45E22E-6D6C-F691-878B-9C75A5E52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28180" y="1316432"/>
            <a:ext cx="4225136" cy="42251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A38920-96E9-C69F-656E-ABCD55779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274247" y="753374"/>
            <a:ext cx="5353835" cy="5353836"/>
          </a:xfrm>
          <a:custGeom>
            <a:avLst/>
            <a:gdLst>
              <a:gd name="connsiteX0" fmla="*/ 5273742 w 5353835"/>
              <a:gd name="connsiteY0" fmla="*/ 690509 h 5353836"/>
              <a:gd name="connsiteX1" fmla="*/ 5353835 w 5353835"/>
              <a:gd name="connsiteY1" fmla="*/ 770602 h 5353836"/>
              <a:gd name="connsiteX2" fmla="*/ 5353835 w 5353835"/>
              <a:gd name="connsiteY2" fmla="*/ 4854514 h 5353836"/>
              <a:gd name="connsiteX3" fmla="*/ 5273742 w 5353835"/>
              <a:gd name="connsiteY3" fmla="*/ 4934608 h 5353836"/>
              <a:gd name="connsiteX4" fmla="*/ 502667 w 5353835"/>
              <a:gd name="connsiteY4" fmla="*/ 0 h 5353836"/>
              <a:gd name="connsiteX5" fmla="*/ 4583234 w 5353835"/>
              <a:gd name="connsiteY5" fmla="*/ 1 h 5353836"/>
              <a:gd name="connsiteX6" fmla="*/ 4663327 w 5353835"/>
              <a:gd name="connsiteY6" fmla="*/ 80094 h 5353836"/>
              <a:gd name="connsiteX7" fmla="*/ 422574 w 5353835"/>
              <a:gd name="connsiteY7" fmla="*/ 80094 h 5353836"/>
              <a:gd name="connsiteX8" fmla="*/ 0 w 5353835"/>
              <a:gd name="connsiteY8" fmla="*/ 502667 h 5353836"/>
              <a:gd name="connsiteX9" fmla="*/ 80093 w 5353835"/>
              <a:gd name="connsiteY9" fmla="*/ 422574 h 5353836"/>
              <a:gd name="connsiteX10" fmla="*/ 80093 w 5353835"/>
              <a:gd name="connsiteY10" fmla="*/ 5273743 h 5353836"/>
              <a:gd name="connsiteX11" fmla="*/ 4934607 w 5353835"/>
              <a:gd name="connsiteY11" fmla="*/ 5273743 h 5353836"/>
              <a:gd name="connsiteX12" fmla="*/ 4854514 w 5353835"/>
              <a:gd name="connsiteY12" fmla="*/ 5353836 h 5353836"/>
              <a:gd name="connsiteX13" fmla="*/ 0 w 5353835"/>
              <a:gd name="connsiteY13" fmla="*/ 5353836 h 5353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6">
                <a:moveTo>
                  <a:pt x="5273742" y="690509"/>
                </a:moveTo>
                <a:lnTo>
                  <a:pt x="5353835" y="770602"/>
                </a:lnTo>
                <a:lnTo>
                  <a:pt x="5353835" y="4854514"/>
                </a:lnTo>
                <a:lnTo>
                  <a:pt x="5273742" y="4934608"/>
                </a:lnTo>
                <a:close/>
                <a:moveTo>
                  <a:pt x="502667" y="0"/>
                </a:moveTo>
                <a:lnTo>
                  <a:pt x="4583234" y="1"/>
                </a:lnTo>
                <a:lnTo>
                  <a:pt x="4663327" y="80094"/>
                </a:lnTo>
                <a:lnTo>
                  <a:pt x="422574" y="80094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5273743"/>
                </a:lnTo>
                <a:lnTo>
                  <a:pt x="4934607" y="5273743"/>
                </a:lnTo>
                <a:lnTo>
                  <a:pt x="4854514" y="5353836"/>
                </a:lnTo>
                <a:lnTo>
                  <a:pt x="0" y="5353836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10A8BB4-0387-EF4A-7868-66EE753CE27F}"/>
              </a:ext>
            </a:extLst>
          </p:cNvPr>
          <p:cNvSpPr txBox="1">
            <a:spLocks/>
          </p:cNvSpPr>
          <p:nvPr/>
        </p:nvSpPr>
        <p:spPr>
          <a:xfrm>
            <a:off x="6826981" y="2452526"/>
            <a:ext cx="4248318" cy="1952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/>
              <a:t>Data Analyst </a:t>
            </a:r>
          </a:p>
          <a:p>
            <a:pPr algn="ctr"/>
            <a:r>
              <a:rPr lang="en-GB" sz="3600" dirty="0"/>
              <a:t>Digital Employee</a:t>
            </a:r>
          </a:p>
        </p:txBody>
      </p:sp>
      <p:grpSp>
        <p:nvGrpSpPr>
          <p:cNvPr id="13" name="Group 18">
            <a:extLst>
              <a:ext uri="{FF2B5EF4-FFF2-40B4-BE49-F238E27FC236}">
                <a16:creationId xmlns:a16="http://schemas.microsoft.com/office/drawing/2014/main" id="{2DAAB1C0-3FFC-2874-2314-6ABF922FD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5814" y="-998971"/>
            <a:ext cx="1946803" cy="2536194"/>
            <a:chOff x="10136578" y="-985323"/>
            <a:chExt cx="1946803" cy="253619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2FCE82-29A4-EEE5-3386-6734E17E3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951582" y="-621194"/>
              <a:ext cx="2495927" cy="1767670"/>
            </a:xfrm>
            <a:custGeom>
              <a:avLst/>
              <a:gdLst>
                <a:gd name="connsiteX0" fmla="*/ 0 w 2495927"/>
                <a:gd name="connsiteY0" fmla="*/ 1767670 h 1767670"/>
                <a:gd name="connsiteX1" fmla="*/ 1767670 w 2495927"/>
                <a:gd name="connsiteY1" fmla="*/ 0 h 1767670"/>
                <a:gd name="connsiteX2" fmla="*/ 2495927 w 2495927"/>
                <a:gd name="connsiteY2" fmla="*/ 728256 h 1767670"/>
                <a:gd name="connsiteX3" fmla="*/ 2495927 w 2495927"/>
                <a:gd name="connsiteY3" fmla="*/ 1767670 h 1767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927" h="1767670">
                  <a:moveTo>
                    <a:pt x="0" y="1767670"/>
                  </a:moveTo>
                  <a:lnTo>
                    <a:pt x="1767670" y="0"/>
                  </a:lnTo>
                  <a:lnTo>
                    <a:pt x="2495927" y="728256"/>
                  </a:lnTo>
                  <a:lnTo>
                    <a:pt x="2495927" y="176767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20">
              <a:extLst>
                <a:ext uri="{FF2B5EF4-FFF2-40B4-BE49-F238E27FC236}">
                  <a16:creationId xmlns:a16="http://schemas.microsoft.com/office/drawing/2014/main" id="{2ACB6E3A-515F-C35F-9B78-5F1612598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0136578" y="419910"/>
              <a:ext cx="1130961" cy="1130961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22">
            <a:extLst>
              <a:ext uri="{FF2B5EF4-FFF2-40B4-BE49-F238E27FC236}">
                <a16:creationId xmlns:a16="http://schemas.microsoft.com/office/drawing/2014/main" id="{781F1E63-106A-66AC-72F0-C5D0ABB78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69300" y="6047150"/>
            <a:ext cx="1636826" cy="818414"/>
            <a:chOff x="8085870" y="5837885"/>
            <a:chExt cx="2055357" cy="102767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964402-521C-AC5A-0B2A-666C3932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9241090" y="5965012"/>
              <a:ext cx="696678" cy="69667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Isosceles Triangle 24">
              <a:extLst>
                <a:ext uri="{FF2B5EF4-FFF2-40B4-BE49-F238E27FC236}">
                  <a16:creationId xmlns:a16="http://schemas.microsoft.com/office/drawing/2014/main" id="{71BFAC4E-D1DD-FD6A-EBF0-414B93696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85870" y="5837885"/>
              <a:ext cx="2055357" cy="1027679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45914A-1F70-E03F-AB4D-8CD0A64CF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15948" y="5609070"/>
            <a:ext cx="780052" cy="747280"/>
            <a:chOff x="7011922" y="4095164"/>
            <a:chExt cx="1203067" cy="115252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060919-FDF5-0BF1-4402-93172A5E5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135024" y="4167722"/>
              <a:ext cx="1079965" cy="1079965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F0CDE02-2D16-18D9-98EE-BF91EC11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011922" y="4095164"/>
              <a:ext cx="485578" cy="485578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9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7AE18-4FB6-0027-4472-F53DD524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03" y="949325"/>
            <a:ext cx="96738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Open AI Operator Demo</a:t>
            </a:r>
            <a:b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Any suggestions ?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04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00444-96E4-FF28-9019-1DECEFAF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618" y="-692981"/>
            <a:ext cx="9954297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Digital Employees</a:t>
            </a:r>
            <a:b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Skool.com Community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A6B8AD-1526-24FB-4FA5-A0CC2FF01B92}"/>
              </a:ext>
            </a:extLst>
          </p:cNvPr>
          <p:cNvSpPr txBox="1"/>
          <p:nvPr/>
        </p:nvSpPr>
        <p:spPr>
          <a:xfrm>
            <a:off x="1127107" y="2074961"/>
            <a:ext cx="99377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new community focused on Digital Employees, AI Agencies &amp; Automated Businesses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Weekly group calls – Longer on Sunday eve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accent2"/>
                </a:solidFill>
              </a:rPr>
              <a:t>Community feed &amp; networking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Tutorials, code, templates, videos focused on agents – being built up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/>
                </a:solidFill>
              </a:rPr>
              <a:t>Build automated businesses – current projects include automated facilities management business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/>
                </a:solidFill>
              </a:rPr>
              <a:t>and automated food hygiene certificate sales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Share your ideas and get feedback and help on them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accent2"/>
                </a:solidFill>
              </a:rPr>
              <a:t>Strategies to adapt and knowledge to stay ahead</a:t>
            </a:r>
            <a:br>
              <a:rPr lang="en-GB" dirty="0">
                <a:solidFill>
                  <a:schemeClr val="accent2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CV reviews and job advice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1382A-66D9-1224-6358-09745ECF438D}"/>
              </a:ext>
            </a:extLst>
          </p:cNvPr>
          <p:cNvSpPr txBox="1"/>
          <p:nvPr/>
        </p:nvSpPr>
        <p:spPr>
          <a:xfrm>
            <a:off x="3603567" y="1629641"/>
            <a:ext cx="6098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https://www.skool.com/digital-employees/about</a:t>
            </a:r>
          </a:p>
        </p:txBody>
      </p:sp>
    </p:spTree>
    <p:extLst>
      <p:ext uri="{BB962C8B-B14F-4D97-AF65-F5344CB8AC3E}">
        <p14:creationId xmlns:p14="http://schemas.microsoft.com/office/powerpoint/2010/main" val="2343727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0A026-1E8D-8F12-9844-CE97090C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CB6D-6FCD-E562-7C6C-342CAA541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802C03C-D658-E24D-A042-842D7686C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72FDE-B5B7-40C9-49BA-696BE3A789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956" r="136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66FCFE-CA09-B1B6-5632-EB558617B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2D6574-026B-E608-09CD-1BA3915C0261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7229942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>
                <a:solidFill>
                  <a:schemeClr val="bg1"/>
                </a:solidFill>
              </a:rPr>
              <a:t>Disclaimer.</a:t>
            </a:r>
            <a:br>
              <a:rPr lang="en-GB" sz="4800">
                <a:solidFill>
                  <a:schemeClr val="bg1"/>
                </a:solidFill>
              </a:rPr>
            </a:br>
            <a:r>
              <a:rPr lang="en-GB" sz="4800">
                <a:solidFill>
                  <a:schemeClr val="bg1"/>
                </a:solidFill>
              </a:rPr>
              <a:t>This is experimental. </a:t>
            </a:r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2278C65-0E60-2E3C-3015-013928651BE8}"/>
              </a:ext>
            </a:extLst>
          </p:cNvPr>
          <p:cNvSpPr txBox="1">
            <a:spLocks/>
          </p:cNvSpPr>
          <p:nvPr/>
        </p:nvSpPr>
        <p:spPr>
          <a:xfrm>
            <a:off x="477980" y="4872922"/>
            <a:ext cx="4023359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</a:rPr>
              <a:t>We are pushing the boundaries here!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C275FC-3099-11C9-F531-5E07902F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74542A-0DBB-981A-E069-E6057578C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42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FC80B-7891-8378-EAC5-6E53E83A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8165" y="330369"/>
            <a:ext cx="10816307" cy="7493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Data Analyst 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Digital Employee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90448A-1117-2D9E-2D6E-54592EA3F913}"/>
              </a:ext>
            </a:extLst>
          </p:cNvPr>
          <p:cNvSpPr txBox="1">
            <a:spLocks/>
          </p:cNvSpPr>
          <p:nvPr/>
        </p:nvSpPr>
        <p:spPr>
          <a:xfrm>
            <a:off x="5678068" y="1166309"/>
            <a:ext cx="6781800" cy="42702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</a:rPr>
              <a:t>System based on n8n, Python and Docker</a:t>
            </a:r>
          </a:p>
          <a:p>
            <a:r>
              <a:rPr lang="en-GB" sz="2000" dirty="0">
                <a:solidFill>
                  <a:schemeClr val="bg1"/>
                </a:solidFill>
              </a:rPr>
              <a:t>Can be given *any* csv file and a brief description of the contents. (Perception)</a:t>
            </a:r>
          </a:p>
          <a:p>
            <a:r>
              <a:rPr lang="en-GB" sz="2000" dirty="0">
                <a:solidFill>
                  <a:schemeClr val="bg1"/>
                </a:solidFill>
              </a:rPr>
              <a:t>Will read a small data summary from the csv</a:t>
            </a:r>
          </a:p>
          <a:p>
            <a:r>
              <a:rPr lang="en-GB" sz="2000" dirty="0">
                <a:solidFill>
                  <a:schemeClr val="bg1"/>
                </a:solidFill>
              </a:rPr>
              <a:t>Agent 1 – Craft requirements for a data dashboard. </a:t>
            </a:r>
            <a:br>
              <a:rPr lang="en-GB" sz="2000" dirty="0">
                <a:solidFill>
                  <a:schemeClr val="bg1"/>
                </a:solidFill>
              </a:rPr>
            </a:br>
            <a:r>
              <a:rPr lang="en-GB" sz="2000" dirty="0">
                <a:solidFill>
                  <a:schemeClr val="bg1"/>
                </a:solidFill>
              </a:rPr>
              <a:t>(Core reasoning and action on our behalf)</a:t>
            </a:r>
          </a:p>
          <a:p>
            <a:r>
              <a:rPr lang="en-GB" sz="2000" dirty="0">
                <a:solidFill>
                  <a:schemeClr val="bg1"/>
                </a:solidFill>
              </a:rPr>
              <a:t>Agent 2 (</a:t>
            </a:r>
            <a:r>
              <a:rPr lang="en-GB" sz="2000" dirty="0" err="1">
                <a:solidFill>
                  <a:schemeClr val="bg1"/>
                </a:solidFill>
              </a:rPr>
              <a:t>Vizro</a:t>
            </a:r>
            <a:r>
              <a:rPr lang="en-GB" sz="2000" dirty="0">
                <a:solidFill>
                  <a:schemeClr val="bg1"/>
                </a:solidFill>
              </a:rPr>
              <a:t> AI) – Generate Python code to build dashboard</a:t>
            </a:r>
          </a:p>
          <a:p>
            <a:r>
              <a:rPr lang="en-GB" sz="2000" dirty="0">
                <a:solidFill>
                  <a:schemeClr val="bg1"/>
                </a:solidFill>
              </a:rPr>
              <a:t>Uses OpenAI under the hood</a:t>
            </a:r>
          </a:p>
          <a:p>
            <a:r>
              <a:rPr lang="en-GB" sz="2000" dirty="0">
                <a:solidFill>
                  <a:schemeClr val="bg1"/>
                </a:solidFill>
              </a:rPr>
              <a:t>Run this dashboard inside a docker container</a:t>
            </a:r>
          </a:p>
          <a:p>
            <a:r>
              <a:rPr lang="en-GB" sz="2000" dirty="0">
                <a:solidFill>
                  <a:schemeClr val="bg1"/>
                </a:solidFill>
              </a:rPr>
              <a:t>Something you can extend and build on</a:t>
            </a:r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0681C-B7FA-4238-8CFB-C1FAB5CD9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873" y="5202991"/>
            <a:ext cx="6030844" cy="1893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0A9CCC-E1E3-BE94-55C8-96AD90EB3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8" y="1457463"/>
            <a:ext cx="5309899" cy="26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88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36BC5-44A9-9229-9B5C-DF38BDC9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8F00-2D97-9DE8-9F2B-6200886DB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0E9F3AC-AA86-1B58-7237-0145149F7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1BF4F7-FDA0-BDD2-E58D-D6BA1C12F72C}"/>
              </a:ext>
            </a:extLst>
          </p:cNvPr>
          <p:cNvSpPr txBox="1">
            <a:spLocks/>
          </p:cNvSpPr>
          <p:nvPr/>
        </p:nvSpPr>
        <p:spPr>
          <a:xfrm>
            <a:off x="5314949" y="0"/>
            <a:ext cx="6124576" cy="15631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solidFill>
                  <a:schemeClr val="bg1"/>
                </a:solidFill>
              </a:rPr>
              <a:t>n8n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6ECE60A-F35F-75BF-C4BD-CC7A5ECFC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E68AA6-6EA4-10D1-D661-6D4575695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D037B2D-ED02-FF66-63F8-3B3E1BC1B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C94293-7196-22EB-7CCD-82D85745D2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F17F41C-5172-97B3-DE11-3F62672A68CB}"/>
              </a:ext>
            </a:extLst>
          </p:cNvPr>
          <p:cNvSpPr txBox="1"/>
          <p:nvPr/>
        </p:nvSpPr>
        <p:spPr>
          <a:xfrm>
            <a:off x="5577723" y="1614158"/>
            <a:ext cx="55990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https://n8n.io/</a:t>
            </a:r>
            <a:endParaRPr lang="en-GB" sz="2400" dirty="0">
              <a:solidFill>
                <a:schemeClr val="accent2"/>
              </a:solidFill>
            </a:endParaRP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Open source compatible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Hosted and self host options</a:t>
            </a:r>
          </a:p>
          <a:p>
            <a:pPr algn="ctr"/>
            <a:r>
              <a:rPr lang="en-GB" sz="2400" dirty="0">
                <a:solidFill>
                  <a:schemeClr val="bg1"/>
                </a:solidFill>
              </a:rPr>
              <a:t>Large community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F92C9B8-B60A-47A3-7E4C-1D2E02C14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217" y="3316141"/>
            <a:ext cx="6373091" cy="3360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41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076511-273E-36C4-B030-31C0EF1E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949" y="0"/>
            <a:ext cx="6124576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7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Vizro</a:t>
            </a:r>
            <a: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Core / AI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53338B-EC15-4112-B0AA-4135021E9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4572002" cy="6858002"/>
          </a:xfrm>
          <a:custGeom>
            <a:avLst/>
            <a:gdLst>
              <a:gd name="connsiteX0" fmla="*/ 4214994 w 4572002"/>
              <a:gd name="connsiteY0" fmla="*/ 6564620 h 6858002"/>
              <a:gd name="connsiteX1" fmla="*/ 4214994 w 4572002"/>
              <a:gd name="connsiteY1" fmla="*/ 6564621 h 6858002"/>
              <a:gd name="connsiteX2" fmla="*/ 4237474 w 4572002"/>
              <a:gd name="connsiteY2" fmla="*/ 6588626 h 6858002"/>
              <a:gd name="connsiteX3" fmla="*/ 4254096 w 4572002"/>
              <a:gd name="connsiteY3" fmla="*/ 6625225 h 6858002"/>
              <a:gd name="connsiteX4" fmla="*/ 4247001 w 4572002"/>
              <a:gd name="connsiteY4" fmla="*/ 6662540 h 6858002"/>
              <a:gd name="connsiteX5" fmla="*/ 4247000 w 4572002"/>
              <a:gd name="connsiteY5" fmla="*/ 6662541 h 6858002"/>
              <a:gd name="connsiteX6" fmla="*/ 4246999 w 4572002"/>
              <a:gd name="connsiteY6" fmla="*/ 6662544 h 6858002"/>
              <a:gd name="connsiteX7" fmla="*/ 4235550 w 4572002"/>
              <a:gd name="connsiteY7" fmla="*/ 6683027 h 6858002"/>
              <a:gd name="connsiteX8" fmla="*/ 4232403 w 4572002"/>
              <a:gd name="connsiteY8" fmla="*/ 6702976 h 6858002"/>
              <a:gd name="connsiteX9" fmla="*/ 4232403 w 4572002"/>
              <a:gd name="connsiteY9" fmla="*/ 6702977 h 6858002"/>
              <a:gd name="connsiteX10" fmla="*/ 4246238 w 4572002"/>
              <a:gd name="connsiteY10" fmla="*/ 6742553 h 6858002"/>
              <a:gd name="connsiteX11" fmla="*/ 4246239 w 4572002"/>
              <a:gd name="connsiteY11" fmla="*/ 6742555 h 6858002"/>
              <a:gd name="connsiteX12" fmla="*/ 4265716 w 4572002"/>
              <a:gd name="connsiteY12" fmla="*/ 6812062 h 6858002"/>
              <a:gd name="connsiteX13" fmla="*/ 4265717 w 4572002"/>
              <a:gd name="connsiteY13" fmla="*/ 6812064 h 6858002"/>
              <a:gd name="connsiteX14" fmla="*/ 4265717 w 4572002"/>
              <a:gd name="connsiteY14" fmla="*/ 6812063 h 6858002"/>
              <a:gd name="connsiteX15" fmla="*/ 4265716 w 4572002"/>
              <a:gd name="connsiteY15" fmla="*/ 6812062 h 6858002"/>
              <a:gd name="connsiteX16" fmla="*/ 4260942 w 4572002"/>
              <a:gd name="connsiteY16" fmla="*/ 6776800 h 6858002"/>
              <a:gd name="connsiteX17" fmla="*/ 4246239 w 4572002"/>
              <a:gd name="connsiteY17" fmla="*/ 6742555 h 6858002"/>
              <a:gd name="connsiteX18" fmla="*/ 4246238 w 4572002"/>
              <a:gd name="connsiteY18" fmla="*/ 6742552 h 6858002"/>
              <a:gd name="connsiteX19" fmla="*/ 4232403 w 4572002"/>
              <a:gd name="connsiteY19" fmla="*/ 6702976 h 6858002"/>
              <a:gd name="connsiteX20" fmla="*/ 4246999 w 4572002"/>
              <a:gd name="connsiteY20" fmla="*/ 6662544 h 6858002"/>
              <a:gd name="connsiteX21" fmla="*/ 4247000 w 4572002"/>
              <a:gd name="connsiteY21" fmla="*/ 6662542 h 6858002"/>
              <a:gd name="connsiteX22" fmla="*/ 4247001 w 4572002"/>
              <a:gd name="connsiteY22" fmla="*/ 6662540 h 6858002"/>
              <a:gd name="connsiteX23" fmla="*/ 4254084 w 4572002"/>
              <a:gd name="connsiteY23" fmla="*/ 6645552 h 6858002"/>
              <a:gd name="connsiteX24" fmla="*/ 4254096 w 4572002"/>
              <a:gd name="connsiteY24" fmla="*/ 6625225 h 6858002"/>
              <a:gd name="connsiteX25" fmla="*/ 4254096 w 4572002"/>
              <a:gd name="connsiteY25" fmla="*/ 6625224 h 6858002"/>
              <a:gd name="connsiteX26" fmla="*/ 4237474 w 4572002"/>
              <a:gd name="connsiteY26" fmla="*/ 6588625 h 6858002"/>
              <a:gd name="connsiteX27" fmla="*/ 4295315 w 4572002"/>
              <a:gd name="connsiteY27" fmla="*/ 6438981 h 6858002"/>
              <a:gd name="connsiteX28" fmla="*/ 4275385 w 4572002"/>
              <a:gd name="connsiteY28" fmla="*/ 6463840 h 6858002"/>
              <a:gd name="connsiteX29" fmla="*/ 4275382 w 4572002"/>
              <a:gd name="connsiteY29" fmla="*/ 6463849 h 6858002"/>
              <a:gd name="connsiteX30" fmla="*/ 4261587 w 4572002"/>
              <a:gd name="connsiteY30" fmla="*/ 6513012 h 6858002"/>
              <a:gd name="connsiteX31" fmla="*/ 4242781 w 4572002"/>
              <a:gd name="connsiteY31" fmla="*/ 6546194 h 6858002"/>
              <a:gd name="connsiteX32" fmla="*/ 4242781 w 4572002"/>
              <a:gd name="connsiteY32" fmla="*/ 6546195 h 6858002"/>
              <a:gd name="connsiteX33" fmla="*/ 4259120 w 4572002"/>
              <a:gd name="connsiteY33" fmla="*/ 6521804 h 6858002"/>
              <a:gd name="connsiteX34" fmla="*/ 4261587 w 4572002"/>
              <a:gd name="connsiteY34" fmla="*/ 6513012 h 6858002"/>
              <a:gd name="connsiteX35" fmla="*/ 4264398 w 4572002"/>
              <a:gd name="connsiteY35" fmla="*/ 6508052 h 6858002"/>
              <a:gd name="connsiteX36" fmla="*/ 4275382 w 4572002"/>
              <a:gd name="connsiteY36" fmla="*/ 6463849 h 6858002"/>
              <a:gd name="connsiteX37" fmla="*/ 4275385 w 4572002"/>
              <a:gd name="connsiteY37" fmla="*/ 6463841 h 6858002"/>
              <a:gd name="connsiteX38" fmla="*/ 4295315 w 4572002"/>
              <a:gd name="connsiteY38" fmla="*/ 6438981 h 6858002"/>
              <a:gd name="connsiteX39" fmla="*/ 4381289 w 4572002"/>
              <a:gd name="connsiteY39" fmla="*/ 6365204 h 6858002"/>
              <a:gd name="connsiteX40" fmla="*/ 4380008 w 4572002"/>
              <a:gd name="connsiteY40" fmla="*/ 6387910 h 6858002"/>
              <a:gd name="connsiteX41" fmla="*/ 4378243 w 4572002"/>
              <a:gd name="connsiteY41" fmla="*/ 6391549 h 6858002"/>
              <a:gd name="connsiteX42" fmla="*/ 4370589 w 4572002"/>
              <a:gd name="connsiteY42" fmla="*/ 6407332 h 6858002"/>
              <a:gd name="connsiteX43" fmla="*/ 4370589 w 4572002"/>
              <a:gd name="connsiteY43" fmla="*/ 6407333 h 6858002"/>
              <a:gd name="connsiteX44" fmla="*/ 4378243 w 4572002"/>
              <a:gd name="connsiteY44" fmla="*/ 6391549 h 6858002"/>
              <a:gd name="connsiteX45" fmla="*/ 4380008 w 4572002"/>
              <a:gd name="connsiteY45" fmla="*/ 6387910 h 6858002"/>
              <a:gd name="connsiteX46" fmla="*/ 4142220 w 4572002"/>
              <a:gd name="connsiteY46" fmla="*/ 4221391 h 6858002"/>
              <a:gd name="connsiteX47" fmla="*/ 4142220 w 4572002"/>
              <a:gd name="connsiteY47" fmla="*/ 4221392 h 6858002"/>
              <a:gd name="connsiteX48" fmla="*/ 4147936 w 4572002"/>
              <a:gd name="connsiteY48" fmla="*/ 4253015 h 6858002"/>
              <a:gd name="connsiteX49" fmla="*/ 4187752 w 4572002"/>
              <a:gd name="connsiteY49" fmla="*/ 4324646 h 6858002"/>
              <a:gd name="connsiteX50" fmla="*/ 4196706 w 4572002"/>
              <a:gd name="connsiteY50" fmla="*/ 4363891 h 6858002"/>
              <a:gd name="connsiteX51" fmla="*/ 4195944 w 4572002"/>
              <a:gd name="connsiteY51" fmla="*/ 4482004 h 6858002"/>
              <a:gd name="connsiteX52" fmla="*/ 4135934 w 4572002"/>
              <a:gd name="connsiteY52" fmla="*/ 4659174 h 6858002"/>
              <a:gd name="connsiteX53" fmla="*/ 4127932 w 4572002"/>
              <a:gd name="connsiteY53" fmla="*/ 4677655 h 6858002"/>
              <a:gd name="connsiteX54" fmla="*/ 4118025 w 4572002"/>
              <a:gd name="connsiteY54" fmla="*/ 4767764 h 6858002"/>
              <a:gd name="connsiteX55" fmla="*/ 4116716 w 4572002"/>
              <a:gd name="connsiteY55" fmla="*/ 4800483 h 6858002"/>
              <a:gd name="connsiteX56" fmla="*/ 4116716 w 4572002"/>
              <a:gd name="connsiteY56" fmla="*/ 4800484 h 6858002"/>
              <a:gd name="connsiteX57" fmla="*/ 4131552 w 4572002"/>
              <a:gd name="connsiteY57" fmla="*/ 4828917 h 6858002"/>
              <a:gd name="connsiteX58" fmla="*/ 4153733 w 4572002"/>
              <a:gd name="connsiteY58" fmla="*/ 4863343 h 6858002"/>
              <a:gd name="connsiteX59" fmla="*/ 4161262 w 4572002"/>
              <a:gd name="connsiteY59" fmla="*/ 4889275 h 6858002"/>
              <a:gd name="connsiteX60" fmla="*/ 4159557 w 4572002"/>
              <a:gd name="connsiteY60" fmla="*/ 4912168 h 6858002"/>
              <a:gd name="connsiteX61" fmla="*/ 4158155 w 4572002"/>
              <a:gd name="connsiteY61" fmla="*/ 4933804 h 6858002"/>
              <a:gd name="connsiteX62" fmla="*/ 4158155 w 4572002"/>
              <a:gd name="connsiteY62" fmla="*/ 4933805 h 6858002"/>
              <a:gd name="connsiteX63" fmla="*/ 4162914 w 4572002"/>
              <a:gd name="connsiteY63" fmla="*/ 4952673 h 6858002"/>
              <a:gd name="connsiteX64" fmla="*/ 4165707 w 4572002"/>
              <a:gd name="connsiteY64" fmla="*/ 4957454 h 6858002"/>
              <a:gd name="connsiteX65" fmla="*/ 4166985 w 4572002"/>
              <a:gd name="connsiteY65" fmla="*/ 4961456 h 6858002"/>
              <a:gd name="connsiteX66" fmla="*/ 4182989 w 4572002"/>
              <a:gd name="connsiteY66" fmla="*/ 4987038 h 6858002"/>
              <a:gd name="connsiteX67" fmla="*/ 4209468 w 4572002"/>
              <a:gd name="connsiteY67" fmla="*/ 5041522 h 6858002"/>
              <a:gd name="connsiteX68" fmla="*/ 4216684 w 4572002"/>
              <a:gd name="connsiteY68" fmla="*/ 5072376 h 6858002"/>
              <a:gd name="connsiteX69" fmla="*/ 4222587 w 4572002"/>
              <a:gd name="connsiteY69" fmla="*/ 5087441 h 6858002"/>
              <a:gd name="connsiteX70" fmla="*/ 4235615 w 4572002"/>
              <a:gd name="connsiteY70" fmla="*/ 5133220 h 6858002"/>
              <a:gd name="connsiteX71" fmla="*/ 4235616 w 4572002"/>
              <a:gd name="connsiteY71" fmla="*/ 5133225 h 6858002"/>
              <a:gd name="connsiteX72" fmla="*/ 4228901 w 4572002"/>
              <a:gd name="connsiteY72" fmla="*/ 5166113 h 6858002"/>
              <a:gd name="connsiteX73" fmla="*/ 4228901 w 4572002"/>
              <a:gd name="connsiteY73" fmla="*/ 5166114 h 6858002"/>
              <a:gd name="connsiteX74" fmla="*/ 4229593 w 4572002"/>
              <a:gd name="connsiteY74" fmla="*/ 5172091 h 6858002"/>
              <a:gd name="connsiteX75" fmla="*/ 4232139 w 4572002"/>
              <a:gd name="connsiteY75" fmla="*/ 5179068 h 6858002"/>
              <a:gd name="connsiteX76" fmla="*/ 4231973 w 4572002"/>
              <a:gd name="connsiteY76" fmla="*/ 5229434 h 6858002"/>
              <a:gd name="connsiteX77" fmla="*/ 4225669 w 4572002"/>
              <a:gd name="connsiteY77" fmla="*/ 5241089 h 6858002"/>
              <a:gd name="connsiteX78" fmla="*/ 4208517 w 4572002"/>
              <a:gd name="connsiteY78" fmla="*/ 5272796 h 6858002"/>
              <a:gd name="connsiteX79" fmla="*/ 4184613 w 4572002"/>
              <a:gd name="connsiteY79" fmla="*/ 5312288 h 6858002"/>
              <a:gd name="connsiteX80" fmla="*/ 4183557 w 4572002"/>
              <a:gd name="connsiteY80" fmla="*/ 5321350 h 6858002"/>
              <a:gd name="connsiteX81" fmla="*/ 4181083 w 4572002"/>
              <a:gd name="connsiteY81" fmla="*/ 5326163 h 6858002"/>
              <a:gd name="connsiteX82" fmla="*/ 4179637 w 4572002"/>
              <a:gd name="connsiteY82" fmla="*/ 5355014 h 6858002"/>
              <a:gd name="connsiteX83" fmla="*/ 4179637 w 4572002"/>
              <a:gd name="connsiteY83" fmla="*/ 5355015 h 6858002"/>
              <a:gd name="connsiteX84" fmla="*/ 4184513 w 4572002"/>
              <a:gd name="connsiteY84" fmla="*/ 5385385 h 6858002"/>
              <a:gd name="connsiteX85" fmla="*/ 4192704 w 4572002"/>
              <a:gd name="connsiteY85" fmla="*/ 5425583 h 6858002"/>
              <a:gd name="connsiteX86" fmla="*/ 4204327 w 4572002"/>
              <a:gd name="connsiteY86" fmla="*/ 5480638 h 6858002"/>
              <a:gd name="connsiteX87" fmla="*/ 4208850 w 4572002"/>
              <a:gd name="connsiteY87" fmla="*/ 5507668 h 6858002"/>
              <a:gd name="connsiteX88" fmla="*/ 4198232 w 4572002"/>
              <a:gd name="connsiteY88" fmla="*/ 5531692 h 6858002"/>
              <a:gd name="connsiteX89" fmla="*/ 4198231 w 4572002"/>
              <a:gd name="connsiteY89" fmla="*/ 5531693 h 6858002"/>
              <a:gd name="connsiteX90" fmla="*/ 4188085 w 4572002"/>
              <a:gd name="connsiteY90" fmla="*/ 5547578 h 6858002"/>
              <a:gd name="connsiteX91" fmla="*/ 4188085 w 4572002"/>
              <a:gd name="connsiteY91" fmla="*/ 5547579 h 6858002"/>
              <a:gd name="connsiteX92" fmla="*/ 4197659 w 4572002"/>
              <a:gd name="connsiteY92" fmla="*/ 5562747 h 6858002"/>
              <a:gd name="connsiteX93" fmla="*/ 4268907 w 4572002"/>
              <a:gd name="connsiteY93" fmla="*/ 5704484 h 6858002"/>
              <a:gd name="connsiteX94" fmla="*/ 4274812 w 4572002"/>
              <a:gd name="connsiteY94" fmla="*/ 5740489 h 6858002"/>
              <a:gd name="connsiteX95" fmla="*/ 4283578 w 4572002"/>
              <a:gd name="connsiteY95" fmla="*/ 5760874 h 6858002"/>
              <a:gd name="connsiteX96" fmla="*/ 4371973 w 4572002"/>
              <a:gd name="connsiteY96" fmla="*/ 5883752 h 6858002"/>
              <a:gd name="connsiteX97" fmla="*/ 4371974 w 4572002"/>
              <a:gd name="connsiteY97" fmla="*/ 5883757 h 6858002"/>
              <a:gd name="connsiteX98" fmla="*/ 4389877 w 4572002"/>
              <a:gd name="connsiteY98" fmla="*/ 5935946 h 6858002"/>
              <a:gd name="connsiteX99" fmla="*/ 4389878 w 4572002"/>
              <a:gd name="connsiteY99" fmla="*/ 5935950 h 6858002"/>
              <a:gd name="connsiteX100" fmla="*/ 4386259 w 4572002"/>
              <a:gd name="connsiteY100" fmla="*/ 5993290 h 6858002"/>
              <a:gd name="connsiteX101" fmla="*/ 4386259 w 4572002"/>
              <a:gd name="connsiteY101" fmla="*/ 5993291 h 6858002"/>
              <a:gd name="connsiteX102" fmla="*/ 4379782 w 4572002"/>
              <a:gd name="connsiteY102" fmla="*/ 6026440 h 6858002"/>
              <a:gd name="connsiteX103" fmla="*/ 4323583 w 4572002"/>
              <a:gd name="connsiteY103" fmla="*/ 6108738 h 6858002"/>
              <a:gd name="connsiteX104" fmla="*/ 4309890 w 4572002"/>
              <a:gd name="connsiteY104" fmla="*/ 6133314 h 6858002"/>
              <a:gd name="connsiteX105" fmla="*/ 4309890 w 4572002"/>
              <a:gd name="connsiteY105" fmla="*/ 6133315 h 6858002"/>
              <a:gd name="connsiteX106" fmla="*/ 4313591 w 4572002"/>
              <a:gd name="connsiteY106" fmla="*/ 6143190 h 6858002"/>
              <a:gd name="connsiteX107" fmla="*/ 4325486 w 4572002"/>
              <a:gd name="connsiteY107" fmla="*/ 6155600 h 6858002"/>
              <a:gd name="connsiteX108" fmla="*/ 4325488 w 4572002"/>
              <a:gd name="connsiteY108" fmla="*/ 6155603 h 6858002"/>
              <a:gd name="connsiteX109" fmla="*/ 4364160 w 4572002"/>
              <a:gd name="connsiteY109" fmla="*/ 6228757 h 6858002"/>
              <a:gd name="connsiteX110" fmla="*/ 4381497 w 4572002"/>
              <a:gd name="connsiteY110" fmla="*/ 6361540 h 6858002"/>
              <a:gd name="connsiteX111" fmla="*/ 4381497 w 4572002"/>
              <a:gd name="connsiteY111" fmla="*/ 6361539 h 6858002"/>
              <a:gd name="connsiteX112" fmla="*/ 4364160 w 4572002"/>
              <a:gd name="connsiteY112" fmla="*/ 6228756 h 6858002"/>
              <a:gd name="connsiteX113" fmla="*/ 4325488 w 4572002"/>
              <a:gd name="connsiteY113" fmla="*/ 6155602 h 6858002"/>
              <a:gd name="connsiteX114" fmla="*/ 4325486 w 4572002"/>
              <a:gd name="connsiteY114" fmla="*/ 6155600 h 6858002"/>
              <a:gd name="connsiteX115" fmla="*/ 4309890 w 4572002"/>
              <a:gd name="connsiteY115" fmla="*/ 6133315 h 6858002"/>
              <a:gd name="connsiteX116" fmla="*/ 4323583 w 4572002"/>
              <a:gd name="connsiteY116" fmla="*/ 6108739 h 6858002"/>
              <a:gd name="connsiteX117" fmla="*/ 4379782 w 4572002"/>
              <a:gd name="connsiteY117" fmla="*/ 6026441 h 6858002"/>
              <a:gd name="connsiteX118" fmla="*/ 4386259 w 4572002"/>
              <a:gd name="connsiteY118" fmla="*/ 5993292 h 6858002"/>
              <a:gd name="connsiteX119" fmla="*/ 4386259 w 4572002"/>
              <a:gd name="connsiteY119" fmla="*/ 5993290 h 6858002"/>
              <a:gd name="connsiteX120" fmla="*/ 4389712 w 4572002"/>
              <a:gd name="connsiteY120" fmla="*/ 5964477 h 6858002"/>
              <a:gd name="connsiteX121" fmla="*/ 4389878 w 4572002"/>
              <a:gd name="connsiteY121" fmla="*/ 5935950 h 6858002"/>
              <a:gd name="connsiteX122" fmla="*/ 4389878 w 4572002"/>
              <a:gd name="connsiteY122" fmla="*/ 5935949 h 6858002"/>
              <a:gd name="connsiteX123" fmla="*/ 4389877 w 4572002"/>
              <a:gd name="connsiteY123" fmla="*/ 5935946 h 6858002"/>
              <a:gd name="connsiteX124" fmla="*/ 4382997 w 4572002"/>
              <a:gd name="connsiteY124" fmla="*/ 5909351 h 6858002"/>
              <a:gd name="connsiteX125" fmla="*/ 4371974 w 4572002"/>
              <a:gd name="connsiteY125" fmla="*/ 5883757 h 6858002"/>
              <a:gd name="connsiteX126" fmla="*/ 4371973 w 4572002"/>
              <a:gd name="connsiteY126" fmla="*/ 5883751 h 6858002"/>
              <a:gd name="connsiteX127" fmla="*/ 4283578 w 4572002"/>
              <a:gd name="connsiteY127" fmla="*/ 5760873 h 6858002"/>
              <a:gd name="connsiteX128" fmla="*/ 4274812 w 4572002"/>
              <a:gd name="connsiteY128" fmla="*/ 5740488 h 6858002"/>
              <a:gd name="connsiteX129" fmla="*/ 4268907 w 4572002"/>
              <a:gd name="connsiteY129" fmla="*/ 5704483 h 6858002"/>
              <a:gd name="connsiteX130" fmla="*/ 4197659 w 4572002"/>
              <a:gd name="connsiteY130" fmla="*/ 5562746 h 6858002"/>
              <a:gd name="connsiteX131" fmla="*/ 4188085 w 4572002"/>
              <a:gd name="connsiteY131" fmla="*/ 5547578 h 6858002"/>
              <a:gd name="connsiteX132" fmla="*/ 4198231 w 4572002"/>
              <a:gd name="connsiteY132" fmla="*/ 5531694 h 6858002"/>
              <a:gd name="connsiteX133" fmla="*/ 4198232 w 4572002"/>
              <a:gd name="connsiteY133" fmla="*/ 5531692 h 6858002"/>
              <a:gd name="connsiteX134" fmla="*/ 4206630 w 4572002"/>
              <a:gd name="connsiteY134" fmla="*/ 5520422 h 6858002"/>
              <a:gd name="connsiteX135" fmla="*/ 4208850 w 4572002"/>
              <a:gd name="connsiteY135" fmla="*/ 5507668 h 6858002"/>
              <a:gd name="connsiteX136" fmla="*/ 4208850 w 4572002"/>
              <a:gd name="connsiteY136" fmla="*/ 5507667 h 6858002"/>
              <a:gd name="connsiteX137" fmla="*/ 4204327 w 4572002"/>
              <a:gd name="connsiteY137" fmla="*/ 5480637 h 6858002"/>
              <a:gd name="connsiteX138" fmla="*/ 4192704 w 4572002"/>
              <a:gd name="connsiteY138" fmla="*/ 5425582 h 6858002"/>
              <a:gd name="connsiteX139" fmla="*/ 4184513 w 4572002"/>
              <a:gd name="connsiteY139" fmla="*/ 5385384 h 6858002"/>
              <a:gd name="connsiteX140" fmla="*/ 4179637 w 4572002"/>
              <a:gd name="connsiteY140" fmla="*/ 5355014 h 6858002"/>
              <a:gd name="connsiteX141" fmla="*/ 4183557 w 4572002"/>
              <a:gd name="connsiteY141" fmla="*/ 5321350 h 6858002"/>
              <a:gd name="connsiteX142" fmla="*/ 4208517 w 4572002"/>
              <a:gd name="connsiteY142" fmla="*/ 5272797 h 6858002"/>
              <a:gd name="connsiteX143" fmla="*/ 4225669 w 4572002"/>
              <a:gd name="connsiteY143" fmla="*/ 5241089 h 6858002"/>
              <a:gd name="connsiteX144" fmla="*/ 4231973 w 4572002"/>
              <a:gd name="connsiteY144" fmla="*/ 5229433 h 6858002"/>
              <a:gd name="connsiteX145" fmla="*/ 4232139 w 4572002"/>
              <a:gd name="connsiteY145" fmla="*/ 5179068 h 6858002"/>
              <a:gd name="connsiteX146" fmla="*/ 4232139 w 4572002"/>
              <a:gd name="connsiteY146" fmla="*/ 5179067 h 6858002"/>
              <a:gd name="connsiteX147" fmla="*/ 4229593 w 4572002"/>
              <a:gd name="connsiteY147" fmla="*/ 5172090 h 6858002"/>
              <a:gd name="connsiteX148" fmla="*/ 4228901 w 4572002"/>
              <a:gd name="connsiteY148" fmla="*/ 5166114 h 6858002"/>
              <a:gd name="connsiteX149" fmla="*/ 4235616 w 4572002"/>
              <a:gd name="connsiteY149" fmla="*/ 5133225 h 6858002"/>
              <a:gd name="connsiteX150" fmla="*/ 4235616 w 4572002"/>
              <a:gd name="connsiteY150" fmla="*/ 5133224 h 6858002"/>
              <a:gd name="connsiteX151" fmla="*/ 4235615 w 4572002"/>
              <a:gd name="connsiteY151" fmla="*/ 5133220 h 6858002"/>
              <a:gd name="connsiteX152" fmla="*/ 4228473 w 4572002"/>
              <a:gd name="connsiteY152" fmla="*/ 5102461 h 6858002"/>
              <a:gd name="connsiteX153" fmla="*/ 4222587 w 4572002"/>
              <a:gd name="connsiteY153" fmla="*/ 5087441 h 6858002"/>
              <a:gd name="connsiteX154" fmla="*/ 4222582 w 4572002"/>
              <a:gd name="connsiteY154" fmla="*/ 5087423 h 6858002"/>
              <a:gd name="connsiteX155" fmla="*/ 4209468 w 4572002"/>
              <a:gd name="connsiteY155" fmla="*/ 5041521 h 6858002"/>
              <a:gd name="connsiteX156" fmla="*/ 4182989 w 4572002"/>
              <a:gd name="connsiteY156" fmla="*/ 4987037 h 6858002"/>
              <a:gd name="connsiteX157" fmla="*/ 4165707 w 4572002"/>
              <a:gd name="connsiteY157" fmla="*/ 4957454 h 6858002"/>
              <a:gd name="connsiteX158" fmla="*/ 4158155 w 4572002"/>
              <a:gd name="connsiteY158" fmla="*/ 4933805 h 6858002"/>
              <a:gd name="connsiteX159" fmla="*/ 4159557 w 4572002"/>
              <a:gd name="connsiteY159" fmla="*/ 4912169 h 6858002"/>
              <a:gd name="connsiteX160" fmla="*/ 4161262 w 4572002"/>
              <a:gd name="connsiteY160" fmla="*/ 4889276 h 6858002"/>
              <a:gd name="connsiteX161" fmla="*/ 4161262 w 4572002"/>
              <a:gd name="connsiteY161" fmla="*/ 4889275 h 6858002"/>
              <a:gd name="connsiteX162" fmla="*/ 4156484 w 4572002"/>
              <a:gd name="connsiteY162" fmla="*/ 4867614 h 6858002"/>
              <a:gd name="connsiteX163" fmla="*/ 4153733 w 4572002"/>
              <a:gd name="connsiteY163" fmla="*/ 4863343 h 6858002"/>
              <a:gd name="connsiteX164" fmla="*/ 4151983 w 4572002"/>
              <a:gd name="connsiteY164" fmla="*/ 4857317 h 6858002"/>
              <a:gd name="connsiteX165" fmla="*/ 4131552 w 4572002"/>
              <a:gd name="connsiteY165" fmla="*/ 4828916 h 6858002"/>
              <a:gd name="connsiteX166" fmla="*/ 4116716 w 4572002"/>
              <a:gd name="connsiteY166" fmla="*/ 4800483 h 6858002"/>
              <a:gd name="connsiteX167" fmla="*/ 4118025 w 4572002"/>
              <a:gd name="connsiteY167" fmla="*/ 4767765 h 6858002"/>
              <a:gd name="connsiteX168" fmla="*/ 4127932 w 4572002"/>
              <a:gd name="connsiteY168" fmla="*/ 4677656 h 6858002"/>
              <a:gd name="connsiteX169" fmla="*/ 4135934 w 4572002"/>
              <a:gd name="connsiteY169" fmla="*/ 4659175 h 6858002"/>
              <a:gd name="connsiteX170" fmla="*/ 4195944 w 4572002"/>
              <a:gd name="connsiteY170" fmla="*/ 4482005 h 6858002"/>
              <a:gd name="connsiteX171" fmla="*/ 4196706 w 4572002"/>
              <a:gd name="connsiteY171" fmla="*/ 4363891 h 6858002"/>
              <a:gd name="connsiteX172" fmla="*/ 4196706 w 4572002"/>
              <a:gd name="connsiteY172" fmla="*/ 4363890 h 6858002"/>
              <a:gd name="connsiteX173" fmla="*/ 4187752 w 4572002"/>
              <a:gd name="connsiteY173" fmla="*/ 4324645 h 6858002"/>
              <a:gd name="connsiteX174" fmla="*/ 4147936 w 4572002"/>
              <a:gd name="connsiteY174" fmla="*/ 4253014 h 6858002"/>
              <a:gd name="connsiteX175" fmla="*/ 4211111 w 4572002"/>
              <a:gd name="connsiteY175" fmla="*/ 2836172 h 6858002"/>
              <a:gd name="connsiteX176" fmla="*/ 4202421 w 4572002"/>
              <a:gd name="connsiteY176" fmla="*/ 2848793 h 6858002"/>
              <a:gd name="connsiteX177" fmla="*/ 4186816 w 4572002"/>
              <a:gd name="connsiteY177" fmla="*/ 2897785 h 6858002"/>
              <a:gd name="connsiteX178" fmla="*/ 4185787 w 4572002"/>
              <a:gd name="connsiteY178" fmla="*/ 2903551 h 6858002"/>
              <a:gd name="connsiteX179" fmla="*/ 4182513 w 4572002"/>
              <a:gd name="connsiteY179" fmla="*/ 2914328 h 6858002"/>
              <a:gd name="connsiteX180" fmla="*/ 4177882 w 4572002"/>
              <a:gd name="connsiteY180" fmla="*/ 2947858 h 6858002"/>
              <a:gd name="connsiteX181" fmla="*/ 4177881 w 4572002"/>
              <a:gd name="connsiteY181" fmla="*/ 2947862 h 6858002"/>
              <a:gd name="connsiteX182" fmla="*/ 4177881 w 4572002"/>
              <a:gd name="connsiteY182" fmla="*/ 2947863 h 6858002"/>
              <a:gd name="connsiteX183" fmla="*/ 4181465 w 4572002"/>
              <a:gd name="connsiteY183" fmla="*/ 2982149 h 6858002"/>
              <a:gd name="connsiteX184" fmla="*/ 4193158 w 4572002"/>
              <a:gd name="connsiteY184" fmla="*/ 3077402 h 6858002"/>
              <a:gd name="connsiteX185" fmla="*/ 4180703 w 4572002"/>
              <a:gd name="connsiteY185" fmla="*/ 3172654 h 6858002"/>
              <a:gd name="connsiteX186" fmla="*/ 4133076 w 4572002"/>
              <a:gd name="connsiteY186" fmla="*/ 3489467 h 6858002"/>
              <a:gd name="connsiteX187" fmla="*/ 4110977 w 4572002"/>
              <a:gd name="connsiteY187" fmla="*/ 3544713 h 6858002"/>
              <a:gd name="connsiteX188" fmla="*/ 4093355 w 4572002"/>
              <a:gd name="connsiteY188" fmla="*/ 3574408 h 6858002"/>
              <a:gd name="connsiteX189" fmla="*/ 4093355 w 4572002"/>
              <a:gd name="connsiteY189" fmla="*/ 3574409 h 6858002"/>
              <a:gd name="connsiteX190" fmla="*/ 4105453 w 4572002"/>
              <a:gd name="connsiteY190" fmla="*/ 3606818 h 6858002"/>
              <a:gd name="connsiteX191" fmla="*/ 4118979 w 4572002"/>
              <a:gd name="connsiteY191" fmla="*/ 3630633 h 6858002"/>
              <a:gd name="connsiteX192" fmla="*/ 4136708 w 4572002"/>
              <a:gd name="connsiteY192" fmla="*/ 3654416 h 6858002"/>
              <a:gd name="connsiteX193" fmla="*/ 4140382 w 4572002"/>
              <a:gd name="connsiteY193" fmla="*/ 3668940 h 6858002"/>
              <a:gd name="connsiteX194" fmla="*/ 4143220 w 4572002"/>
              <a:gd name="connsiteY194" fmla="*/ 3680164 h 6858002"/>
              <a:gd name="connsiteX195" fmla="*/ 4139172 w 4572002"/>
              <a:gd name="connsiteY195" fmla="*/ 3734837 h 6858002"/>
              <a:gd name="connsiteX196" fmla="*/ 4139172 w 4572002"/>
              <a:gd name="connsiteY196" fmla="*/ 3734838 h 6858002"/>
              <a:gd name="connsiteX197" fmla="*/ 4139554 w 4572002"/>
              <a:gd name="connsiteY197" fmla="*/ 3754653 h 6858002"/>
              <a:gd name="connsiteX198" fmla="*/ 4145911 w 4572002"/>
              <a:gd name="connsiteY198" fmla="*/ 3789776 h 6858002"/>
              <a:gd name="connsiteX199" fmla="*/ 4130980 w 4572002"/>
              <a:gd name="connsiteY199" fmla="*/ 3822472 h 6858002"/>
              <a:gd name="connsiteX200" fmla="*/ 4116645 w 4572002"/>
              <a:gd name="connsiteY200" fmla="*/ 3852619 h 6858002"/>
              <a:gd name="connsiteX201" fmla="*/ 4116645 w 4572002"/>
              <a:gd name="connsiteY201" fmla="*/ 3852620 h 6858002"/>
              <a:gd name="connsiteX202" fmla="*/ 4117425 w 4572002"/>
              <a:gd name="connsiteY202" fmla="*/ 3868764 h 6858002"/>
              <a:gd name="connsiteX203" fmla="*/ 4126028 w 4572002"/>
              <a:gd name="connsiteY203" fmla="*/ 3885337 h 6858002"/>
              <a:gd name="connsiteX204" fmla="*/ 4126028 w 4572002"/>
              <a:gd name="connsiteY204" fmla="*/ 3885339 h 6858002"/>
              <a:gd name="connsiteX205" fmla="*/ 4148409 w 4572002"/>
              <a:gd name="connsiteY205" fmla="*/ 3923125 h 6858002"/>
              <a:gd name="connsiteX206" fmla="*/ 4157913 w 4572002"/>
              <a:gd name="connsiteY206" fmla="*/ 3962160 h 6858002"/>
              <a:gd name="connsiteX207" fmla="*/ 4142221 w 4572002"/>
              <a:gd name="connsiteY207" fmla="*/ 4043838 h 6858002"/>
              <a:gd name="connsiteX208" fmla="*/ 4142220 w 4572002"/>
              <a:gd name="connsiteY208" fmla="*/ 4043839 h 6858002"/>
              <a:gd name="connsiteX209" fmla="*/ 4127099 w 4572002"/>
              <a:gd name="connsiteY209" fmla="*/ 4103825 h 6858002"/>
              <a:gd name="connsiteX210" fmla="*/ 4127099 w 4572002"/>
              <a:gd name="connsiteY210" fmla="*/ 4103826 h 6858002"/>
              <a:gd name="connsiteX211" fmla="*/ 4129066 w 4572002"/>
              <a:gd name="connsiteY211" fmla="*/ 4134256 h 6858002"/>
              <a:gd name="connsiteX212" fmla="*/ 4138410 w 4572002"/>
              <a:gd name="connsiteY212" fmla="*/ 4165382 h 6858002"/>
              <a:gd name="connsiteX213" fmla="*/ 4138410 w 4572002"/>
              <a:gd name="connsiteY213" fmla="*/ 4165384 h 6858002"/>
              <a:gd name="connsiteX214" fmla="*/ 4142315 w 4572002"/>
              <a:gd name="connsiteY214" fmla="*/ 4192388 h 6858002"/>
              <a:gd name="connsiteX215" fmla="*/ 4142315 w 4572002"/>
              <a:gd name="connsiteY215" fmla="*/ 4192387 h 6858002"/>
              <a:gd name="connsiteX216" fmla="*/ 4138410 w 4572002"/>
              <a:gd name="connsiteY216" fmla="*/ 4165383 h 6858002"/>
              <a:gd name="connsiteX217" fmla="*/ 4138410 w 4572002"/>
              <a:gd name="connsiteY217" fmla="*/ 4165382 h 6858002"/>
              <a:gd name="connsiteX218" fmla="*/ 4127099 w 4572002"/>
              <a:gd name="connsiteY218" fmla="*/ 4103826 h 6858002"/>
              <a:gd name="connsiteX219" fmla="*/ 4142220 w 4572002"/>
              <a:gd name="connsiteY219" fmla="*/ 4043840 h 6858002"/>
              <a:gd name="connsiteX220" fmla="*/ 4142221 w 4572002"/>
              <a:gd name="connsiteY220" fmla="*/ 4043838 h 6858002"/>
              <a:gd name="connsiteX221" fmla="*/ 4155523 w 4572002"/>
              <a:gd name="connsiteY221" fmla="*/ 4002410 h 6858002"/>
              <a:gd name="connsiteX222" fmla="*/ 4157913 w 4572002"/>
              <a:gd name="connsiteY222" fmla="*/ 3962160 h 6858002"/>
              <a:gd name="connsiteX223" fmla="*/ 4157913 w 4572002"/>
              <a:gd name="connsiteY223" fmla="*/ 3962159 h 6858002"/>
              <a:gd name="connsiteX224" fmla="*/ 4126028 w 4572002"/>
              <a:gd name="connsiteY224" fmla="*/ 3885338 h 6858002"/>
              <a:gd name="connsiteX225" fmla="*/ 4126028 w 4572002"/>
              <a:gd name="connsiteY225" fmla="*/ 3885337 h 6858002"/>
              <a:gd name="connsiteX226" fmla="*/ 4116645 w 4572002"/>
              <a:gd name="connsiteY226" fmla="*/ 3852620 h 6858002"/>
              <a:gd name="connsiteX227" fmla="*/ 4130980 w 4572002"/>
              <a:gd name="connsiteY227" fmla="*/ 3822473 h 6858002"/>
              <a:gd name="connsiteX228" fmla="*/ 4145911 w 4572002"/>
              <a:gd name="connsiteY228" fmla="*/ 3789777 h 6858002"/>
              <a:gd name="connsiteX229" fmla="*/ 4145911 w 4572002"/>
              <a:gd name="connsiteY229" fmla="*/ 3789776 h 6858002"/>
              <a:gd name="connsiteX230" fmla="*/ 4139554 w 4572002"/>
              <a:gd name="connsiteY230" fmla="*/ 3754652 h 6858002"/>
              <a:gd name="connsiteX231" fmla="*/ 4139172 w 4572002"/>
              <a:gd name="connsiteY231" fmla="*/ 3734838 h 6858002"/>
              <a:gd name="connsiteX232" fmla="*/ 4143220 w 4572002"/>
              <a:gd name="connsiteY232" fmla="*/ 3680164 h 6858002"/>
              <a:gd name="connsiteX233" fmla="*/ 4143220 w 4572002"/>
              <a:gd name="connsiteY233" fmla="*/ 3680163 h 6858002"/>
              <a:gd name="connsiteX234" fmla="*/ 4140382 w 4572002"/>
              <a:gd name="connsiteY234" fmla="*/ 3668940 h 6858002"/>
              <a:gd name="connsiteX235" fmla="*/ 4136708 w 4572002"/>
              <a:gd name="connsiteY235" fmla="*/ 3654416 h 6858002"/>
              <a:gd name="connsiteX236" fmla="*/ 4136708 w 4572002"/>
              <a:gd name="connsiteY236" fmla="*/ 3654416 h 6858002"/>
              <a:gd name="connsiteX237" fmla="*/ 4136708 w 4572002"/>
              <a:gd name="connsiteY237" fmla="*/ 3654415 h 6858002"/>
              <a:gd name="connsiteX238" fmla="*/ 4118979 w 4572002"/>
              <a:gd name="connsiteY238" fmla="*/ 3630632 h 6858002"/>
              <a:gd name="connsiteX239" fmla="*/ 4105453 w 4572002"/>
              <a:gd name="connsiteY239" fmla="*/ 3606817 h 6858002"/>
              <a:gd name="connsiteX240" fmla="*/ 4095707 w 4572002"/>
              <a:gd name="connsiteY240" fmla="*/ 3587174 h 6858002"/>
              <a:gd name="connsiteX241" fmla="*/ 4093355 w 4572002"/>
              <a:gd name="connsiteY241" fmla="*/ 3574408 h 6858002"/>
              <a:gd name="connsiteX242" fmla="*/ 4098434 w 4572002"/>
              <a:gd name="connsiteY242" fmla="*/ 3562321 h 6858002"/>
              <a:gd name="connsiteX243" fmla="*/ 4110977 w 4572002"/>
              <a:gd name="connsiteY243" fmla="*/ 3544714 h 6858002"/>
              <a:gd name="connsiteX244" fmla="*/ 4133076 w 4572002"/>
              <a:gd name="connsiteY244" fmla="*/ 3489468 h 6858002"/>
              <a:gd name="connsiteX245" fmla="*/ 4180703 w 4572002"/>
              <a:gd name="connsiteY245" fmla="*/ 3172655 h 6858002"/>
              <a:gd name="connsiteX246" fmla="*/ 4193158 w 4572002"/>
              <a:gd name="connsiteY246" fmla="*/ 3077402 h 6858002"/>
              <a:gd name="connsiteX247" fmla="*/ 4193158 w 4572002"/>
              <a:gd name="connsiteY247" fmla="*/ 3077401 h 6858002"/>
              <a:gd name="connsiteX248" fmla="*/ 4181465 w 4572002"/>
              <a:gd name="connsiteY248" fmla="*/ 2982148 h 6858002"/>
              <a:gd name="connsiteX249" fmla="*/ 4177881 w 4572002"/>
              <a:gd name="connsiteY249" fmla="*/ 2947863 h 6858002"/>
              <a:gd name="connsiteX250" fmla="*/ 4177882 w 4572002"/>
              <a:gd name="connsiteY250" fmla="*/ 2947858 h 6858002"/>
              <a:gd name="connsiteX251" fmla="*/ 4185787 w 4572002"/>
              <a:gd name="connsiteY251" fmla="*/ 2903551 h 6858002"/>
              <a:gd name="connsiteX252" fmla="*/ 4202421 w 4572002"/>
              <a:gd name="connsiteY252" fmla="*/ 2848794 h 6858002"/>
              <a:gd name="connsiteX253" fmla="*/ 4211111 w 4572002"/>
              <a:gd name="connsiteY253" fmla="*/ 2836173 h 6858002"/>
              <a:gd name="connsiteX254" fmla="*/ 3726625 w 4572002"/>
              <a:gd name="connsiteY254" fmla="*/ 1508458 h 6858002"/>
              <a:gd name="connsiteX255" fmla="*/ 3698531 w 4572002"/>
              <a:gd name="connsiteY255" fmla="*/ 1596214 h 6858002"/>
              <a:gd name="connsiteX256" fmla="*/ 3700436 w 4572002"/>
              <a:gd name="connsiteY256" fmla="*/ 1624981 h 6858002"/>
              <a:gd name="connsiteX257" fmla="*/ 3757017 w 4572002"/>
              <a:gd name="connsiteY257" fmla="*/ 1697754 h 6858002"/>
              <a:gd name="connsiteX258" fmla="*/ 3779686 w 4572002"/>
              <a:gd name="connsiteY258" fmla="*/ 1733189 h 6858002"/>
              <a:gd name="connsiteX259" fmla="*/ 3821407 w 4572002"/>
              <a:gd name="connsiteY259" fmla="*/ 1833776 h 6858002"/>
              <a:gd name="connsiteX260" fmla="*/ 3829028 w 4572002"/>
              <a:gd name="connsiteY260" fmla="*/ 1842159 h 6858002"/>
              <a:gd name="connsiteX261" fmla="*/ 3919519 w 4572002"/>
              <a:gd name="connsiteY261" fmla="*/ 1916455 h 6858002"/>
              <a:gd name="connsiteX262" fmla="*/ 3934949 w 4572002"/>
              <a:gd name="connsiteY262" fmla="*/ 1933220 h 6858002"/>
              <a:gd name="connsiteX263" fmla="*/ 3958954 w 4572002"/>
              <a:gd name="connsiteY263" fmla="*/ 1953414 h 6858002"/>
              <a:gd name="connsiteX264" fmla="*/ 4005437 w 4572002"/>
              <a:gd name="connsiteY264" fmla="*/ 2016470 h 6858002"/>
              <a:gd name="connsiteX265" fmla="*/ 4020296 w 4572002"/>
              <a:gd name="connsiteY265" fmla="*/ 2094579 h 6858002"/>
              <a:gd name="connsiteX266" fmla="*/ 4042967 w 4572002"/>
              <a:gd name="connsiteY266" fmla="*/ 2188880 h 6858002"/>
              <a:gd name="connsiteX267" fmla="*/ 4058207 w 4572002"/>
              <a:gd name="connsiteY267" fmla="*/ 2228315 h 6858002"/>
              <a:gd name="connsiteX268" fmla="*/ 4087164 w 4572002"/>
              <a:gd name="connsiteY268" fmla="*/ 2334045 h 6858002"/>
              <a:gd name="connsiteX269" fmla="*/ 4111549 w 4572002"/>
              <a:gd name="connsiteY269" fmla="*/ 2409486 h 6858002"/>
              <a:gd name="connsiteX270" fmla="*/ 4128650 w 4572002"/>
              <a:gd name="connsiteY270" fmla="*/ 2435913 h 6858002"/>
              <a:gd name="connsiteX271" fmla="*/ 4134481 w 4572002"/>
              <a:gd name="connsiteY271" fmla="*/ 2463018 h 6858002"/>
              <a:gd name="connsiteX272" fmla="*/ 4125839 w 4572002"/>
              <a:gd name="connsiteY272" fmla="*/ 2518262 h 6858002"/>
              <a:gd name="connsiteX273" fmla="*/ 4125838 w 4572002"/>
              <a:gd name="connsiteY273" fmla="*/ 2518264 h 6858002"/>
              <a:gd name="connsiteX274" fmla="*/ 4122194 w 4572002"/>
              <a:gd name="connsiteY274" fmla="*/ 2545006 h 6858002"/>
              <a:gd name="connsiteX275" fmla="*/ 4122194 w 4572002"/>
              <a:gd name="connsiteY275" fmla="*/ 2545007 h 6858002"/>
              <a:gd name="connsiteX276" fmla="*/ 4126408 w 4572002"/>
              <a:gd name="connsiteY276" fmla="*/ 2571035 h 6858002"/>
              <a:gd name="connsiteX277" fmla="*/ 4199563 w 4572002"/>
              <a:gd name="connsiteY277" fmla="*/ 2668002 h 6858002"/>
              <a:gd name="connsiteX278" fmla="*/ 4247953 w 4572002"/>
              <a:gd name="connsiteY278" fmla="*/ 2745349 h 6858002"/>
              <a:gd name="connsiteX279" fmla="*/ 4247954 w 4572002"/>
              <a:gd name="connsiteY279" fmla="*/ 2745352 h 6858002"/>
              <a:gd name="connsiteX280" fmla="*/ 4253873 w 4572002"/>
              <a:gd name="connsiteY280" fmla="*/ 2778006 h 6858002"/>
              <a:gd name="connsiteX281" fmla="*/ 4253453 w 4572002"/>
              <a:gd name="connsiteY281" fmla="*/ 2785440 h 6858002"/>
              <a:gd name="connsiteX282" fmla="*/ 4243374 w 4572002"/>
              <a:gd name="connsiteY282" fmla="*/ 2811780 h 6858002"/>
              <a:gd name="connsiteX283" fmla="*/ 4243371 w 4572002"/>
              <a:gd name="connsiteY283" fmla="*/ 2811787 h 6858002"/>
              <a:gd name="connsiteX284" fmla="*/ 4243372 w 4572002"/>
              <a:gd name="connsiteY284" fmla="*/ 2811787 h 6858002"/>
              <a:gd name="connsiteX285" fmla="*/ 4243374 w 4572002"/>
              <a:gd name="connsiteY285" fmla="*/ 2811780 h 6858002"/>
              <a:gd name="connsiteX286" fmla="*/ 4253025 w 4572002"/>
              <a:gd name="connsiteY286" fmla="*/ 2793023 h 6858002"/>
              <a:gd name="connsiteX287" fmla="*/ 4253453 w 4572002"/>
              <a:gd name="connsiteY287" fmla="*/ 2785440 h 6858002"/>
              <a:gd name="connsiteX288" fmla="*/ 4254654 w 4572002"/>
              <a:gd name="connsiteY288" fmla="*/ 2782305 h 6858002"/>
              <a:gd name="connsiteX289" fmla="*/ 4253873 w 4572002"/>
              <a:gd name="connsiteY289" fmla="*/ 2778006 h 6858002"/>
              <a:gd name="connsiteX290" fmla="*/ 4254284 w 4572002"/>
              <a:gd name="connsiteY290" fmla="*/ 2770758 h 6858002"/>
              <a:gd name="connsiteX291" fmla="*/ 4247954 w 4572002"/>
              <a:gd name="connsiteY291" fmla="*/ 2745352 h 6858002"/>
              <a:gd name="connsiteX292" fmla="*/ 4247953 w 4572002"/>
              <a:gd name="connsiteY292" fmla="*/ 2745348 h 6858002"/>
              <a:gd name="connsiteX293" fmla="*/ 4199563 w 4572002"/>
              <a:gd name="connsiteY293" fmla="*/ 2668001 h 6858002"/>
              <a:gd name="connsiteX294" fmla="*/ 4126408 w 4572002"/>
              <a:gd name="connsiteY294" fmla="*/ 2571034 h 6858002"/>
              <a:gd name="connsiteX295" fmla="*/ 4122194 w 4572002"/>
              <a:gd name="connsiteY295" fmla="*/ 2545007 h 6858002"/>
              <a:gd name="connsiteX296" fmla="*/ 4125838 w 4572002"/>
              <a:gd name="connsiteY296" fmla="*/ 2518265 h 6858002"/>
              <a:gd name="connsiteX297" fmla="*/ 4125839 w 4572002"/>
              <a:gd name="connsiteY297" fmla="*/ 2518262 h 6858002"/>
              <a:gd name="connsiteX298" fmla="*/ 4132419 w 4572002"/>
              <a:gd name="connsiteY298" fmla="*/ 2490551 h 6858002"/>
              <a:gd name="connsiteX299" fmla="*/ 4134481 w 4572002"/>
              <a:gd name="connsiteY299" fmla="*/ 2463018 h 6858002"/>
              <a:gd name="connsiteX300" fmla="*/ 4134481 w 4572002"/>
              <a:gd name="connsiteY300" fmla="*/ 2463017 h 6858002"/>
              <a:gd name="connsiteX301" fmla="*/ 4111549 w 4572002"/>
              <a:gd name="connsiteY301" fmla="*/ 2409485 h 6858002"/>
              <a:gd name="connsiteX302" fmla="*/ 4087164 w 4572002"/>
              <a:gd name="connsiteY302" fmla="*/ 2334044 h 6858002"/>
              <a:gd name="connsiteX303" fmla="*/ 4058207 w 4572002"/>
              <a:gd name="connsiteY303" fmla="*/ 2228314 h 6858002"/>
              <a:gd name="connsiteX304" fmla="*/ 4042967 w 4572002"/>
              <a:gd name="connsiteY304" fmla="*/ 2188879 h 6858002"/>
              <a:gd name="connsiteX305" fmla="*/ 4020296 w 4572002"/>
              <a:gd name="connsiteY305" fmla="*/ 2094578 h 6858002"/>
              <a:gd name="connsiteX306" fmla="*/ 4005437 w 4572002"/>
              <a:gd name="connsiteY306" fmla="*/ 2016469 h 6858002"/>
              <a:gd name="connsiteX307" fmla="*/ 3958954 w 4572002"/>
              <a:gd name="connsiteY307" fmla="*/ 1953413 h 6858002"/>
              <a:gd name="connsiteX308" fmla="*/ 3934949 w 4572002"/>
              <a:gd name="connsiteY308" fmla="*/ 1933219 h 6858002"/>
              <a:gd name="connsiteX309" fmla="*/ 3919519 w 4572002"/>
              <a:gd name="connsiteY309" fmla="*/ 1916454 h 6858002"/>
              <a:gd name="connsiteX310" fmla="*/ 3829028 w 4572002"/>
              <a:gd name="connsiteY310" fmla="*/ 1842158 h 6858002"/>
              <a:gd name="connsiteX311" fmla="*/ 3821407 w 4572002"/>
              <a:gd name="connsiteY311" fmla="*/ 1833775 h 6858002"/>
              <a:gd name="connsiteX312" fmla="*/ 3779686 w 4572002"/>
              <a:gd name="connsiteY312" fmla="*/ 1733188 h 6858002"/>
              <a:gd name="connsiteX313" fmla="*/ 3757018 w 4572002"/>
              <a:gd name="connsiteY313" fmla="*/ 1697753 h 6858002"/>
              <a:gd name="connsiteX314" fmla="*/ 3700436 w 4572002"/>
              <a:gd name="connsiteY314" fmla="*/ 1624980 h 6858002"/>
              <a:gd name="connsiteX315" fmla="*/ 3698532 w 4572002"/>
              <a:gd name="connsiteY315" fmla="*/ 1596213 h 6858002"/>
              <a:gd name="connsiteX316" fmla="*/ 3745230 w 4572002"/>
              <a:gd name="connsiteY316" fmla="*/ 1459073 h 6858002"/>
              <a:gd name="connsiteX317" fmla="*/ 3745229 w 4572002"/>
              <a:gd name="connsiteY317" fmla="*/ 1459074 h 6858002"/>
              <a:gd name="connsiteX318" fmla="*/ 3736012 w 4572002"/>
              <a:gd name="connsiteY318" fmla="*/ 1481572 h 6858002"/>
              <a:gd name="connsiteX319" fmla="*/ 3764423 w 4572002"/>
              <a:gd name="connsiteY319" fmla="*/ 1268758 h 6858002"/>
              <a:gd name="connsiteX320" fmla="*/ 3769590 w 4572002"/>
              <a:gd name="connsiteY320" fmla="*/ 1286070 h 6858002"/>
              <a:gd name="connsiteX321" fmla="*/ 3791927 w 4572002"/>
              <a:gd name="connsiteY321" fmla="*/ 1350628 h 6858002"/>
              <a:gd name="connsiteX322" fmla="*/ 3786333 w 4572002"/>
              <a:gd name="connsiteY322" fmla="*/ 1413840 h 6858002"/>
              <a:gd name="connsiteX323" fmla="*/ 3791928 w 4572002"/>
              <a:gd name="connsiteY323" fmla="*/ 1350627 h 6858002"/>
              <a:gd name="connsiteX324" fmla="*/ 3769590 w 4572002"/>
              <a:gd name="connsiteY324" fmla="*/ 1286069 h 6858002"/>
              <a:gd name="connsiteX325" fmla="*/ 3706152 w 4572002"/>
              <a:gd name="connsiteY325" fmla="*/ 773035 h 6858002"/>
              <a:gd name="connsiteX326" fmla="*/ 3706152 w 4572002"/>
              <a:gd name="connsiteY326" fmla="*/ 773036 h 6858002"/>
              <a:gd name="connsiteX327" fmla="*/ 3714152 w 4572002"/>
              <a:gd name="connsiteY327" fmla="*/ 854380 h 6858002"/>
              <a:gd name="connsiteX328" fmla="*/ 3745205 w 4572002"/>
              <a:gd name="connsiteY328" fmla="*/ 915344 h 6858002"/>
              <a:gd name="connsiteX329" fmla="*/ 3755683 w 4572002"/>
              <a:gd name="connsiteY329" fmla="*/ 927156 h 6858002"/>
              <a:gd name="connsiteX330" fmla="*/ 3752063 w 4572002"/>
              <a:gd name="connsiteY330" fmla="*/ 1097088 h 6858002"/>
              <a:gd name="connsiteX331" fmla="*/ 3747681 w 4572002"/>
              <a:gd name="connsiteY331" fmla="*/ 1123186 h 6858002"/>
              <a:gd name="connsiteX332" fmla="*/ 3772400 w 4572002"/>
              <a:gd name="connsiteY332" fmla="*/ 1184029 h 6858002"/>
              <a:gd name="connsiteX333" fmla="*/ 3747682 w 4572002"/>
              <a:gd name="connsiteY333" fmla="*/ 1123185 h 6858002"/>
              <a:gd name="connsiteX334" fmla="*/ 3752064 w 4572002"/>
              <a:gd name="connsiteY334" fmla="*/ 1097087 h 6858002"/>
              <a:gd name="connsiteX335" fmla="*/ 3755684 w 4572002"/>
              <a:gd name="connsiteY335" fmla="*/ 927155 h 6858002"/>
              <a:gd name="connsiteX336" fmla="*/ 3745206 w 4572002"/>
              <a:gd name="connsiteY336" fmla="*/ 915343 h 6858002"/>
              <a:gd name="connsiteX337" fmla="*/ 3714152 w 4572002"/>
              <a:gd name="connsiteY337" fmla="*/ 854379 h 6858002"/>
              <a:gd name="connsiteX338" fmla="*/ 3761553 w 4572002"/>
              <a:gd name="connsiteY338" fmla="*/ 517851 h 6858002"/>
              <a:gd name="connsiteX339" fmla="*/ 3752635 w 4572002"/>
              <a:gd name="connsiteY339" fmla="*/ 556048 h 6858002"/>
              <a:gd name="connsiteX340" fmla="*/ 3746157 w 4572002"/>
              <a:gd name="connsiteY340" fmla="*/ 580051 h 6858002"/>
              <a:gd name="connsiteX341" fmla="*/ 3742776 w 4572002"/>
              <a:gd name="connsiteY341" fmla="*/ 642538 h 6858002"/>
              <a:gd name="connsiteX342" fmla="*/ 3730253 w 4572002"/>
              <a:gd name="connsiteY342" fmla="*/ 694928 h 6858002"/>
              <a:gd name="connsiteX343" fmla="*/ 3742777 w 4572002"/>
              <a:gd name="connsiteY343" fmla="*/ 642537 h 6858002"/>
              <a:gd name="connsiteX344" fmla="*/ 3746158 w 4572002"/>
              <a:gd name="connsiteY344" fmla="*/ 580050 h 6858002"/>
              <a:gd name="connsiteX345" fmla="*/ 3752636 w 4572002"/>
              <a:gd name="connsiteY345" fmla="*/ 556047 h 6858002"/>
              <a:gd name="connsiteX346" fmla="*/ 3774848 w 4572002"/>
              <a:gd name="connsiteY346" fmla="*/ 298169 h 6858002"/>
              <a:gd name="connsiteX347" fmla="*/ 3760065 w 4572002"/>
              <a:gd name="connsiteY347" fmla="*/ 313534 h 6858002"/>
              <a:gd name="connsiteX348" fmla="*/ 3759493 w 4572002"/>
              <a:gd name="connsiteY348" fmla="*/ 338871 h 6858002"/>
              <a:gd name="connsiteX349" fmla="*/ 3759500 w 4572002"/>
              <a:gd name="connsiteY349" fmla="*/ 338900 h 6858002"/>
              <a:gd name="connsiteX350" fmla="*/ 3769400 w 4572002"/>
              <a:gd name="connsiteY350" fmla="*/ 395640 h 6858002"/>
              <a:gd name="connsiteX351" fmla="*/ 3765590 w 4572002"/>
              <a:gd name="connsiteY351" fmla="*/ 367328 h 6858002"/>
              <a:gd name="connsiteX352" fmla="*/ 3759500 w 4572002"/>
              <a:gd name="connsiteY352" fmla="*/ 338900 h 6858002"/>
              <a:gd name="connsiteX353" fmla="*/ 3759494 w 4572002"/>
              <a:gd name="connsiteY353" fmla="*/ 338870 h 6858002"/>
              <a:gd name="connsiteX354" fmla="*/ 3760066 w 4572002"/>
              <a:gd name="connsiteY354" fmla="*/ 313533 h 6858002"/>
              <a:gd name="connsiteX355" fmla="*/ 3782393 w 4572002"/>
              <a:gd name="connsiteY355" fmla="*/ 281568 h 6858002"/>
              <a:gd name="connsiteX356" fmla="*/ 3777498 w 4572002"/>
              <a:gd name="connsiteY356" fmla="*/ 295415 h 6858002"/>
              <a:gd name="connsiteX357" fmla="*/ 3777499 w 4572002"/>
              <a:gd name="connsiteY357" fmla="*/ 295415 h 6858002"/>
              <a:gd name="connsiteX358" fmla="*/ 3769073 w 4572002"/>
              <a:gd name="connsiteY358" fmla="*/ 24486 h 6858002"/>
              <a:gd name="connsiteX359" fmla="*/ 3766810 w 4572002"/>
              <a:gd name="connsiteY359" fmla="*/ 74129 h 6858002"/>
              <a:gd name="connsiteX360" fmla="*/ 3772734 w 4572002"/>
              <a:gd name="connsiteY360" fmla="*/ 125861 h 6858002"/>
              <a:gd name="connsiteX361" fmla="*/ 3777129 w 4572002"/>
              <a:gd name="connsiteY361" fmla="*/ 153387 h 6858002"/>
              <a:gd name="connsiteX362" fmla="*/ 3785402 w 4572002"/>
              <a:gd name="connsiteY362" fmla="*/ 228944 h 6858002"/>
              <a:gd name="connsiteX363" fmla="*/ 3780943 w 4572002"/>
              <a:gd name="connsiteY363" fmla="*/ 177271 h 6858002"/>
              <a:gd name="connsiteX364" fmla="*/ 3777129 w 4572002"/>
              <a:gd name="connsiteY364" fmla="*/ 153387 h 6858002"/>
              <a:gd name="connsiteX365" fmla="*/ 3776930 w 4572002"/>
              <a:gd name="connsiteY365" fmla="*/ 151569 h 6858002"/>
              <a:gd name="connsiteX366" fmla="*/ 3766811 w 4572002"/>
              <a:gd name="connsiteY366" fmla="*/ 74129 h 6858002"/>
              <a:gd name="connsiteX367" fmla="*/ 3766492 w 4572002"/>
              <a:gd name="connsiteY367" fmla="*/ 0 h 6858002"/>
              <a:gd name="connsiteX368" fmla="*/ 4230600 w 4572002"/>
              <a:gd name="connsiteY368" fmla="*/ 0 h 6858002"/>
              <a:gd name="connsiteX369" fmla="*/ 4229473 w 4572002"/>
              <a:gd name="connsiteY369" fmla="*/ 2817 h 6858002"/>
              <a:gd name="connsiteX370" fmla="*/ 4215375 w 4572002"/>
              <a:gd name="connsiteY370" fmla="*/ 63587 h 6858002"/>
              <a:gd name="connsiteX371" fmla="*/ 4201468 w 4572002"/>
              <a:gd name="connsiteY371" fmla="*/ 176939 h 6858002"/>
              <a:gd name="connsiteX372" fmla="*/ 4193466 w 4572002"/>
              <a:gd name="connsiteY372" fmla="*/ 200182 h 6858002"/>
              <a:gd name="connsiteX373" fmla="*/ 4155554 w 4572002"/>
              <a:gd name="connsiteY373" fmla="*/ 340774 h 6858002"/>
              <a:gd name="connsiteX374" fmla="*/ 4156319 w 4572002"/>
              <a:gd name="connsiteY374" fmla="*/ 453364 h 6858002"/>
              <a:gd name="connsiteX375" fmla="*/ 4158033 w 4572002"/>
              <a:gd name="connsiteY375" fmla="*/ 462126 h 6858002"/>
              <a:gd name="connsiteX376" fmla="*/ 4170605 w 4572002"/>
              <a:gd name="connsiteY376" fmla="*/ 505182 h 6858002"/>
              <a:gd name="connsiteX377" fmla="*/ 4167177 w 4572002"/>
              <a:gd name="connsiteY377" fmla="*/ 571860 h 6858002"/>
              <a:gd name="connsiteX378" fmla="*/ 4149840 w 4572002"/>
              <a:gd name="connsiteY378" fmla="*/ 617772 h 6858002"/>
              <a:gd name="connsiteX379" fmla="*/ 4149078 w 4572002"/>
              <a:gd name="connsiteY379" fmla="*/ 674923 h 6858002"/>
              <a:gd name="connsiteX380" fmla="*/ 4159937 w 4572002"/>
              <a:gd name="connsiteY380" fmla="*/ 740268 h 6858002"/>
              <a:gd name="connsiteX381" fmla="*/ 4162223 w 4572002"/>
              <a:gd name="connsiteY381" fmla="*/ 769605 h 6858002"/>
              <a:gd name="connsiteX382" fmla="*/ 4184703 w 4572002"/>
              <a:gd name="connsiteY382" fmla="*/ 850189 h 6858002"/>
              <a:gd name="connsiteX383" fmla="*/ 4179179 w 4572002"/>
              <a:gd name="connsiteY383" fmla="*/ 898198 h 6858002"/>
              <a:gd name="connsiteX384" fmla="*/ 4164319 w 4572002"/>
              <a:gd name="connsiteY384" fmla="*/ 945444 h 6858002"/>
              <a:gd name="connsiteX385" fmla="*/ 4150030 w 4572002"/>
              <a:gd name="connsiteY385" fmla="*/ 975733 h 6858002"/>
              <a:gd name="connsiteX386" fmla="*/ 4139934 w 4572002"/>
              <a:gd name="connsiteY386" fmla="*/ 1036887 h 6858002"/>
              <a:gd name="connsiteX387" fmla="*/ 4141458 w 4572002"/>
              <a:gd name="connsiteY387" fmla="*/ 1048125 h 6858002"/>
              <a:gd name="connsiteX388" fmla="*/ 4154032 w 4572002"/>
              <a:gd name="connsiteY388" fmla="*/ 1230633 h 6858002"/>
              <a:gd name="connsiteX389" fmla="*/ 4174225 w 4572002"/>
              <a:gd name="connsiteY389" fmla="*/ 1303024 h 6858002"/>
              <a:gd name="connsiteX390" fmla="*/ 4176701 w 4572002"/>
              <a:gd name="connsiteY390" fmla="*/ 1318456 h 6858002"/>
              <a:gd name="connsiteX391" fmla="*/ 4199372 w 4572002"/>
              <a:gd name="connsiteY391" fmla="*/ 1472575 h 6858002"/>
              <a:gd name="connsiteX392" fmla="*/ 4200325 w 4572002"/>
              <a:gd name="connsiteY392" fmla="*/ 1489720 h 6858002"/>
              <a:gd name="connsiteX393" fmla="*/ 4196324 w 4572002"/>
              <a:gd name="connsiteY393" fmla="*/ 1537537 h 6858002"/>
              <a:gd name="connsiteX394" fmla="*/ 4237474 w 4572002"/>
              <a:gd name="connsiteY394" fmla="*/ 1650317 h 6858002"/>
              <a:gd name="connsiteX395" fmla="*/ 4251572 w 4572002"/>
              <a:gd name="connsiteY395" fmla="*/ 1763287 h 6858002"/>
              <a:gd name="connsiteX396" fmla="*/ 4251380 w 4572002"/>
              <a:gd name="connsiteY396" fmla="*/ 1825393 h 6858002"/>
              <a:gd name="connsiteX397" fmla="*/ 4261478 w 4572002"/>
              <a:gd name="connsiteY397" fmla="*/ 1869780 h 6858002"/>
              <a:gd name="connsiteX398" fmla="*/ 4292149 w 4572002"/>
              <a:gd name="connsiteY398" fmla="*/ 1978940 h 6858002"/>
              <a:gd name="connsiteX399" fmla="*/ 4296911 w 4572002"/>
              <a:gd name="connsiteY399" fmla="*/ 2030378 h 6858002"/>
              <a:gd name="connsiteX400" fmla="*/ 4307201 w 4572002"/>
              <a:gd name="connsiteY400" fmla="*/ 2085054 h 6858002"/>
              <a:gd name="connsiteX401" fmla="*/ 4353302 w 4572002"/>
              <a:gd name="connsiteY401" fmla="*/ 2220312 h 6858002"/>
              <a:gd name="connsiteX402" fmla="*/ 4350636 w 4572002"/>
              <a:gd name="connsiteY402" fmla="*/ 2330806 h 6858002"/>
              <a:gd name="connsiteX403" fmla="*/ 4351206 w 4572002"/>
              <a:gd name="connsiteY403" fmla="*/ 2401292 h 6858002"/>
              <a:gd name="connsiteX404" fmla="*/ 4366446 w 4572002"/>
              <a:gd name="connsiteY404" fmla="*/ 2485307 h 6858002"/>
              <a:gd name="connsiteX405" fmla="*/ 4388736 w 4572002"/>
              <a:gd name="connsiteY405" fmla="*/ 2554079 h 6858002"/>
              <a:gd name="connsiteX406" fmla="*/ 4406453 w 4572002"/>
              <a:gd name="connsiteY406" fmla="*/ 2649143 h 6858002"/>
              <a:gd name="connsiteX407" fmla="*/ 4440554 w 4572002"/>
              <a:gd name="connsiteY407" fmla="*/ 2743826 h 6858002"/>
              <a:gd name="connsiteX408" fmla="*/ 4466653 w 4572002"/>
              <a:gd name="connsiteY408" fmla="*/ 2809930 h 6858002"/>
              <a:gd name="connsiteX409" fmla="*/ 4489705 w 4572002"/>
              <a:gd name="connsiteY409" fmla="*/ 2901943 h 6858002"/>
              <a:gd name="connsiteX410" fmla="*/ 4505897 w 4572002"/>
              <a:gd name="connsiteY410" fmla="*/ 3042728 h 6858002"/>
              <a:gd name="connsiteX411" fmla="*/ 4507613 w 4572002"/>
              <a:gd name="connsiteY411" fmla="*/ 3107500 h 6858002"/>
              <a:gd name="connsiteX412" fmla="*/ 4545521 w 4572002"/>
              <a:gd name="connsiteY412" fmla="*/ 3209993 h 6858002"/>
              <a:gd name="connsiteX413" fmla="*/ 4563811 w 4572002"/>
              <a:gd name="connsiteY413" fmla="*/ 3253809 h 6858002"/>
              <a:gd name="connsiteX414" fmla="*/ 4548570 w 4572002"/>
              <a:gd name="connsiteY414" fmla="*/ 3293244 h 6858002"/>
              <a:gd name="connsiteX415" fmla="*/ 4531043 w 4572002"/>
              <a:gd name="connsiteY415" fmla="*/ 3318771 h 6858002"/>
              <a:gd name="connsiteX416" fmla="*/ 4545904 w 4572002"/>
              <a:gd name="connsiteY416" fmla="*/ 3399546 h 6858002"/>
              <a:gd name="connsiteX417" fmla="*/ 4561524 w 4572002"/>
              <a:gd name="connsiteY417" fmla="*/ 3485275 h 6858002"/>
              <a:gd name="connsiteX418" fmla="*/ 4572002 w 4572002"/>
              <a:gd name="connsiteY418" fmla="*/ 3546617 h 6858002"/>
              <a:gd name="connsiteX419" fmla="*/ 4563620 w 4572002"/>
              <a:gd name="connsiteY419" fmla="*/ 3623201 h 6858002"/>
              <a:gd name="connsiteX420" fmla="*/ 4560192 w 4572002"/>
              <a:gd name="connsiteY420" fmla="*/ 3683591 h 6858002"/>
              <a:gd name="connsiteX421" fmla="*/ 4550476 w 4572002"/>
              <a:gd name="connsiteY421" fmla="*/ 3732361 h 6858002"/>
              <a:gd name="connsiteX422" fmla="*/ 4544759 w 4572002"/>
              <a:gd name="connsiteY422" fmla="*/ 3749506 h 6858002"/>
              <a:gd name="connsiteX423" fmla="*/ 4500182 w 4572002"/>
              <a:gd name="connsiteY423" fmla="*/ 3885338 h 6858002"/>
              <a:gd name="connsiteX424" fmla="*/ 4464557 w 4572002"/>
              <a:gd name="connsiteY424" fmla="*/ 4030503 h 6858002"/>
              <a:gd name="connsiteX425" fmla="*/ 4487039 w 4572002"/>
              <a:gd name="connsiteY425" fmla="*/ 4124614 h 6858002"/>
              <a:gd name="connsiteX426" fmla="*/ 4486656 w 4572002"/>
              <a:gd name="connsiteY426" fmla="*/ 4159667 h 6858002"/>
              <a:gd name="connsiteX427" fmla="*/ 4491801 w 4572002"/>
              <a:gd name="connsiteY427" fmla="*/ 4320837 h 6858002"/>
              <a:gd name="connsiteX428" fmla="*/ 4497325 w 4572002"/>
              <a:gd name="connsiteY428" fmla="*/ 4349222 h 6858002"/>
              <a:gd name="connsiteX429" fmla="*/ 4474653 w 4572002"/>
              <a:gd name="connsiteY429" fmla="*/ 4502579 h 6858002"/>
              <a:gd name="connsiteX430" fmla="*/ 4470844 w 4572002"/>
              <a:gd name="connsiteY430" fmla="*/ 4558207 h 6858002"/>
              <a:gd name="connsiteX431" fmla="*/ 4464557 w 4572002"/>
              <a:gd name="connsiteY431" fmla="*/ 4609452 h 6858002"/>
              <a:gd name="connsiteX432" fmla="*/ 4463033 w 4572002"/>
              <a:gd name="connsiteY432" fmla="*/ 4681083 h 6858002"/>
              <a:gd name="connsiteX433" fmla="*/ 4465891 w 4572002"/>
              <a:gd name="connsiteY433" fmla="*/ 4755381 h 6858002"/>
              <a:gd name="connsiteX434" fmla="*/ 4465319 w 4572002"/>
              <a:gd name="connsiteY434" fmla="*/ 4838250 h 6858002"/>
              <a:gd name="connsiteX435" fmla="*/ 4460367 w 4572002"/>
              <a:gd name="connsiteY435" fmla="*/ 4871019 h 6858002"/>
              <a:gd name="connsiteX436" fmla="*/ 4463795 w 4572002"/>
              <a:gd name="connsiteY436" fmla="*/ 4959602 h 6858002"/>
              <a:gd name="connsiteX437" fmla="*/ 4458082 w 4572002"/>
              <a:gd name="connsiteY437" fmla="*/ 5006086 h 6858002"/>
              <a:gd name="connsiteX438" fmla="*/ 4456937 w 4572002"/>
              <a:gd name="connsiteY438" fmla="*/ 5082670 h 6858002"/>
              <a:gd name="connsiteX439" fmla="*/ 4455603 w 4572002"/>
              <a:gd name="connsiteY439" fmla="*/ 5107627 h 6858002"/>
              <a:gd name="connsiteX440" fmla="*/ 4454840 w 4572002"/>
              <a:gd name="connsiteY440" fmla="*/ 5129916 h 6858002"/>
              <a:gd name="connsiteX441" fmla="*/ 4470464 w 4572002"/>
              <a:gd name="connsiteY441" fmla="*/ 5206308 h 6858002"/>
              <a:gd name="connsiteX442" fmla="*/ 4471415 w 4572002"/>
              <a:gd name="connsiteY442" fmla="*/ 5274129 h 6858002"/>
              <a:gd name="connsiteX443" fmla="*/ 4483990 w 4572002"/>
              <a:gd name="connsiteY443" fmla="*/ 5393005 h 6858002"/>
              <a:gd name="connsiteX444" fmla="*/ 4479607 w 4572002"/>
              <a:gd name="connsiteY444" fmla="*/ 5419295 h 6858002"/>
              <a:gd name="connsiteX445" fmla="*/ 4477894 w 4572002"/>
              <a:gd name="connsiteY445" fmla="*/ 5501594 h 6858002"/>
              <a:gd name="connsiteX446" fmla="*/ 4476560 w 4572002"/>
              <a:gd name="connsiteY446" fmla="*/ 5548460 h 6858002"/>
              <a:gd name="connsiteX447" fmla="*/ 4485703 w 4572002"/>
              <a:gd name="connsiteY447" fmla="*/ 5606372 h 6858002"/>
              <a:gd name="connsiteX448" fmla="*/ 4505134 w 4572002"/>
              <a:gd name="connsiteY448" fmla="*/ 5706959 h 6858002"/>
              <a:gd name="connsiteX449" fmla="*/ 4508183 w 4572002"/>
              <a:gd name="connsiteY449" fmla="*/ 5733440 h 6858002"/>
              <a:gd name="connsiteX450" fmla="*/ 4517519 w 4572002"/>
              <a:gd name="connsiteY450" fmla="*/ 5781830 h 6858002"/>
              <a:gd name="connsiteX451" fmla="*/ 4519234 w 4572002"/>
              <a:gd name="connsiteY451" fmla="*/ 5790592 h 6858002"/>
              <a:gd name="connsiteX452" fmla="*/ 4542855 w 4572002"/>
              <a:gd name="connsiteY452" fmla="*/ 5864318 h 6858002"/>
              <a:gd name="connsiteX453" fmla="*/ 4544759 w 4572002"/>
              <a:gd name="connsiteY453" fmla="*/ 5902610 h 6858002"/>
              <a:gd name="connsiteX454" fmla="*/ 4544951 w 4572002"/>
              <a:gd name="connsiteY454" fmla="*/ 6012723 h 6858002"/>
              <a:gd name="connsiteX455" fmla="*/ 4541332 w 4572002"/>
              <a:gd name="connsiteY455" fmla="*/ 6059397 h 6858002"/>
              <a:gd name="connsiteX456" fmla="*/ 4527426 w 4572002"/>
              <a:gd name="connsiteY456" fmla="*/ 6171605 h 6858002"/>
              <a:gd name="connsiteX457" fmla="*/ 4520568 w 4572002"/>
              <a:gd name="connsiteY457" fmla="*/ 6242093 h 6858002"/>
              <a:gd name="connsiteX458" fmla="*/ 4509706 w 4572002"/>
              <a:gd name="connsiteY458" fmla="*/ 6323058 h 6858002"/>
              <a:gd name="connsiteX459" fmla="*/ 4502848 w 4572002"/>
              <a:gd name="connsiteY459" fmla="*/ 6415833 h 6858002"/>
              <a:gd name="connsiteX460" fmla="*/ 4482084 w 4572002"/>
              <a:gd name="connsiteY460" fmla="*/ 6584812 h 6858002"/>
              <a:gd name="connsiteX461" fmla="*/ 4460557 w 4572002"/>
              <a:gd name="connsiteY461" fmla="*/ 6748458 h 6858002"/>
              <a:gd name="connsiteX462" fmla="*/ 4441507 w 4572002"/>
              <a:gd name="connsiteY462" fmla="*/ 6815516 h 6858002"/>
              <a:gd name="connsiteX463" fmla="*/ 4431806 w 4572002"/>
              <a:gd name="connsiteY463" fmla="*/ 6858001 h 6858002"/>
              <a:gd name="connsiteX464" fmla="*/ 4259554 w 4572002"/>
              <a:gd name="connsiteY464" fmla="*/ 6858001 h 6858002"/>
              <a:gd name="connsiteX465" fmla="*/ 4259554 w 4572002"/>
              <a:gd name="connsiteY465" fmla="*/ 6858002 h 6858002"/>
              <a:gd name="connsiteX466" fmla="*/ 0 w 4572002"/>
              <a:gd name="connsiteY466" fmla="*/ 6858002 h 6858002"/>
              <a:gd name="connsiteX467" fmla="*/ 0 w 4572002"/>
              <a:gd name="connsiteY467" fmla="*/ 2 h 6858002"/>
              <a:gd name="connsiteX468" fmla="*/ 3766492 w 4572002"/>
              <a:gd name="connsiteY468" fmla="*/ 1 h 6858002"/>
              <a:gd name="connsiteX469" fmla="*/ 3769210 w 4572002"/>
              <a:gd name="connsiteY469" fmla="*/ 21486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</a:cxnLst>
            <a:rect l="l" t="t" r="r" b="b"/>
            <a:pathLst>
              <a:path w="4572002" h="6858002">
                <a:moveTo>
                  <a:pt x="4214994" y="6564620"/>
                </a:moveTo>
                <a:lnTo>
                  <a:pt x="4214994" y="6564621"/>
                </a:lnTo>
                <a:cubicBezTo>
                  <a:pt x="4225281" y="6575479"/>
                  <a:pt x="4231378" y="6582147"/>
                  <a:pt x="4237474" y="6588626"/>
                </a:cubicBezTo>
                <a:lnTo>
                  <a:pt x="4254096" y="6625225"/>
                </a:lnTo>
                <a:lnTo>
                  <a:pt x="4247001" y="6662540"/>
                </a:lnTo>
                <a:lnTo>
                  <a:pt x="4247000" y="6662541"/>
                </a:lnTo>
                <a:lnTo>
                  <a:pt x="4246999" y="6662544"/>
                </a:lnTo>
                <a:lnTo>
                  <a:pt x="4235550" y="6683027"/>
                </a:lnTo>
                <a:lnTo>
                  <a:pt x="4232403" y="6702976"/>
                </a:lnTo>
                <a:lnTo>
                  <a:pt x="4232403" y="6702977"/>
                </a:lnTo>
                <a:cubicBezTo>
                  <a:pt x="4232808" y="6716169"/>
                  <a:pt x="4237951" y="6729219"/>
                  <a:pt x="4246238" y="6742553"/>
                </a:cubicBezTo>
                <a:lnTo>
                  <a:pt x="4246239" y="6742555"/>
                </a:lnTo>
                <a:lnTo>
                  <a:pt x="4265716" y="6812062"/>
                </a:lnTo>
                <a:lnTo>
                  <a:pt x="4265717" y="6812064"/>
                </a:lnTo>
                <a:lnTo>
                  <a:pt x="4265717" y="6812063"/>
                </a:lnTo>
                <a:lnTo>
                  <a:pt x="4265716" y="6812062"/>
                </a:lnTo>
                <a:lnTo>
                  <a:pt x="4260942" y="6776800"/>
                </a:lnTo>
                <a:lnTo>
                  <a:pt x="4246239" y="6742555"/>
                </a:lnTo>
                <a:lnTo>
                  <a:pt x="4246238" y="6742552"/>
                </a:lnTo>
                <a:lnTo>
                  <a:pt x="4232403" y="6702976"/>
                </a:lnTo>
                <a:lnTo>
                  <a:pt x="4246999" y="6662544"/>
                </a:lnTo>
                <a:lnTo>
                  <a:pt x="4247000" y="6662542"/>
                </a:lnTo>
                <a:lnTo>
                  <a:pt x="4247001" y="6662540"/>
                </a:lnTo>
                <a:lnTo>
                  <a:pt x="4254084" y="6645552"/>
                </a:lnTo>
                <a:lnTo>
                  <a:pt x="4254096" y="6625225"/>
                </a:lnTo>
                <a:lnTo>
                  <a:pt x="4254096" y="6625224"/>
                </a:lnTo>
                <a:cubicBezTo>
                  <a:pt x="4252000" y="6611341"/>
                  <a:pt x="4245951" y="6597578"/>
                  <a:pt x="4237474" y="6588625"/>
                </a:cubicBezTo>
                <a:close/>
                <a:moveTo>
                  <a:pt x="4295315" y="6438981"/>
                </a:moveTo>
                <a:lnTo>
                  <a:pt x="4275385" y="6463840"/>
                </a:lnTo>
                <a:lnTo>
                  <a:pt x="4275382" y="6463849"/>
                </a:lnTo>
                <a:lnTo>
                  <a:pt x="4261587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20" y="6521804"/>
                </a:lnTo>
                <a:lnTo>
                  <a:pt x="4261587" y="6513012"/>
                </a:lnTo>
                <a:lnTo>
                  <a:pt x="4264398" y="6508052"/>
                </a:lnTo>
                <a:lnTo>
                  <a:pt x="4275382" y="6463849"/>
                </a:lnTo>
                <a:lnTo>
                  <a:pt x="4275385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381289" y="6365204"/>
                </a:moveTo>
                <a:lnTo>
                  <a:pt x="4380008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close/>
                <a:moveTo>
                  <a:pt x="4142220" y="4221391"/>
                </a:move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lnTo>
                  <a:pt x="4153733" y="4863343"/>
                </a:ln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62914" y="4952673"/>
                </a:lnTo>
                <a:lnTo>
                  <a:pt x="4165707" y="4957454"/>
                </a:lnTo>
                <a:lnTo>
                  <a:pt x="4166985" y="4961456"/>
                </a:lnTo>
                <a:cubicBezTo>
                  <a:pt x="4171496" y="4970097"/>
                  <a:pt x="4177202" y="4978394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087" y="5052096"/>
                  <a:pt x="4213005" y="5062300"/>
                  <a:pt x="4216684" y="5072376"/>
                </a:cubicBezTo>
                <a:lnTo>
                  <a:pt x="4222587" y="5087441"/>
                </a:lnTo>
                <a:lnTo>
                  <a:pt x="4235615" y="5133220"/>
                </a:ln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cubicBezTo>
                  <a:pt x="4228139" y="5167638"/>
                  <a:pt x="4228712" y="5169781"/>
                  <a:pt x="4229593" y="5172091"/>
                </a:cubicBezTo>
                <a:lnTo>
                  <a:pt x="4232139" y="5179068"/>
                </a:lnTo>
                <a:cubicBezTo>
                  <a:pt x="4235759" y="5196595"/>
                  <a:pt x="4235807" y="5213598"/>
                  <a:pt x="4231973" y="5229434"/>
                </a:cubicBezTo>
                <a:lnTo>
                  <a:pt x="4225669" y="5241089"/>
                </a:lnTo>
                <a:lnTo>
                  <a:pt x="4208517" y="5272796"/>
                </a:lnTo>
                <a:cubicBezTo>
                  <a:pt x="4196871" y="5285441"/>
                  <a:pt x="4189165" y="5298595"/>
                  <a:pt x="4184613" y="5312288"/>
                </a:cubicBezTo>
                <a:lnTo>
                  <a:pt x="4183557" y="5321350"/>
                </a:lnTo>
                <a:lnTo>
                  <a:pt x="4181083" y="5326163"/>
                </a:ln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7" y="5480638"/>
                </a:cubicBezTo>
                <a:lnTo>
                  <a:pt x="4208850" y="5507668"/>
                </a:lnTo>
                <a:lnTo>
                  <a:pt x="4198232" y="5531692"/>
                </a:lnTo>
                <a:lnTo>
                  <a:pt x="4198231" y="5531693"/>
                </a:ln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9"/>
                </a:lnTo>
                <a:cubicBezTo>
                  <a:pt x="4188180" y="5552508"/>
                  <a:pt x="4191562" y="5557318"/>
                  <a:pt x="4197659" y="5562747"/>
                </a:cubicBezTo>
                <a:cubicBezTo>
                  <a:pt x="4240332" y="5600468"/>
                  <a:pt x="4267003" y="5646190"/>
                  <a:pt x="4268907" y="5704484"/>
                </a:cubicBezTo>
                <a:cubicBezTo>
                  <a:pt x="4269289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8" y="5760874"/>
                </a:cubicBezTo>
                <a:cubicBezTo>
                  <a:pt x="4322821" y="5794975"/>
                  <a:pt x="4350063" y="5837458"/>
                  <a:pt x="4371973" y="5883752"/>
                </a:cubicBezTo>
                <a:lnTo>
                  <a:pt x="4371974" y="5883757"/>
                </a:lnTo>
                <a:lnTo>
                  <a:pt x="4389877" y="5935946"/>
                </a:lnTo>
                <a:lnTo>
                  <a:pt x="4389878" y="5935950"/>
                </a:lnTo>
                <a:lnTo>
                  <a:pt x="4386259" y="5993290"/>
                </a:lnTo>
                <a:lnTo>
                  <a:pt x="4386259" y="5993291"/>
                </a:ln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8" y="6082258"/>
                  <a:pt x="4323583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13591" y="6143190"/>
                </a:lnTo>
                <a:lnTo>
                  <a:pt x="4325486" y="6155600"/>
                </a:lnTo>
                <a:lnTo>
                  <a:pt x="4325488" y="6155603"/>
                </a:lnTo>
                <a:cubicBezTo>
                  <a:pt x="4347778" y="6175798"/>
                  <a:pt x="4359398" y="6200945"/>
                  <a:pt x="4364160" y="6228757"/>
                </a:cubicBezTo>
                <a:lnTo>
                  <a:pt x="4381497" y="6361540"/>
                </a:lnTo>
                <a:lnTo>
                  <a:pt x="4381497" y="6361539"/>
                </a:lnTo>
                <a:cubicBezTo>
                  <a:pt x="4377877" y="6317151"/>
                  <a:pt x="4371590" y="6272764"/>
                  <a:pt x="4364160" y="6228756"/>
                </a:cubicBezTo>
                <a:cubicBezTo>
                  <a:pt x="4359398" y="6200944"/>
                  <a:pt x="4347778" y="6175797"/>
                  <a:pt x="4325488" y="6155602"/>
                </a:cubicBezTo>
                <a:lnTo>
                  <a:pt x="4325486" y="6155600"/>
                </a:lnTo>
                <a:lnTo>
                  <a:pt x="4309890" y="6133315"/>
                </a:lnTo>
                <a:lnTo>
                  <a:pt x="4323583" y="6108739"/>
                </a:lnTo>
                <a:cubicBezTo>
                  <a:pt x="4343778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9" y="5993292"/>
                </a:cubicBezTo>
                <a:lnTo>
                  <a:pt x="4386259" y="5993290"/>
                </a:lnTo>
                <a:lnTo>
                  <a:pt x="4389712" y="5964477"/>
                </a:lnTo>
                <a:lnTo>
                  <a:pt x="4389878" y="5935950"/>
                </a:lnTo>
                <a:lnTo>
                  <a:pt x="4389878" y="5935949"/>
                </a:lnTo>
                <a:lnTo>
                  <a:pt x="4389877" y="5935946"/>
                </a:lnTo>
                <a:lnTo>
                  <a:pt x="4382997" y="5909351"/>
                </a:lnTo>
                <a:lnTo>
                  <a:pt x="4371974" y="5883757"/>
                </a:lnTo>
                <a:lnTo>
                  <a:pt x="4371973" y="5883751"/>
                </a:lnTo>
                <a:cubicBezTo>
                  <a:pt x="4350063" y="5837457"/>
                  <a:pt x="4322821" y="5794974"/>
                  <a:pt x="4283578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9" y="5716485"/>
                  <a:pt x="4268907" y="5704483"/>
                </a:cubicBezTo>
                <a:cubicBezTo>
                  <a:pt x="4267003" y="5646189"/>
                  <a:pt x="4240332" y="5600467"/>
                  <a:pt x="4197659" y="5562746"/>
                </a:cubicBezTo>
                <a:lnTo>
                  <a:pt x="4188085" y="5547578"/>
                </a:lnTo>
                <a:lnTo>
                  <a:pt x="4198231" y="5531694"/>
                </a:lnTo>
                <a:lnTo>
                  <a:pt x="4198232" y="5531692"/>
                </a:lnTo>
                <a:lnTo>
                  <a:pt x="4206630" y="5520422"/>
                </a:ln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7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3557" y="5321350"/>
                </a:lnTo>
                <a:lnTo>
                  <a:pt x="4208517" y="5272797"/>
                </a:lnTo>
                <a:lnTo>
                  <a:pt x="4225669" y="5241089"/>
                </a:lnTo>
                <a:lnTo>
                  <a:pt x="4231973" y="5229433"/>
                </a:ln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3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4"/>
                </a:lnTo>
                <a:lnTo>
                  <a:pt x="4235615" y="5133220"/>
                </a:lnTo>
                <a:lnTo>
                  <a:pt x="4228473" y="5102461"/>
                </a:lnTo>
                <a:lnTo>
                  <a:pt x="4222587" y="5087441"/>
                </a:lnTo>
                <a:lnTo>
                  <a:pt x="4222582" y="5087423"/>
                </a:lnTo>
                <a:cubicBezTo>
                  <a:pt x="4216496" y="5072411"/>
                  <a:pt x="4210397" y="505738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lnTo>
                  <a:pt x="4165707" y="4957454"/>
                </a:ln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56484" y="4867614"/>
                </a:lnTo>
                <a:lnTo>
                  <a:pt x="4153733" y="4863343"/>
                </a:lnTo>
                <a:lnTo>
                  <a:pt x="4151983" y="4857317"/>
                </a:lnTo>
                <a:cubicBezTo>
                  <a:pt x="4146840" y="4847214"/>
                  <a:pt x="4139839" y="4837703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9" y="4442762"/>
                  <a:pt x="4197659" y="4403326"/>
                  <a:pt x="4196706" y="4363891"/>
                </a:cubicBez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close/>
                <a:moveTo>
                  <a:pt x="4211111" y="2836172"/>
                </a:moveTo>
                <a:lnTo>
                  <a:pt x="4202421" y="2848793"/>
                </a:lnTo>
                <a:cubicBezTo>
                  <a:pt x="4197421" y="2865010"/>
                  <a:pt x="4191562" y="2881307"/>
                  <a:pt x="4186816" y="2897785"/>
                </a:cubicBezTo>
                <a:lnTo>
                  <a:pt x="4185787" y="2903551"/>
                </a:lnTo>
                <a:lnTo>
                  <a:pt x="4182513" y="2914328"/>
                </a:lnTo>
                <a:lnTo>
                  <a:pt x="4177882" y="2947858"/>
                </a:lnTo>
                <a:lnTo>
                  <a:pt x="4177881" y="2947862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lnTo>
                  <a:pt x="4136708" y="3654416"/>
                </a:lnTo>
                <a:lnTo>
                  <a:pt x="4140382" y="3668940"/>
                </a:ln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7425" y="3868764"/>
                </a:lnTo>
                <a:lnTo>
                  <a:pt x="4126028" y="3885337"/>
                </a:lnTo>
                <a:lnTo>
                  <a:pt x="4126028" y="3885339"/>
                </a:ln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42221" y="4043838"/>
                </a:lnTo>
                <a:lnTo>
                  <a:pt x="4142220" y="4043839"/>
                </a:ln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9066" y="4134256"/>
                </a:lnTo>
                <a:lnTo>
                  <a:pt x="4138410" y="4165382"/>
                </a:lnTo>
                <a:lnTo>
                  <a:pt x="4138410" y="4165384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lnTo>
                  <a:pt x="4138410" y="4165382"/>
                </a:lnTo>
                <a:lnTo>
                  <a:pt x="4127099" y="4103826"/>
                </a:lnTo>
                <a:lnTo>
                  <a:pt x="4142220" y="4043840"/>
                </a:lnTo>
                <a:lnTo>
                  <a:pt x="4142221" y="4043838"/>
                </a:lnTo>
                <a:lnTo>
                  <a:pt x="4155523" y="4002410"/>
                </a:ln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lnTo>
                  <a:pt x="4126028" y="3885337"/>
                </a:ln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3"/>
                </a:lnTo>
                <a:lnTo>
                  <a:pt x="4140382" y="3668940"/>
                </a:lnTo>
                <a:lnTo>
                  <a:pt x="4136708" y="3654416"/>
                </a:lnTo>
                <a:lnTo>
                  <a:pt x="4136708" y="3654416"/>
                </a:lnTo>
                <a:lnTo>
                  <a:pt x="4136708" y="3654415"/>
                </a:lnTo>
                <a:cubicBezTo>
                  <a:pt x="4132898" y="3646123"/>
                  <a:pt x="4127219" y="3638157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77882" y="2947858"/>
                </a:lnTo>
                <a:lnTo>
                  <a:pt x="4185787" y="2903551"/>
                </a:lnTo>
                <a:lnTo>
                  <a:pt x="4202421" y="2848794"/>
                </a:lnTo>
                <a:cubicBezTo>
                  <a:pt x="4203754" y="2844317"/>
                  <a:pt x="4207040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25839" y="2518262"/>
                </a:lnTo>
                <a:lnTo>
                  <a:pt x="4125838" y="2518264"/>
                </a:ln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3" y="2668002"/>
                </a:cubicBezTo>
                <a:cubicBezTo>
                  <a:pt x="4223947" y="2691055"/>
                  <a:pt x="4237663" y="2716964"/>
                  <a:pt x="4247953" y="2745349"/>
                </a:cubicBezTo>
                <a:lnTo>
                  <a:pt x="4247954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1" y="2811787"/>
                </a:lnTo>
                <a:lnTo>
                  <a:pt x="4243372" y="2811787"/>
                </a:lnTo>
                <a:lnTo>
                  <a:pt x="4243374" y="2811780"/>
                </a:lnTo>
                <a:lnTo>
                  <a:pt x="4253025" y="2793023"/>
                </a:lnTo>
                <a:lnTo>
                  <a:pt x="4253453" y="2785440"/>
                </a:lnTo>
                <a:lnTo>
                  <a:pt x="4254654" y="2782305"/>
                </a:lnTo>
                <a:lnTo>
                  <a:pt x="4253873" y="2778006"/>
                </a:lnTo>
                <a:lnTo>
                  <a:pt x="4254284" y="2770758"/>
                </a:lnTo>
                <a:lnTo>
                  <a:pt x="4247954" y="2745352"/>
                </a:lnTo>
                <a:lnTo>
                  <a:pt x="4247953" y="2745348"/>
                </a:lnTo>
                <a:cubicBezTo>
                  <a:pt x="4237663" y="2716963"/>
                  <a:pt x="4223947" y="2691054"/>
                  <a:pt x="4199563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lnTo>
                  <a:pt x="4125839" y="2518262"/>
                </a:lnTo>
                <a:lnTo>
                  <a:pt x="4132419" y="2490551"/>
                </a:ln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45230" y="1459073"/>
                </a:moveTo>
                <a:lnTo>
                  <a:pt x="3745229" y="1459074"/>
                </a:lnTo>
                <a:lnTo>
                  <a:pt x="3736012" y="1481572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lnTo>
                  <a:pt x="3759500" y="338900"/>
                </a:lnTo>
                <a:lnTo>
                  <a:pt x="3769400" y="395640"/>
                </a:lnTo>
                <a:lnTo>
                  <a:pt x="3765590" y="367328"/>
                </a:lnTo>
                <a:lnTo>
                  <a:pt x="3759500" y="338900"/>
                </a:lnTo>
                <a:lnTo>
                  <a:pt x="3759494" y="338870"/>
                </a:ln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2" y="21486"/>
                  <a:pt x="4218423" y="43012"/>
                  <a:pt x="4215375" y="63587"/>
                </a:cubicBezTo>
                <a:cubicBezTo>
                  <a:pt x="4209851" y="101308"/>
                  <a:pt x="4206421" y="139219"/>
                  <a:pt x="4201468" y="176939"/>
                </a:cubicBezTo>
                <a:cubicBezTo>
                  <a:pt x="4200325" y="184941"/>
                  <a:pt x="4198231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5" y="1489720"/>
                </a:cubicBezTo>
                <a:cubicBezTo>
                  <a:pt x="4198993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4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2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50" y="1992279"/>
                  <a:pt x="4294815" y="2013043"/>
                  <a:pt x="4296911" y="2030378"/>
                </a:cubicBezTo>
                <a:cubicBezTo>
                  <a:pt x="4299388" y="2048668"/>
                  <a:pt x="4301673" y="2067525"/>
                  <a:pt x="4307201" y="2085054"/>
                </a:cubicBezTo>
                <a:cubicBezTo>
                  <a:pt x="4321679" y="2130393"/>
                  <a:pt x="4338062" y="2175163"/>
                  <a:pt x="4353302" y="2220312"/>
                </a:cubicBezTo>
                <a:cubicBezTo>
                  <a:pt x="4365877" y="2257459"/>
                  <a:pt x="4355970" y="2294039"/>
                  <a:pt x="4350636" y="2330806"/>
                </a:cubicBezTo>
                <a:cubicBezTo>
                  <a:pt x="4347205" y="2353859"/>
                  <a:pt x="4339013" y="2375383"/>
                  <a:pt x="4351206" y="2401292"/>
                </a:cubicBezTo>
                <a:cubicBezTo>
                  <a:pt x="4362828" y="2426059"/>
                  <a:pt x="4360160" y="2457492"/>
                  <a:pt x="4366446" y="2485307"/>
                </a:cubicBezTo>
                <a:cubicBezTo>
                  <a:pt x="4371781" y="2508742"/>
                  <a:pt x="4380354" y="2531409"/>
                  <a:pt x="4388736" y="2554079"/>
                </a:cubicBezTo>
                <a:cubicBezTo>
                  <a:pt x="4400168" y="2584942"/>
                  <a:pt x="4412167" y="2615421"/>
                  <a:pt x="4406453" y="2649143"/>
                </a:cubicBezTo>
                <a:cubicBezTo>
                  <a:pt x="4399976" y="2687436"/>
                  <a:pt x="4424359" y="2713723"/>
                  <a:pt x="4440554" y="2743826"/>
                </a:cubicBezTo>
                <a:cubicBezTo>
                  <a:pt x="4451603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5" y="2901943"/>
                </a:cubicBezTo>
                <a:cubicBezTo>
                  <a:pt x="4502848" y="2948047"/>
                  <a:pt x="4513137" y="2994722"/>
                  <a:pt x="4505897" y="3042728"/>
                </a:cubicBezTo>
                <a:cubicBezTo>
                  <a:pt x="4502659" y="3064827"/>
                  <a:pt x="4502848" y="3085403"/>
                  <a:pt x="4507613" y="3107500"/>
                </a:cubicBezTo>
                <a:cubicBezTo>
                  <a:pt x="4515422" y="3143695"/>
                  <a:pt x="4516376" y="3180844"/>
                  <a:pt x="4545521" y="3209993"/>
                </a:cubicBezTo>
                <a:cubicBezTo>
                  <a:pt x="4555811" y="3220280"/>
                  <a:pt x="4558477" y="3238758"/>
                  <a:pt x="4563811" y="3253809"/>
                </a:cubicBezTo>
                <a:cubicBezTo>
                  <a:pt x="4570099" y="3271145"/>
                  <a:pt x="4566858" y="3283908"/>
                  <a:pt x="4548570" y="3293244"/>
                </a:cubicBezTo>
                <a:cubicBezTo>
                  <a:pt x="4540379" y="3297434"/>
                  <a:pt x="4532378" y="3309437"/>
                  <a:pt x="4531043" y="3318771"/>
                </a:cubicBezTo>
                <a:cubicBezTo>
                  <a:pt x="4527043" y="3346776"/>
                  <a:pt x="4532950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7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7" y="3699976"/>
                  <a:pt x="4554096" y="3716168"/>
                  <a:pt x="4550476" y="3732361"/>
                </a:cubicBezTo>
                <a:cubicBezTo>
                  <a:pt x="4549142" y="3738267"/>
                  <a:pt x="4543998" y="3744173"/>
                  <a:pt x="4544759" y="3749506"/>
                </a:cubicBezTo>
                <a:cubicBezTo>
                  <a:pt x="4552953" y="3802467"/>
                  <a:pt x="4516376" y="3840569"/>
                  <a:pt x="4500182" y="3885338"/>
                </a:cubicBezTo>
                <a:cubicBezTo>
                  <a:pt x="4483035" y="3932394"/>
                  <a:pt x="4456748" y="3977925"/>
                  <a:pt x="4464557" y="4030503"/>
                </a:cubicBezTo>
                <a:cubicBezTo>
                  <a:pt x="4469319" y="4062318"/>
                  <a:pt x="4480369" y="4092989"/>
                  <a:pt x="4487039" y="4124614"/>
                </a:cubicBezTo>
                <a:cubicBezTo>
                  <a:pt x="4489324" y="4135854"/>
                  <a:pt x="4488943" y="4148427"/>
                  <a:pt x="4486656" y="4159667"/>
                </a:cubicBezTo>
                <a:cubicBezTo>
                  <a:pt x="4476177" y="4213961"/>
                  <a:pt x="4474653" y="4267493"/>
                  <a:pt x="4491801" y="4320837"/>
                </a:cubicBezTo>
                <a:cubicBezTo>
                  <a:pt x="4494659" y="4329979"/>
                  <a:pt x="4497325" y="4339695"/>
                  <a:pt x="4497325" y="4349222"/>
                </a:cubicBezTo>
                <a:cubicBezTo>
                  <a:pt x="4497325" y="4401419"/>
                  <a:pt x="4493324" y="4452665"/>
                  <a:pt x="4474653" y="4502579"/>
                </a:cubicBezTo>
                <a:cubicBezTo>
                  <a:pt x="4468368" y="4519343"/>
                  <a:pt x="4472368" y="4539728"/>
                  <a:pt x="4470844" y="4558207"/>
                </a:cubicBezTo>
                <a:cubicBezTo>
                  <a:pt x="4469511" y="4575351"/>
                  <a:pt x="4468940" y="4592878"/>
                  <a:pt x="4464557" y="4609452"/>
                </a:cubicBezTo>
                <a:cubicBezTo>
                  <a:pt x="4458082" y="4633647"/>
                  <a:pt x="4457320" y="4656126"/>
                  <a:pt x="4463033" y="4681083"/>
                </a:cubicBezTo>
                <a:cubicBezTo>
                  <a:pt x="4468368" y="4704895"/>
                  <a:pt x="4465702" y="4730614"/>
                  <a:pt x="4465891" y="4755381"/>
                </a:cubicBezTo>
                <a:cubicBezTo>
                  <a:pt x="4466082" y="4783004"/>
                  <a:pt x="4466272" y="4810627"/>
                  <a:pt x="4465319" y="4838250"/>
                </a:cubicBezTo>
                <a:cubicBezTo>
                  <a:pt x="4464940" y="4849300"/>
                  <a:pt x="4457320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4" y="4990465"/>
                  <a:pt x="4458082" y="5006086"/>
                </a:cubicBezTo>
                <a:cubicBezTo>
                  <a:pt x="4456748" y="5031614"/>
                  <a:pt x="4457320" y="5057141"/>
                  <a:pt x="4456937" y="5082670"/>
                </a:cubicBezTo>
                <a:cubicBezTo>
                  <a:pt x="4456748" y="5091052"/>
                  <a:pt x="4455986" y="5099245"/>
                  <a:pt x="4455603" y="5107627"/>
                </a:cubicBezTo>
                <a:cubicBezTo>
                  <a:pt x="4455223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4" y="5206308"/>
                </a:cubicBezTo>
                <a:cubicBezTo>
                  <a:pt x="4473130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90" y="5393005"/>
                </a:cubicBezTo>
                <a:cubicBezTo>
                  <a:pt x="4484752" y="5401579"/>
                  <a:pt x="4479988" y="5410531"/>
                  <a:pt x="4479607" y="5419295"/>
                </a:cubicBezTo>
                <a:cubicBezTo>
                  <a:pt x="4478656" y="5446728"/>
                  <a:pt x="4478464" y="5474161"/>
                  <a:pt x="4477894" y="5501594"/>
                </a:cubicBezTo>
                <a:cubicBezTo>
                  <a:pt x="4477702" y="5517215"/>
                  <a:pt x="4478273" y="5533027"/>
                  <a:pt x="4476560" y="5548460"/>
                </a:cubicBezTo>
                <a:cubicBezTo>
                  <a:pt x="4474273" y="5568842"/>
                  <a:pt x="4470844" y="5587321"/>
                  <a:pt x="4485703" y="5606372"/>
                </a:cubicBezTo>
                <a:cubicBezTo>
                  <a:pt x="4508755" y="5635711"/>
                  <a:pt x="4499801" y="5673050"/>
                  <a:pt x="4505134" y="5706959"/>
                </a:cubicBezTo>
                <a:cubicBezTo>
                  <a:pt x="4506468" y="5715723"/>
                  <a:pt x="4506659" y="5724678"/>
                  <a:pt x="4508183" y="5733440"/>
                </a:cubicBezTo>
                <a:cubicBezTo>
                  <a:pt x="4511041" y="5749634"/>
                  <a:pt x="4514279" y="5765635"/>
                  <a:pt x="4517519" y="5781830"/>
                </a:cubicBezTo>
                <a:cubicBezTo>
                  <a:pt x="4518089" y="5784686"/>
                  <a:pt x="4518281" y="5787924"/>
                  <a:pt x="4519234" y="5790592"/>
                </a:cubicBezTo>
                <a:cubicBezTo>
                  <a:pt x="4527233" y="5815169"/>
                  <a:pt x="4536378" y="5839361"/>
                  <a:pt x="4542855" y="5864318"/>
                </a:cubicBezTo>
                <a:cubicBezTo>
                  <a:pt x="4546095" y="5876511"/>
                  <a:pt x="4546476" y="5890037"/>
                  <a:pt x="4544759" y="5902610"/>
                </a:cubicBezTo>
                <a:cubicBezTo>
                  <a:pt x="4539808" y="5939377"/>
                  <a:pt x="4537712" y="5975764"/>
                  <a:pt x="4544951" y="6012723"/>
                </a:cubicBezTo>
                <a:cubicBezTo>
                  <a:pt x="4547808" y="6027392"/>
                  <a:pt x="4543045" y="6043776"/>
                  <a:pt x="4541332" y="6059397"/>
                </a:cubicBezTo>
                <a:cubicBezTo>
                  <a:pt x="4536759" y="6096736"/>
                  <a:pt x="4531805" y="6134075"/>
                  <a:pt x="4527426" y="6171605"/>
                </a:cubicBezTo>
                <a:cubicBezTo>
                  <a:pt x="4524758" y="6195037"/>
                  <a:pt x="4523234" y="6218660"/>
                  <a:pt x="4520568" y="6242093"/>
                </a:cubicBezTo>
                <a:cubicBezTo>
                  <a:pt x="4517327" y="6269144"/>
                  <a:pt x="4512375" y="6296005"/>
                  <a:pt x="4509706" y="6323058"/>
                </a:cubicBezTo>
                <a:cubicBezTo>
                  <a:pt x="4506659" y="6353919"/>
                  <a:pt x="4506089" y="6384972"/>
                  <a:pt x="4502848" y="6415833"/>
                </a:cubicBezTo>
                <a:cubicBezTo>
                  <a:pt x="4496563" y="6472225"/>
                  <a:pt x="4489132" y="6528424"/>
                  <a:pt x="4482084" y="6584812"/>
                </a:cubicBezTo>
                <a:cubicBezTo>
                  <a:pt x="4475226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7" y="6815516"/>
                </a:cubicBezTo>
                <a:lnTo>
                  <a:pt x="4431806" y="6858001"/>
                </a:lnTo>
                <a:lnTo>
                  <a:pt x="4259554" y="6858001"/>
                </a:lnTo>
                <a:lnTo>
                  <a:pt x="4259554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1899EE-49A4-469F-BDB5-0A178C551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3E0550-0AFD-458E-A821-787F4CB6F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BC5702A-BA45-4A2C-99DC-525993A9C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5DCB43C-1D36-8B57-EB69-0AE0F5F382EE}"/>
              </a:ext>
            </a:extLst>
          </p:cNvPr>
          <p:cNvSpPr txBox="1"/>
          <p:nvPr/>
        </p:nvSpPr>
        <p:spPr>
          <a:xfrm>
            <a:off x="6371301" y="2754237"/>
            <a:ext cx="559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https://github.com/mckinsey/vizro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EA15FAA-5F17-A791-87B9-805C90B9B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54" y="3429000"/>
            <a:ext cx="6538393" cy="278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615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17B4-CC46-5709-F42C-526DFA6A7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DE1F5-DFEE-D5E9-4DE8-344FE7B81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 useBgFill="1">
        <p:nvSpPr>
          <p:cNvPr id="4" name="Rectangle 8">
            <a:extLst>
              <a:ext uri="{FF2B5EF4-FFF2-40B4-BE49-F238E27FC236}">
                <a16:creationId xmlns:a16="http://schemas.microsoft.com/office/drawing/2014/main" id="{B38CB209-2354-D6BB-0286-BECD5412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Freeform: Shape 10">
            <a:extLst>
              <a:ext uri="{FF2B5EF4-FFF2-40B4-BE49-F238E27FC236}">
                <a16:creationId xmlns:a16="http://schemas.microsoft.com/office/drawing/2014/main" id="{476DA23E-9D55-EB00-0D50-E384EF451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47938B-8356-367E-308F-584EF95323D9}"/>
              </a:ext>
            </a:extLst>
          </p:cNvPr>
          <p:cNvSpPr txBox="1">
            <a:spLocks/>
          </p:cNvSpPr>
          <p:nvPr/>
        </p:nvSpPr>
        <p:spPr>
          <a:xfrm>
            <a:off x="1037809" y="1071350"/>
            <a:ext cx="4775162" cy="1339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600" dirty="0"/>
              <a:t>Getting Started	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C9CD3B0-C63A-804D-2DD5-035976C9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F0315CB-A06D-68B3-C7EA-C0336F68C615}"/>
              </a:ext>
            </a:extLst>
          </p:cNvPr>
          <p:cNvSpPr txBox="1">
            <a:spLocks/>
          </p:cNvSpPr>
          <p:nvPr/>
        </p:nvSpPr>
        <p:spPr>
          <a:xfrm>
            <a:off x="1313615" y="813864"/>
            <a:ext cx="10038406" cy="310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1) Clone this repo: </a:t>
            </a:r>
            <a:br>
              <a:rPr lang="en-GB" sz="2000" dirty="0"/>
            </a:br>
            <a:r>
              <a:rPr lang="en-GB" sz="2000" dirty="0"/>
              <a:t>https://github.com/sizzles/data_analyst_llm</a:t>
            </a:r>
          </a:p>
        </p:txBody>
      </p:sp>
      <p:sp useBgFill="1">
        <p:nvSpPr>
          <p:cNvPr id="10" name="Rectangle 7">
            <a:extLst>
              <a:ext uri="{FF2B5EF4-FFF2-40B4-BE49-F238E27FC236}">
                <a16:creationId xmlns:a16="http://schemas.microsoft.com/office/drawing/2014/main" id="{9BD8CD80-1CFA-DB10-399C-D2805B56C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9">
            <a:extLst>
              <a:ext uri="{FF2B5EF4-FFF2-40B4-BE49-F238E27FC236}">
                <a16:creationId xmlns:a16="http://schemas.microsoft.com/office/drawing/2014/main" id="{FC475151-C9C1-B896-45EA-1DF9A3608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0C7CAA-B53B-DA45-D939-62E789251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4278E3-B2A6-527A-0766-7A81058BCE96}"/>
              </a:ext>
            </a:extLst>
          </p:cNvPr>
          <p:cNvSpPr txBox="1">
            <a:spLocks/>
          </p:cNvSpPr>
          <p:nvPr/>
        </p:nvSpPr>
        <p:spPr>
          <a:xfrm>
            <a:off x="1075767" y="1188637"/>
            <a:ext cx="2988234" cy="448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3600" dirty="0"/>
              <a:t>Getting Started Guide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BDD42D-C062-2C71-9045-6C3D544E6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0A397C7-532D-C270-2D5D-63D4BA494DD7}"/>
              </a:ext>
            </a:extLst>
          </p:cNvPr>
          <p:cNvSpPr txBox="1">
            <a:spLocks/>
          </p:cNvSpPr>
          <p:nvPr/>
        </p:nvSpPr>
        <p:spPr>
          <a:xfrm>
            <a:off x="5255259" y="1648870"/>
            <a:ext cx="6298149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Clone this repo: </a:t>
            </a:r>
            <a:r>
              <a:rPr lang="en-GB" sz="2000" dirty="0">
                <a:hlinkClick r:id="rId3"/>
              </a:rPr>
              <a:t>https://github.com/sizzles/data_analyst_llm</a:t>
            </a:r>
            <a:endParaRPr lang="en-GB" sz="2000" dirty="0"/>
          </a:p>
          <a:p>
            <a:r>
              <a:rPr lang="en-GB" sz="2000" dirty="0"/>
              <a:t>Install Docker Desktop</a:t>
            </a:r>
          </a:p>
          <a:p>
            <a:r>
              <a:rPr lang="en-GB" sz="2000" dirty="0"/>
              <a:t>Follow instructions in n8n_readme to install n8n</a:t>
            </a:r>
          </a:p>
          <a:p>
            <a:r>
              <a:rPr lang="en-GB" sz="2000" dirty="0"/>
              <a:t>Run python install.py </a:t>
            </a:r>
          </a:p>
          <a:p>
            <a:r>
              <a:rPr lang="en-GB" sz="2000" dirty="0"/>
              <a:t>Read the README.md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14482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338A4-135B-2D78-624B-A26A8C5D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</a:rPr>
              <a:t>Break / Q&amp;A</a:t>
            </a:r>
            <a:endParaRPr lang="en-US" sz="8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517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D26E-5441-1006-7FB8-CEA4D76E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B57E4-3B3D-58BD-058C-567E4BD9F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F7767F92-4F2C-A55C-8136-F2B83A0A6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9">
            <a:extLst>
              <a:ext uri="{FF2B5EF4-FFF2-40B4-BE49-F238E27FC236}">
                <a16:creationId xmlns:a16="http://schemas.microsoft.com/office/drawing/2014/main" id="{CB2D93F5-51A6-E40C-57DD-2A5BB3BDD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8E5568B-42F8-C00B-C203-C2B25CBB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60CD469-BB25-E712-5089-AB1CF9B16177}"/>
              </a:ext>
            </a:extLst>
          </p:cNvPr>
          <p:cNvSpPr txBox="1">
            <a:spLocks/>
          </p:cNvSpPr>
          <p:nvPr/>
        </p:nvSpPr>
        <p:spPr>
          <a:xfrm>
            <a:off x="1075767" y="1188637"/>
            <a:ext cx="2988234" cy="4480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3600"/>
              <a:t>Limitations &amp; Improvements. Dev -&gt; Prod</a:t>
            </a:r>
          </a:p>
        </p:txBody>
      </p:sp>
      <p:cxnSp>
        <p:nvCxnSpPr>
          <p:cNvPr id="8" name="Straight Connector 13">
            <a:extLst>
              <a:ext uri="{FF2B5EF4-FFF2-40B4-BE49-F238E27FC236}">
                <a16:creationId xmlns:a16="http://schemas.microsoft.com/office/drawing/2014/main" id="{75C67ED0-4980-EC64-85F6-218D0C012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E0BB76-2CC2-362F-67ED-3F275CA0F2A6}"/>
              </a:ext>
            </a:extLst>
          </p:cNvPr>
          <p:cNvSpPr txBox="1">
            <a:spLocks/>
          </p:cNvSpPr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Focused on a small sample, plenty left to improve</a:t>
            </a:r>
          </a:p>
          <a:p>
            <a:r>
              <a:rPr lang="en-GB" sz="2000" dirty="0"/>
              <a:t>Deployment/Hosting – Get it out there</a:t>
            </a:r>
          </a:p>
          <a:p>
            <a:r>
              <a:rPr lang="en-GB" sz="2000" dirty="0"/>
              <a:t>CI/CD</a:t>
            </a:r>
          </a:p>
          <a:p>
            <a:r>
              <a:rPr lang="en-GB" sz="2000" dirty="0"/>
              <a:t>Tests, Logging, Metrics, Error Handling</a:t>
            </a:r>
          </a:p>
          <a:p>
            <a:r>
              <a:rPr lang="en-GB" sz="2000" dirty="0"/>
              <a:t>Data Persistence – Database</a:t>
            </a:r>
          </a:p>
          <a:p>
            <a:r>
              <a:rPr lang="en-GB" sz="2000" dirty="0"/>
              <a:t>Scalability + Async (</a:t>
            </a:r>
            <a:r>
              <a:rPr lang="en-GB" sz="2000" dirty="0" err="1"/>
              <a:t>FastAPI</a:t>
            </a:r>
            <a:r>
              <a:rPr lang="en-GB" sz="2000" dirty="0"/>
              <a:t>)</a:t>
            </a:r>
          </a:p>
          <a:p>
            <a:r>
              <a:rPr lang="en-GB" sz="2000" dirty="0"/>
              <a:t>Static Code Analysis / Linting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21258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DAD9-349E-3586-AF68-A158CCB2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4305B-20F9-F61F-9EDB-504AFE79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0AB16C-B5F2-A782-A69C-4A9A74E9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A1E4A7-194A-89AB-39AF-3EB5135DF414}"/>
              </a:ext>
            </a:extLst>
          </p:cNvPr>
          <p:cNvSpPr txBox="1">
            <a:spLocks/>
          </p:cNvSpPr>
          <p:nvPr/>
        </p:nvSpPr>
        <p:spPr>
          <a:xfrm>
            <a:off x="1361618" y="-692981"/>
            <a:ext cx="995429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chemeClr val="bg1"/>
                </a:solidFill>
              </a:rPr>
              <a:t>Digital Employees</a:t>
            </a:r>
            <a:br>
              <a:rPr lang="en-US" sz="6600">
                <a:solidFill>
                  <a:schemeClr val="bg1"/>
                </a:solidFill>
              </a:rPr>
            </a:br>
            <a:r>
              <a:rPr lang="en-US" sz="6000">
                <a:solidFill>
                  <a:schemeClr val="bg1"/>
                </a:solidFill>
              </a:rPr>
              <a:t>Skool.com Community</a:t>
            </a:r>
            <a:endParaRPr lang="en-US" sz="60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D1C4B1-CA3B-C24A-7079-4A6E4AE2A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6D88B5-DD51-4768-E63A-8F8BF9CC9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0C63E0-07E5-BA36-8A81-58C2B7CDD81C}"/>
              </a:ext>
            </a:extLst>
          </p:cNvPr>
          <p:cNvSpPr txBox="1"/>
          <p:nvPr/>
        </p:nvSpPr>
        <p:spPr>
          <a:xfrm>
            <a:off x="1127107" y="2074961"/>
            <a:ext cx="99377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 new community focused on Digital Employees, AI Agencies &amp; Automated Businesses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Weekly group calls – Longer on Sunday eve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accent2"/>
                </a:solidFill>
              </a:rPr>
              <a:t>Community feed &amp; networking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Tutorials, code, templates, videos focused on agents – being built up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/>
                </a:solidFill>
              </a:rPr>
              <a:t>Build automated businesses – current projects include automated facilities management business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accent2"/>
                </a:solidFill>
              </a:rPr>
              <a:t>and automated food hygiene certificate sales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bg1"/>
                </a:solidFill>
              </a:rPr>
              <a:t>Share your ideas and get feedback and help on them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accent2"/>
                </a:solidFill>
              </a:rPr>
              <a:t>Strategies to adapt and knowledge to stay ahead</a:t>
            </a:r>
            <a:br>
              <a:rPr lang="en-GB" dirty="0">
                <a:solidFill>
                  <a:schemeClr val="accent2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CV reviews and job advice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FF074-AF8D-1E04-D2E2-EB1B96B38E9E}"/>
              </a:ext>
            </a:extLst>
          </p:cNvPr>
          <p:cNvSpPr txBox="1"/>
          <p:nvPr/>
        </p:nvSpPr>
        <p:spPr>
          <a:xfrm>
            <a:off x="3603567" y="1629641"/>
            <a:ext cx="60987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https://www.skool.com/digital-employees/about</a:t>
            </a:r>
          </a:p>
        </p:txBody>
      </p:sp>
    </p:spTree>
    <p:extLst>
      <p:ext uri="{BB962C8B-B14F-4D97-AF65-F5344CB8AC3E}">
        <p14:creationId xmlns:p14="http://schemas.microsoft.com/office/powerpoint/2010/main" val="313742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63A3-C7F8-2C6B-F093-21E3E089B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38CF0-5707-FEC4-3FD8-32A05AD4E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7626A025-FBCC-38B7-5D2E-EC4D92CC0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6E48DB-AA49-7808-2EEC-A48AF97AE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527BDB-8A6E-6A04-AC20-DCE54C160EFF}"/>
              </a:ext>
            </a:extLst>
          </p:cNvPr>
          <p:cNvSpPr txBox="1">
            <a:spLocks/>
          </p:cNvSpPr>
          <p:nvPr/>
        </p:nvSpPr>
        <p:spPr>
          <a:xfrm>
            <a:off x="838200" y="713312"/>
            <a:ext cx="4038600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Welcome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9CA408-DF15-3142-8E9A-D92C71E82F94}"/>
              </a:ext>
            </a:extLst>
          </p:cNvPr>
          <p:cNvSpPr txBox="1">
            <a:spLocks/>
          </p:cNvSpPr>
          <p:nvPr/>
        </p:nvSpPr>
        <p:spPr>
          <a:xfrm>
            <a:off x="6095999" y="713313"/>
            <a:ext cx="5257801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Will be recording this</a:t>
            </a:r>
          </a:p>
          <a:p>
            <a:r>
              <a:rPr lang="en-GB" sz="2000" dirty="0"/>
              <a:t>The 1</a:t>
            </a:r>
            <a:r>
              <a:rPr lang="en-GB" sz="2000" baseline="30000" dirty="0"/>
              <a:t>st</a:t>
            </a:r>
            <a:r>
              <a:rPr lang="en-GB" sz="2000" dirty="0"/>
              <a:t> session from the London Python Meetup Group [v2].</a:t>
            </a:r>
          </a:p>
          <a:p>
            <a:r>
              <a:rPr lang="en-GB" sz="2000" dirty="0"/>
              <a:t>Lets see how this goes! Feedback appreciated.</a:t>
            </a:r>
          </a:p>
          <a:p>
            <a:r>
              <a:rPr lang="en-GB" sz="2000" dirty="0"/>
              <a:t>Set expectations – not easy! Python focused.</a:t>
            </a:r>
          </a:p>
          <a:p>
            <a:r>
              <a:rPr lang="en-GB" sz="2000" dirty="0"/>
              <a:t>You need Docker Desktop, an Open AI API key and n8n if you want to code along. There are instructions for these.</a:t>
            </a:r>
          </a:p>
          <a:p>
            <a:r>
              <a:rPr lang="en-GB" sz="2000" dirty="0"/>
              <a:t>I’ve tested the code on Windows – it *should* work on Mac/Linux</a:t>
            </a:r>
          </a:p>
          <a:p>
            <a:r>
              <a:rPr lang="en-GB" sz="2000" dirty="0"/>
              <a:t>Suggest using Google AI studio to help if you are coding along</a:t>
            </a:r>
          </a:p>
        </p:txBody>
      </p:sp>
    </p:spTree>
    <p:extLst>
      <p:ext uri="{BB962C8B-B14F-4D97-AF65-F5344CB8AC3E}">
        <p14:creationId xmlns:p14="http://schemas.microsoft.com/office/powerpoint/2010/main" val="2450417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6A08412-ECA1-7AE4-60E8-18A427D7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985"/>
            <a:ext cx="10515600" cy="1325563"/>
          </a:xfrm>
        </p:spPr>
        <p:txBody>
          <a:bodyPr/>
          <a:lstStyle/>
          <a:p>
            <a:r>
              <a:rPr lang="en-GB" dirty="0"/>
              <a:t>Useful papers &amp; resources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1C9021-B645-D258-9E27-8D0E41886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sz="1600" i="0" dirty="0">
                <a:solidFill>
                  <a:srgbClr val="000000"/>
                </a:solidFill>
                <a:effectLst/>
                <a:latin typeface="Lucida Grande"/>
              </a:rPr>
              <a:t>Plan-and-Solve Prompting: Improving Zero-Shot Chain-of-Thought Reasoning by Large Language Models - </a:t>
            </a:r>
            <a:r>
              <a:rPr lang="en-GB" sz="1600" dirty="0">
                <a:hlinkClick r:id="rId3"/>
              </a:rPr>
              <a:t>https://arxiv.org/abs/2305.04091</a:t>
            </a:r>
            <a:br>
              <a:rPr lang="en-GB" sz="1600" dirty="0"/>
            </a:br>
            <a:endParaRPr lang="en-GB" sz="1600" dirty="0"/>
          </a:p>
          <a:p>
            <a:r>
              <a:rPr lang="en-GB" sz="1600" i="0" dirty="0" err="1">
                <a:solidFill>
                  <a:srgbClr val="000000"/>
                </a:solidFill>
                <a:effectLst/>
                <a:latin typeface="Lucida Grande"/>
              </a:rPr>
              <a:t>ReAct</a:t>
            </a:r>
            <a:r>
              <a:rPr lang="en-GB" sz="1600" i="0" dirty="0">
                <a:solidFill>
                  <a:srgbClr val="000000"/>
                </a:solidFill>
                <a:effectLst/>
                <a:latin typeface="Lucida Grande"/>
              </a:rPr>
              <a:t>: Synergizing Reasoning and Acting in Language Models - https://arxiv.org/abs/2210.03629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 err="1"/>
              <a:t>nanoGpt</a:t>
            </a:r>
            <a:r>
              <a:rPr lang="en-GB" sz="1600" dirty="0"/>
              <a:t> (Andrej </a:t>
            </a:r>
            <a:r>
              <a:rPr lang="en-GB" sz="1600" dirty="0" err="1"/>
              <a:t>Karpathy</a:t>
            </a:r>
            <a:r>
              <a:rPr lang="en-GB" sz="1600" dirty="0"/>
              <a:t>) - </a:t>
            </a:r>
            <a:r>
              <a:rPr lang="en-GB" sz="1600" dirty="0">
                <a:hlinkClick r:id="rId4"/>
              </a:rPr>
              <a:t>https://github.com/karpathy/nanoGPT</a:t>
            </a:r>
            <a:r>
              <a:rPr lang="en-GB" sz="1600" dirty="0"/>
              <a:t> – Build your own LLM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/>
              <a:t>Reddit: </a:t>
            </a:r>
            <a:r>
              <a:rPr lang="en-GB" sz="1600" dirty="0">
                <a:hlinkClick r:id="rId5"/>
              </a:rPr>
              <a:t>https://www.reddit.com/r/LocalLLaMA/</a:t>
            </a:r>
            <a:r>
              <a:rPr lang="en-GB" sz="1600" dirty="0"/>
              <a:t>  (Focused on running LLMs locally)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>
                <a:hlinkClick r:id="rId6"/>
              </a:rPr>
              <a:t>https://github.com/filip-michalsky/SalesGPT</a:t>
            </a:r>
            <a:r>
              <a:rPr lang="en-GB" sz="1600" dirty="0"/>
              <a:t>  - AI Sales assistant LLM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>
                <a:hlinkClick r:id="rId7"/>
              </a:rPr>
              <a:t>https://github.com/reworkd/AgentGPT</a:t>
            </a:r>
            <a:r>
              <a:rPr lang="en-GB" sz="1600" dirty="0"/>
              <a:t> - Autonomous Agents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>
                <a:hlinkClick r:id="rId8"/>
              </a:rPr>
              <a:t>https://github.com/yoheinakajima/babyagi</a:t>
            </a:r>
            <a:r>
              <a:rPr lang="en-GB" sz="1600" dirty="0"/>
              <a:t> - AI powered task management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>
                <a:hlinkClick r:id="rId9"/>
              </a:rPr>
              <a:t>https://www.promptingguide.ai/</a:t>
            </a:r>
            <a:r>
              <a:rPr lang="en-GB" sz="1600" dirty="0"/>
              <a:t> - More in depth look at prompting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>
                <a:hlinkClick r:id="rId10"/>
              </a:rPr>
              <a:t>https://github.com/logspace-ai/langflow</a:t>
            </a:r>
            <a:r>
              <a:rPr lang="en-GB" sz="1600" dirty="0"/>
              <a:t> - Nice UI for working with Lang Chain and building models.</a:t>
            </a:r>
            <a:br>
              <a:rPr lang="en-GB" sz="1600" dirty="0"/>
            </a:br>
            <a:endParaRPr lang="en-GB" sz="1600" dirty="0"/>
          </a:p>
          <a:p>
            <a:r>
              <a:rPr lang="en-GB" sz="1600" dirty="0">
                <a:hlinkClick r:id="rId11"/>
              </a:rPr>
              <a:t>https://arxiv.org/pdf/2502.06807</a:t>
            </a:r>
            <a:r>
              <a:rPr lang="en-GB" sz="1600" dirty="0"/>
              <a:t> - </a:t>
            </a:r>
            <a:r>
              <a:rPr lang="en-GB" sz="1900" dirty="0"/>
              <a:t>Competitive Programming with Large Reasoning Models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471737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30B8-DDCB-AFEA-44E4-7238681CB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6D78-F988-D261-C77C-9A73DD5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 useBgFill="1">
        <p:nvSpPr>
          <p:cNvPr id="4" name="Rectangle 7">
            <a:extLst>
              <a:ext uri="{FF2B5EF4-FFF2-40B4-BE49-F238E27FC236}">
                <a16:creationId xmlns:a16="http://schemas.microsoft.com/office/drawing/2014/main" id="{84B40E66-8836-C908-7BAD-952B531C9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reeform: Shape 9">
            <a:extLst>
              <a:ext uri="{FF2B5EF4-FFF2-40B4-BE49-F238E27FC236}">
                <a16:creationId xmlns:a16="http://schemas.microsoft.com/office/drawing/2014/main" id="{B5534FE1-2F10-5528-3527-8264DED60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E717B7-032F-AA7B-8E65-EEB189F9274F}"/>
              </a:ext>
            </a:extLst>
          </p:cNvPr>
          <p:cNvSpPr txBox="1">
            <a:spLocks/>
          </p:cNvSpPr>
          <p:nvPr/>
        </p:nvSpPr>
        <p:spPr>
          <a:xfrm>
            <a:off x="686834" y="1153572"/>
            <a:ext cx="3200400" cy="4461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>
                <a:solidFill>
                  <a:srgbClr val="FFFFFF"/>
                </a:solidFill>
              </a:rPr>
              <a:t>Questions 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&amp;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Thanks!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84A516C-8402-CB86-C0C7-D8675C35A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D8623D-3444-E9A6-BDEC-05A17C86F988}"/>
              </a:ext>
            </a:extLst>
          </p:cNvPr>
          <p:cNvSpPr txBox="1">
            <a:spLocks/>
          </p:cNvSpPr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Any questions?</a:t>
            </a:r>
          </a:p>
          <a:p>
            <a:r>
              <a:rPr lang="en-GB"/>
              <a:t>Slides + code will be posted on Github</a:t>
            </a:r>
          </a:p>
          <a:p>
            <a:r>
              <a:rPr lang="en-GB"/>
              <a:t>Will send links for this</a:t>
            </a:r>
          </a:p>
          <a:p>
            <a:r>
              <a:rPr lang="en-GB"/>
              <a:t>Feedback very much appreciated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17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D1628-9DD4-39E6-FD2E-38B8B0E9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32471-4D55-942F-A9D2-F4D6CAC2D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05BCC7A9-76E7-B042-5682-810EACE91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65C881-EA9B-16E4-715A-D77F824C6FA6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/>
              <a:t>Agenda</a:t>
            </a:r>
            <a:endParaRPr lang="en-GB" sz="5400" dirty="0"/>
          </a:p>
        </p:txBody>
      </p:sp>
      <p:sp>
        <p:nvSpPr>
          <p:cNvPr id="6" name="sketch line">
            <a:extLst>
              <a:ext uri="{FF2B5EF4-FFF2-40B4-BE49-F238E27FC236}">
                <a16:creationId xmlns:a16="http://schemas.microsoft.com/office/drawing/2014/main" id="{E3FBCE13-2160-599A-1133-079D6DC45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AF45EB-099E-2EEA-EF81-4BE692D2D839}"/>
              </a:ext>
            </a:extLst>
          </p:cNvPr>
          <p:cNvSpPr txBox="1">
            <a:spLocks/>
          </p:cNvSpPr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Presentation – Digital Employees and Agents</a:t>
            </a:r>
          </a:p>
          <a:p>
            <a:r>
              <a:rPr lang="en-GB" sz="2200" dirty="0"/>
              <a:t>Presentation – Open AI Operator (Live!)</a:t>
            </a:r>
          </a:p>
          <a:p>
            <a:r>
              <a:rPr lang="en-GB" sz="2200" dirty="0"/>
              <a:t>Demo – Digital Employee Data Analyst</a:t>
            </a:r>
          </a:p>
          <a:p>
            <a:r>
              <a:rPr lang="en-GB" sz="2200" dirty="0"/>
              <a:t>Initial Brief &amp; Tool Setup</a:t>
            </a:r>
          </a:p>
          <a:p>
            <a:r>
              <a:rPr lang="en-GB" sz="2200" dirty="0"/>
              <a:t>Break</a:t>
            </a:r>
          </a:p>
          <a:p>
            <a:r>
              <a:rPr lang="en-GB" sz="2200" dirty="0"/>
              <a:t>Build Along / Code – I will be around to help</a:t>
            </a:r>
          </a:p>
          <a:p>
            <a:r>
              <a:rPr lang="en-GB" sz="2200" dirty="0"/>
              <a:t>Q&amp;A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574292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E238-8526-D8E1-A48C-C28998B8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F16AA-8E59-91EC-F76D-89E4438B3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4E06B3-D383-F0D8-3B0E-0BD5D008F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77979F-3477-CCBC-E41B-871956A6DDA4}"/>
              </a:ext>
            </a:extLst>
          </p:cNvPr>
          <p:cNvSpPr txBox="1">
            <a:spLocks/>
          </p:cNvSpPr>
          <p:nvPr/>
        </p:nvSpPr>
        <p:spPr>
          <a:xfrm>
            <a:off x="6234865" y="568517"/>
            <a:ext cx="5248221" cy="1067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solidFill>
                  <a:schemeClr val="bg1"/>
                </a:solidFill>
              </a:rPr>
              <a:t>About me – Alex McIvor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C623450-57B1-1DBD-C944-FAD4673C2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1885660" y="2173163"/>
            <a:ext cx="2511674" cy="2511674"/>
          </a:xfrm>
          <a:custGeom>
            <a:avLst/>
            <a:gdLst/>
            <a:ahLst/>
            <a:cxnLst/>
            <a:rect l="l" t="t" r="r" b="b"/>
            <a:pathLst>
              <a:path w="2388070" h="2388070">
                <a:moveTo>
                  <a:pt x="1194035" y="0"/>
                </a:moveTo>
                <a:cubicBezTo>
                  <a:pt x="1853482" y="0"/>
                  <a:pt x="2388070" y="534588"/>
                  <a:pt x="2388070" y="1194035"/>
                </a:cubicBezTo>
                <a:cubicBezTo>
                  <a:pt x="2388070" y="1853482"/>
                  <a:pt x="1853482" y="2388070"/>
                  <a:pt x="1194035" y="2388070"/>
                </a:cubicBezTo>
                <a:cubicBezTo>
                  <a:pt x="534588" y="2388070"/>
                  <a:pt x="0" y="1853482"/>
                  <a:pt x="0" y="1194035"/>
                </a:cubicBezTo>
                <a:cubicBezTo>
                  <a:pt x="0" y="534588"/>
                  <a:pt x="534588" y="0"/>
                  <a:pt x="1194035" y="0"/>
                </a:cubicBezTo>
                <a:close/>
              </a:path>
            </a:pathLst>
          </a:cu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145BA9B-667B-3CD4-08F3-04BF4577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E51221E-1862-7D4C-6782-6ACDADF06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C8AF0C1-6939-2FBC-8BF1-4E130BCD0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1FE383F-957B-C308-DCB7-C71F531D44D6}"/>
              </a:ext>
            </a:extLst>
          </p:cNvPr>
          <p:cNvSpPr txBox="1">
            <a:spLocks/>
          </p:cNvSpPr>
          <p:nvPr/>
        </p:nvSpPr>
        <p:spPr>
          <a:xfrm>
            <a:off x="6234868" y="1820369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bg1"/>
                </a:solidFill>
              </a:rPr>
              <a:t>MSc Computer Science</a:t>
            </a:r>
          </a:p>
          <a:p>
            <a:r>
              <a:rPr lang="en-GB" sz="2000" dirty="0">
                <a:solidFill>
                  <a:schemeClr val="bg1"/>
                </a:solidFill>
              </a:rPr>
              <a:t>Worked in energy, commodities, trading </a:t>
            </a:r>
          </a:p>
          <a:p>
            <a:r>
              <a:rPr lang="en-GB" sz="2000" dirty="0">
                <a:solidFill>
                  <a:schemeClr val="bg1"/>
                </a:solidFill>
              </a:rPr>
              <a:t>Built a lot of stuff, worn a lot of hats</a:t>
            </a:r>
          </a:p>
          <a:p>
            <a:r>
              <a:rPr lang="en-GB" sz="2000" dirty="0">
                <a:solidFill>
                  <a:schemeClr val="bg1"/>
                </a:solidFill>
              </a:rPr>
              <a:t>Currently work as a software engineering manager</a:t>
            </a:r>
          </a:p>
          <a:p>
            <a:r>
              <a:rPr lang="en-GB" sz="2000" dirty="0">
                <a:solidFill>
                  <a:schemeClr val="bg1"/>
                </a:solidFill>
              </a:rPr>
              <a:t>Pretty full stack profile, mainly interested in Python and agents at the moment</a:t>
            </a:r>
          </a:p>
        </p:txBody>
      </p:sp>
      <p:grpSp>
        <p:nvGrpSpPr>
          <p:cNvPr id="11" name="Graphic 185">
            <a:extLst>
              <a:ext uri="{FF2B5EF4-FFF2-40B4-BE49-F238E27FC236}">
                <a16:creationId xmlns:a16="http://schemas.microsoft.com/office/drawing/2014/main" id="{F75A279D-F791-BBC8-36BD-3A8FA25AC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42FEE4A-FC8E-468E-023C-24AD35CE3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0715E0A-E682-BF55-BE7E-3A98A9FAB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846D3B-4D25-E2B2-E9F6-08840FEF5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054DA2B-6DFA-C503-93BA-AA1E23872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00F5465-08B4-71A1-8263-AA589154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23FAE9F-F4DD-ED8B-1FCB-292968A20171}"/>
              </a:ext>
            </a:extLst>
          </p:cNvPr>
          <p:cNvSpPr txBox="1"/>
          <p:nvPr/>
        </p:nvSpPr>
        <p:spPr>
          <a:xfrm>
            <a:off x="222366" y="6318586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https://www.linkedin.com/in/alex-mcivor-26032287/</a:t>
            </a:r>
          </a:p>
        </p:txBody>
      </p:sp>
    </p:spTree>
    <p:extLst>
      <p:ext uri="{BB962C8B-B14F-4D97-AF65-F5344CB8AC3E}">
        <p14:creationId xmlns:p14="http://schemas.microsoft.com/office/powerpoint/2010/main" val="382665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73085-C43D-4FD7-779F-33C9560C2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170B-0E19-A86B-5579-7F577823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391D-B7BA-58FA-4271-ED281B1E1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 useBgFill="1">
        <p:nvSpPr>
          <p:cNvPr id="4" name="Rectangle 8">
            <a:extLst>
              <a:ext uri="{FF2B5EF4-FFF2-40B4-BE49-F238E27FC236}">
                <a16:creationId xmlns:a16="http://schemas.microsoft.com/office/drawing/2014/main" id="{A2BFA447-7A11-2D81-8CEB-74FE8E64C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BD782-30D8-6873-8B03-5925E4BA6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4B0503B-7007-975D-2913-CD1B09EDA02D}"/>
              </a:ext>
            </a:extLst>
          </p:cNvPr>
          <p:cNvSpPr txBox="1">
            <a:spLocks/>
          </p:cNvSpPr>
          <p:nvPr/>
        </p:nvSpPr>
        <p:spPr>
          <a:xfrm>
            <a:off x="4572001" y="601744"/>
            <a:ext cx="6781800" cy="1338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LLMs in 30 seconds</a:t>
            </a:r>
            <a:endParaRPr lang="en-GB" dirty="0"/>
          </a:p>
        </p:txBody>
      </p:sp>
      <p:pic>
        <p:nvPicPr>
          <p:cNvPr id="7" name="Picture 4" descr="Abstract background">
            <a:extLst>
              <a:ext uri="{FF2B5EF4-FFF2-40B4-BE49-F238E27FC236}">
                <a16:creationId xmlns:a16="http://schemas.microsoft.com/office/drawing/2014/main" id="{D9347AD5-B81E-5E95-BB96-514BD06595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52" r="13799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DE4FD9-A5B1-45A9-5302-5C3BFF2E0216}"/>
              </a:ext>
            </a:extLst>
          </p:cNvPr>
          <p:cNvSpPr txBox="1">
            <a:spLocks/>
          </p:cNvSpPr>
          <p:nvPr/>
        </p:nvSpPr>
        <p:spPr>
          <a:xfrm>
            <a:off x="4572001" y="2201958"/>
            <a:ext cx="6781800" cy="390073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Assume you know broadly what they are</a:t>
            </a:r>
          </a:p>
          <a:p>
            <a:r>
              <a:rPr lang="en-GB" sz="2000" dirty="0"/>
              <a:t>OpenAI are the best</a:t>
            </a:r>
          </a:p>
          <a:p>
            <a:r>
              <a:rPr lang="en-GB" sz="2000" dirty="0"/>
              <a:t>ChatGPT != GPT4 (Web UI vs API) + Model differences</a:t>
            </a:r>
          </a:p>
          <a:p>
            <a:r>
              <a:rPr lang="en-GB" sz="2000" dirty="0"/>
              <a:t>Essentially a mapping function with billions of parameters (dials to turn)</a:t>
            </a:r>
          </a:p>
          <a:p>
            <a:r>
              <a:rPr lang="en-GB" sz="2000" dirty="0"/>
              <a:t>Encoding data in a high dimensional latent space (abstract concepts)</a:t>
            </a:r>
          </a:p>
          <a:p>
            <a:r>
              <a:rPr lang="en-GB" sz="2000" dirty="0"/>
              <a:t>‘Just predict the next token’ – more than meets the eye</a:t>
            </a:r>
          </a:p>
          <a:p>
            <a:r>
              <a:rPr lang="en-GB" sz="2000" dirty="0"/>
              <a:t>Does it matter? How does your car’s engine work *exactly*?</a:t>
            </a:r>
          </a:p>
          <a:p>
            <a:r>
              <a:rPr lang="en-GB" sz="2000" dirty="0"/>
              <a:t>Think 5/10 years ahead. Exponential or dead end?</a:t>
            </a:r>
          </a:p>
          <a:p>
            <a:r>
              <a:rPr lang="en-GB" sz="2000" dirty="0"/>
              <a:t>You are still early! The 1%</a:t>
            </a:r>
          </a:p>
          <a:p>
            <a:r>
              <a:rPr lang="en-GB" sz="2000" dirty="0"/>
              <a:t>Now getting usable vs even two years ago</a:t>
            </a:r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3901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3467-C7B8-7BB0-8FA2-558D13C7A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DC346-DE06-3EC3-0222-9C4EE888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 useBgFill="1">
        <p:nvSpPr>
          <p:cNvPr id="4" name="Rectangle 12">
            <a:extLst>
              <a:ext uri="{FF2B5EF4-FFF2-40B4-BE49-F238E27FC236}">
                <a16:creationId xmlns:a16="http://schemas.microsoft.com/office/drawing/2014/main" id="{98CDFC02-4B1C-9BED-BB0D-EAED6DD73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14">
            <a:extLst>
              <a:ext uri="{FF2B5EF4-FFF2-40B4-BE49-F238E27FC236}">
                <a16:creationId xmlns:a16="http://schemas.microsoft.com/office/drawing/2014/main" id="{44FD4B8B-C436-A643-0A00-F74586A009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728160-1D4D-9C7F-A22C-552ADB2DDAC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30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A new programming language. English?	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F642C-8D36-B283-5F15-3D456181B0C5}"/>
              </a:ext>
            </a:extLst>
          </p:cNvPr>
          <p:cNvSpPr txBox="1">
            <a:spLocks/>
          </p:cNvSpPr>
          <p:nvPr/>
        </p:nvSpPr>
        <p:spPr>
          <a:xfrm>
            <a:off x="1068386" y="2011363"/>
            <a:ext cx="10055228" cy="41608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7170" indent="-217170" defTabSz="868680">
              <a:spcBef>
                <a:spcPts val="950"/>
              </a:spcBef>
            </a:pPr>
            <a:r>
              <a:rPr lang="en-GB" sz="2660"/>
              <a:t>Chuck existing ways of working out the window.</a:t>
            </a:r>
          </a:p>
          <a:p>
            <a:pPr marL="217170" indent="-217170" defTabSz="868680">
              <a:spcBef>
                <a:spcPts val="950"/>
              </a:spcBef>
            </a:pPr>
            <a:r>
              <a:rPr lang="en-GB" sz="2660"/>
              <a:t>The LLM is your execution engine.</a:t>
            </a:r>
          </a:p>
          <a:p>
            <a:pPr marL="217170" indent="-217170" defTabSz="868680">
              <a:spcBef>
                <a:spcPts val="950"/>
              </a:spcBef>
            </a:pPr>
            <a:r>
              <a:rPr lang="en-GB" sz="2660"/>
              <a:t>NOT about parsing responses manually and building blocks together.</a:t>
            </a:r>
          </a:p>
          <a:p>
            <a:pPr marL="217170" indent="-217170" defTabSz="868680">
              <a:spcBef>
                <a:spcPts val="950"/>
              </a:spcBef>
            </a:pPr>
            <a:r>
              <a:rPr lang="en-GB" sz="2660"/>
              <a:t>Probabilistic nature of output doesn’t play nicely with code.  Try tuning temperature settings.</a:t>
            </a:r>
            <a:br>
              <a:rPr lang="en-GB" sz="2660"/>
            </a:br>
            <a:br>
              <a:rPr lang="en-GB" sz="2660"/>
            </a:br>
            <a:br>
              <a:rPr lang="en-GB" sz="2660"/>
            </a:br>
            <a:endParaRPr lang="en-GB" sz="2660"/>
          </a:p>
          <a:p>
            <a:pPr marL="217170" indent="-217170" defTabSz="868680">
              <a:spcBef>
                <a:spcPts val="950"/>
              </a:spcBef>
            </a:pPr>
            <a:r>
              <a:rPr lang="en-GB" sz="2660"/>
              <a:t>Situation is improving – see GPT code plugins.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A7F3FE-7445-9DC3-699C-3CA598F3A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553" y="4354101"/>
            <a:ext cx="2916380" cy="861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3D3B4A-E373-E88B-37D7-D705C3E40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155" y="4298142"/>
            <a:ext cx="1859246" cy="97337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215B941B-DE47-3ECC-B69D-421BE6AA8CB8}"/>
              </a:ext>
            </a:extLst>
          </p:cNvPr>
          <p:cNvSpPr/>
          <p:nvPr/>
        </p:nvSpPr>
        <p:spPr>
          <a:xfrm>
            <a:off x="5707999" y="4493072"/>
            <a:ext cx="952089" cy="4715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52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C347-1973-A662-42B8-C2AF06EE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 useBgFill="1">
        <p:nvSpPr>
          <p:cNvPr id="4" name="Rectangle 8">
            <a:extLst>
              <a:ext uri="{FF2B5EF4-FFF2-40B4-BE49-F238E27FC236}">
                <a16:creationId xmlns:a16="http://schemas.microsoft.com/office/drawing/2014/main" id="{01E575A1-FCB2-54A0-4895-070FD015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F3CF9C-F7AE-BA6E-23BF-B9A548C4D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E8F4012-4B23-6296-6AEA-F915DA4A0FCD}"/>
              </a:ext>
            </a:extLst>
          </p:cNvPr>
          <p:cNvSpPr txBox="1">
            <a:spLocks/>
          </p:cNvSpPr>
          <p:nvPr/>
        </p:nvSpPr>
        <p:spPr>
          <a:xfrm>
            <a:off x="4572001" y="601744"/>
            <a:ext cx="6781800" cy="1338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 new era – Agents!</a:t>
            </a:r>
          </a:p>
        </p:txBody>
      </p:sp>
      <p:pic>
        <p:nvPicPr>
          <p:cNvPr id="7" name="Picture 4" descr="Abstract background">
            <a:extLst>
              <a:ext uri="{FF2B5EF4-FFF2-40B4-BE49-F238E27FC236}">
                <a16:creationId xmlns:a16="http://schemas.microsoft.com/office/drawing/2014/main" id="{DF7F987D-BF8E-DD61-6898-680F1CE12B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352" r="13799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417EF61-9C95-A990-5B57-8337A7A73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4662" y="1878675"/>
            <a:ext cx="6959138" cy="429828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AI agents are becoming increasingly important in the current technological landscape.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They represent a shift from single interactions to more complex, multi-step processes.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Agentic design offers powerful automation capabilities, but also introduces new risks.</a:t>
            </a:r>
          </a:p>
          <a:p>
            <a:pPr>
              <a:lnSpc>
                <a:spcPct val="150000"/>
              </a:lnSpc>
            </a:pPr>
            <a:r>
              <a:rPr lang="en-GB" sz="2000" b="1" i="1" dirty="0">
                <a:solidFill>
                  <a:srgbClr val="FF0000"/>
                </a:solidFill>
              </a:rPr>
              <a:t>LLMS that can take actions for you.</a:t>
            </a:r>
          </a:p>
          <a:p>
            <a:pPr>
              <a:lnSpc>
                <a:spcPct val="150000"/>
              </a:lnSpc>
            </a:pPr>
            <a:r>
              <a:rPr lang="en-GB" sz="2000" b="1" i="1" dirty="0">
                <a:solidFill>
                  <a:srgbClr val="FF0000"/>
                </a:solidFill>
              </a:rPr>
              <a:t>A fully fledged agent can perceive, learn, generalize, reason and act.</a:t>
            </a:r>
          </a:p>
        </p:txBody>
      </p:sp>
    </p:spTree>
    <p:extLst>
      <p:ext uri="{BB962C8B-B14F-4D97-AF65-F5344CB8AC3E}">
        <p14:creationId xmlns:p14="http://schemas.microsoft.com/office/powerpoint/2010/main" val="25774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5897CCA-486C-491C-B4C1-5E5C95A82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C016-C0C9-E296-C48E-6F3404BA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988" y="385474"/>
            <a:ext cx="6356606" cy="1843283"/>
          </a:xfrm>
        </p:spPr>
        <p:txBody>
          <a:bodyPr>
            <a:normAutofit/>
          </a:bodyPr>
          <a:lstStyle/>
          <a:p>
            <a:r>
              <a:rPr lang="en-GB" sz="4000" dirty="0"/>
              <a:t>Emerging designs for agents 	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E7EABA-A2EA-8D89-A1AE-181C84AF97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946" r="25184" b="2"/>
          <a:stretch/>
        </p:blipFill>
        <p:spPr>
          <a:xfrm>
            <a:off x="7556409" y="557190"/>
            <a:ext cx="3995928" cy="5571896"/>
          </a:xfrm>
          <a:prstGeom prst="rect">
            <a:avLst/>
          </a:prstGeom>
          <a:effectLst/>
        </p:spPr>
      </p:pic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07A7C5D-2CD4-5A28-AE59-029B46B247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4494536"/>
              </p:ext>
            </p:extLst>
          </p:nvPr>
        </p:nvGraphicFramePr>
        <p:xfrm>
          <a:off x="831987" y="2400472"/>
          <a:ext cx="6358432" cy="3728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34619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738CF-0D51-61A5-24B2-DBC08A83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Goal - Digital Employees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26D835-B937-9E7B-210C-123D34DB2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4747" y="2276976"/>
            <a:ext cx="9880600" cy="15686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A3BEA2-914A-5D09-4A49-C0E3C7C0C966}"/>
              </a:ext>
            </a:extLst>
          </p:cNvPr>
          <p:cNvSpPr txBox="1"/>
          <p:nvPr/>
        </p:nvSpPr>
        <p:spPr>
          <a:xfrm>
            <a:off x="510812" y="4139804"/>
            <a:ext cx="98003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accent2"/>
                </a:solidFill>
              </a:rPr>
              <a:t>Will they replace our jobs?</a:t>
            </a:r>
          </a:p>
          <a:p>
            <a:pPr algn="ctr"/>
            <a:r>
              <a:rPr lang="en-GB" sz="4000" dirty="0">
                <a:solidFill>
                  <a:schemeClr val="accent2"/>
                </a:solidFill>
              </a:rPr>
              <a:t>What can you do?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C394666-F960-B37A-2163-3534DC1D2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4178" y="3514606"/>
            <a:ext cx="2095500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B8CCDD-3AE4-B637-61D2-85881A94C782}"/>
              </a:ext>
            </a:extLst>
          </p:cNvPr>
          <p:cNvSpPr txBox="1"/>
          <p:nvPr/>
        </p:nvSpPr>
        <p:spPr>
          <a:xfrm>
            <a:off x="2725683" y="562011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/>
              <a:t>“Notably, o3 achieves a gold medal at the 2024 IOI and obtains a </a:t>
            </a:r>
            <a:r>
              <a:rPr lang="en-GB" i="1" dirty="0" err="1"/>
              <a:t>CodeForces</a:t>
            </a:r>
            <a:r>
              <a:rPr lang="en-GB" i="1" dirty="0"/>
              <a:t> rating on par with elite human competitors.”</a:t>
            </a:r>
          </a:p>
        </p:txBody>
      </p:sp>
    </p:spTree>
    <p:extLst>
      <p:ext uri="{BB962C8B-B14F-4D97-AF65-F5344CB8AC3E}">
        <p14:creationId xmlns:p14="http://schemas.microsoft.com/office/powerpoint/2010/main" val="382524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1990</Words>
  <Application>Microsoft Office PowerPoint</Application>
  <PresentationFormat>Widescreen</PresentationFormat>
  <Paragraphs>172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Google Sans Text</vt:lpstr>
      <vt:lpstr>Lucida Grande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Emerging designs for agents  </vt:lpstr>
      <vt:lpstr>The Goal - Digital Employees</vt:lpstr>
      <vt:lpstr>Open AI Operator Demo Any suggestions ?</vt:lpstr>
      <vt:lpstr>Digital Employees Skool.com Community</vt:lpstr>
      <vt:lpstr>PowerPoint Presentation</vt:lpstr>
      <vt:lpstr>Data Analyst Digital Employee</vt:lpstr>
      <vt:lpstr>t</vt:lpstr>
      <vt:lpstr>Vizro Core / AI</vt:lpstr>
      <vt:lpstr>PowerPoint Presentation</vt:lpstr>
      <vt:lpstr>Break / Q&amp;A</vt:lpstr>
      <vt:lpstr>PowerPoint Presentation</vt:lpstr>
      <vt:lpstr>PowerPoint Presentation</vt:lpstr>
      <vt:lpstr>Useful papers &amp;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McIvor</dc:creator>
  <cp:lastModifiedBy>Alex McIvor</cp:lastModifiedBy>
  <cp:revision>40</cp:revision>
  <dcterms:created xsi:type="dcterms:W3CDTF">2025-02-22T14:48:00Z</dcterms:created>
  <dcterms:modified xsi:type="dcterms:W3CDTF">2025-02-23T12:05:24Z</dcterms:modified>
</cp:coreProperties>
</file>