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
  </p:notesMasterIdLst>
  <p:handoutMasterIdLst>
    <p:handoutMasterId r:id="rId15"/>
  </p:handoutMasterIdLst>
  <p:sldIdLst>
    <p:sldId id="292" r:id="rId2"/>
    <p:sldId id="291" r:id="rId3"/>
    <p:sldId id="315" r:id="rId4"/>
    <p:sldId id="316" r:id="rId5"/>
    <p:sldId id="317" r:id="rId6"/>
    <p:sldId id="318" r:id="rId7"/>
    <p:sldId id="319" r:id="rId8"/>
    <p:sldId id="320" r:id="rId9"/>
    <p:sldId id="321" r:id="rId10"/>
    <p:sldId id="322" r:id="rId11"/>
    <p:sldId id="323" r:id="rId12"/>
    <p:sldId id="324" r:id="rId13"/>
  </p:sldIdLst>
  <p:sldSz cx="10080625" cy="7559675"/>
  <p:notesSz cx="7772400" cy="10025063"/>
  <p:defaultTex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72" d="100"/>
          <a:sy n="72" d="100"/>
        </p:scale>
        <p:origin x="-1330" y="-101"/>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16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402138" y="0"/>
            <a:ext cx="3368675" cy="501650"/>
          </a:xfrm>
          <a:prstGeom prst="rect">
            <a:avLst/>
          </a:prstGeom>
        </p:spPr>
        <p:txBody>
          <a:bodyPr vert="horz" lIns="91440" tIns="45720" rIns="91440" bIns="45720" rtlCol="0"/>
          <a:lstStyle>
            <a:lvl1pPr algn="r">
              <a:defRPr sz="1200"/>
            </a:lvl1pPr>
          </a:lstStyle>
          <a:p>
            <a:fld id="{9805B0B3-166E-4B00-A93A-02396BF50277}" type="datetimeFigureOut">
              <a:rPr lang="en-US" smtClean="0"/>
              <a:pPr/>
              <a:t>2/28/2019</a:t>
            </a:fld>
            <a:endParaRPr lang="en-US"/>
          </a:p>
        </p:txBody>
      </p:sp>
      <p:sp>
        <p:nvSpPr>
          <p:cNvPr id="4" name="Footer Placeholder 3"/>
          <p:cNvSpPr>
            <a:spLocks noGrp="1"/>
          </p:cNvSpPr>
          <p:nvPr>
            <p:ph type="ftr" sz="quarter" idx="2"/>
          </p:nvPr>
        </p:nvSpPr>
        <p:spPr>
          <a:xfrm>
            <a:off x="0" y="9521825"/>
            <a:ext cx="3368675" cy="5016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402138" y="9521825"/>
            <a:ext cx="3368675" cy="501650"/>
          </a:xfrm>
          <a:prstGeom prst="rect">
            <a:avLst/>
          </a:prstGeom>
        </p:spPr>
        <p:txBody>
          <a:bodyPr vert="horz" lIns="91440" tIns="45720" rIns="91440" bIns="45720" rtlCol="0" anchor="b"/>
          <a:lstStyle>
            <a:lvl1pPr algn="r">
              <a:defRPr sz="1200"/>
            </a:lvl1pPr>
          </a:lstStyle>
          <a:p>
            <a:fld id="{D066ED77-972E-49B8-AD19-70195E733580}" type="slidenum">
              <a:rPr lang="en-US" smtClean="0"/>
              <a:pPr/>
              <a:t>‹#›</a:t>
            </a:fld>
            <a:endParaRPr lang="en-US"/>
          </a:p>
        </p:txBody>
      </p:sp>
    </p:spTree>
    <p:extLst>
      <p:ext uri="{BB962C8B-B14F-4D97-AF65-F5344CB8AC3E}">
        <p14:creationId xmlns:p14="http://schemas.microsoft.com/office/powerpoint/2010/main" val="37189244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p:cNvSpPr>
          <p:nvPr>
            <p:ph type="sldImg"/>
          </p:nvPr>
        </p:nvSpPr>
        <p:spPr bwMode="auto">
          <a:xfrm>
            <a:off x="1597025" y="1004888"/>
            <a:ext cx="4576763" cy="3432175"/>
          </a:xfrm>
          <a:prstGeom prst="rect">
            <a:avLst/>
          </a:prstGeom>
          <a:solidFill>
            <a:srgbClr val="FFFFFF"/>
          </a:solidFill>
          <a:ln w="9525">
            <a:noFill/>
            <a:miter lim="800000"/>
            <a:headEnd/>
            <a:tailEnd/>
          </a:ln>
        </p:spPr>
      </p:sp>
      <p:sp>
        <p:nvSpPr>
          <p:cNvPr id="2050" name="Rectangle 2"/>
          <p:cNvSpPr txBox="1">
            <a:spLocks noGrp="1" noChangeArrowheads="1"/>
          </p:cNvSpPr>
          <p:nvPr>
            <p:ph type="body" idx="1"/>
          </p:nvPr>
        </p:nvSpPr>
        <p:spPr bwMode="auto">
          <a:xfrm>
            <a:off x="1185863" y="4772025"/>
            <a:ext cx="5405437" cy="381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2243114774"/>
      </p:ext>
    </p:extLst>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p:sp>
      <p:sp>
        <p:nvSpPr>
          <p:cNvPr id="5123" name="Notes Placeholder 2"/>
          <p:cNvSpPr txBox="1">
            <a:spLocks noGrp="1"/>
          </p:cNvSpPr>
          <p:nvPr>
            <p:ph type="body" idx="1"/>
          </p:nvPr>
        </p:nvSpPr>
        <p:spPr>
          <a:noFill/>
          <a:ln/>
        </p:spPr>
        <p:txBody>
          <a:bodyPr/>
          <a:lstStyle/>
          <a:p>
            <a:endParaRPr lang="en-IN" smtClean="0"/>
          </a:p>
        </p:txBody>
      </p:sp>
      <p:sp>
        <p:nvSpPr>
          <p:cNvPr id="5125" name="Header Placeholder 4"/>
          <p:cNvSpPr>
            <a:spLocks noGrp="1"/>
          </p:cNvSpPr>
          <p:nvPr>
            <p:ph type="hdr" sz="quarter" idx="4294967295"/>
          </p:nvPr>
        </p:nvSpPr>
        <p:spPr bwMode="auto">
          <a:xfrm>
            <a:off x="0" y="0"/>
            <a:ext cx="3368675" cy="501650"/>
          </a:xfrm>
          <a:prstGeom prst="rect">
            <a:avLst/>
          </a:prstGeom>
          <a:noFill/>
          <a:ln>
            <a:miter lim="800000"/>
            <a:headEnd/>
            <a:tailEnd/>
          </a:ln>
        </p:spPr>
        <p:txBody>
          <a:bodyPr lIns="101700" tIns="50850" rIns="101700" bIns="50850"/>
          <a:lstStyle/>
          <a:p>
            <a:endParaRPr lang="en-IN"/>
          </a:p>
        </p:txBody>
      </p:sp>
      <p:sp>
        <p:nvSpPr>
          <p:cNvPr id="5126" name="Footer Placeholder 5"/>
          <p:cNvSpPr>
            <a:spLocks noGrp="1"/>
          </p:cNvSpPr>
          <p:nvPr>
            <p:ph type="ftr" sz="quarter" idx="4294967295"/>
          </p:nvPr>
        </p:nvSpPr>
        <p:spPr bwMode="auto">
          <a:xfrm>
            <a:off x="0" y="9521825"/>
            <a:ext cx="3368675" cy="501650"/>
          </a:xfrm>
          <a:prstGeom prst="rect">
            <a:avLst/>
          </a:prstGeom>
          <a:noFill/>
          <a:ln>
            <a:miter lim="800000"/>
            <a:headEnd/>
            <a:tailEnd/>
          </a:ln>
        </p:spPr>
        <p:txBody>
          <a:bodyPr lIns="101700" tIns="50850" rIns="101700" bIns="50850"/>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p:sp>
      <p:sp>
        <p:nvSpPr>
          <p:cNvPr id="6147" name="Notes Placeholder 2"/>
          <p:cNvSpPr txBox="1">
            <a:spLocks noGrp="1"/>
          </p:cNvSpPr>
          <p:nvPr>
            <p:ph type="body" idx="1"/>
          </p:nvPr>
        </p:nvSpPr>
        <p:spPr>
          <a:noFill/>
          <a:ln/>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45089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04825" y="1763713"/>
            <a:ext cx="9072563" cy="49895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0"/>
            <a:lum/>
          </a:blip>
          <a:srcRect/>
          <a:stretch>
            <a:fillRect l="-2000" r="-2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Times" pitchFamily="18" charset="0"/>
        </a:defRPr>
      </a:lvl2pPr>
      <a:lvl3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Times" pitchFamily="18" charset="0"/>
        </a:defRPr>
      </a:lvl3pPr>
      <a:lvl4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Times" pitchFamily="18" charset="0"/>
        </a:defRPr>
      </a:lvl4pPr>
      <a:lvl5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Times" pitchFamily="18" charset="0"/>
        </a:defRPr>
      </a:lvl5pPr>
      <a:lvl6pPr marL="18970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6pPr>
      <a:lvl7pPr marL="23542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7pPr>
      <a:lvl8pPr marL="28114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8pPr>
      <a:lvl9pPr marL="32686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9pPr>
    </p:titleStyle>
    <p:bodyStyle>
      <a:lvl1pPr marL="431800" indent="-323850" algn="l" defTabSz="457200" rtl="0" eaLnBrk="0" fontAlgn="base" hangingPunct="0">
        <a:spcBef>
          <a:spcPct val="0"/>
        </a:spcBef>
        <a:spcAft>
          <a:spcPts val="1413"/>
        </a:spcAft>
        <a:buClr>
          <a:srgbClr val="000000"/>
        </a:buClr>
        <a:buSzPct val="45000"/>
        <a:buFont typeface="StarBats" charset="0"/>
        <a:buChar char="&quot;"/>
        <a:defRPr sz="3200">
          <a:solidFill>
            <a:srgbClr val="000000"/>
          </a:solidFill>
          <a:latin typeface="+mn-lt"/>
          <a:ea typeface="+mn-ea"/>
          <a:cs typeface="+mn-cs"/>
        </a:defRPr>
      </a:lvl1pPr>
      <a:lvl2pPr marL="863600" indent="-287338" algn="l" defTabSz="457200" rtl="0" eaLnBrk="0" fontAlgn="base" hangingPunct="0">
        <a:spcBef>
          <a:spcPct val="0"/>
        </a:spcBef>
        <a:spcAft>
          <a:spcPts val="1125"/>
        </a:spcAft>
        <a:buClr>
          <a:srgbClr val="000000"/>
        </a:buClr>
        <a:buSzPct val="75000"/>
        <a:buFont typeface="StarBats" charset="0"/>
        <a:buChar char=""/>
        <a:defRPr sz="2800">
          <a:solidFill>
            <a:srgbClr val="000000"/>
          </a:solidFill>
          <a:latin typeface="+mn-lt"/>
        </a:defRPr>
      </a:lvl2pPr>
      <a:lvl3pPr marL="1295400" indent="-215900" algn="l" defTabSz="457200" rtl="0" eaLnBrk="0" fontAlgn="base" hangingPunct="0">
        <a:spcBef>
          <a:spcPct val="0"/>
        </a:spcBef>
        <a:spcAft>
          <a:spcPts val="850"/>
        </a:spcAft>
        <a:buClr>
          <a:srgbClr val="000000"/>
        </a:buClr>
        <a:buSzPct val="45000"/>
        <a:buFont typeface="StarBats" charset="0"/>
        <a:buChar char="&quot;"/>
        <a:defRPr sz="2400">
          <a:solidFill>
            <a:srgbClr val="000000"/>
          </a:solidFill>
          <a:latin typeface="+mn-lt"/>
        </a:defRPr>
      </a:lvl3pPr>
      <a:lvl4pPr marL="1727200" indent="-215900" algn="l" defTabSz="457200" rtl="0" eaLnBrk="0" fontAlgn="base" hangingPunct="0">
        <a:spcBef>
          <a:spcPct val="0"/>
        </a:spcBef>
        <a:spcAft>
          <a:spcPts val="563"/>
        </a:spcAft>
        <a:buClr>
          <a:srgbClr val="000000"/>
        </a:buClr>
        <a:buSzPct val="75000"/>
        <a:buFont typeface="StarBats" charset="0"/>
        <a:buChar char=""/>
        <a:defRPr sz="2000">
          <a:solidFill>
            <a:srgbClr val="000000"/>
          </a:solidFill>
          <a:latin typeface="+mn-lt"/>
        </a:defRPr>
      </a:lvl4pPr>
      <a:lvl5pPr marL="21590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5pPr>
      <a:lvl6pPr marL="26162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6pPr>
      <a:lvl7pPr marL="30734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7pPr>
      <a:lvl8pPr marL="35306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8pPr>
      <a:lvl9pPr marL="39878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6" name="Title 1"/>
          <p:cNvSpPr>
            <a:spLocks noGrp="1"/>
          </p:cNvSpPr>
          <p:nvPr>
            <p:ph type="title"/>
          </p:nvPr>
        </p:nvSpPr>
        <p:spPr bwMode="auto">
          <a:noFill/>
          <a:ln>
            <a:miter lim="800000"/>
            <a:headEnd/>
            <a:tailEnd/>
          </a:ln>
        </p:spPr>
        <p:txBody>
          <a:bodyPr vert="horz" wrap="square" lIns="100794" tIns="50397" rIns="100794" bIns="50397" numCol="1" anchor="t" anchorCtr="0" compatLnSpc="1">
            <a:prstTxWarp prst="textNoShape">
              <a:avLst/>
            </a:prstTxWarp>
          </a:bodyPr>
          <a:lstStyle/>
          <a:p>
            <a:r>
              <a:rPr lang="en-US" smtClean="0"/>
              <a:t> </a:t>
            </a:r>
            <a:endParaRPr lang="en-IN" smtClean="0"/>
          </a:p>
        </p:txBody>
      </p:sp>
      <p:sp>
        <p:nvSpPr>
          <p:cNvPr id="1027" name="Rectangle 7"/>
          <p:cNvSpPr>
            <a:spLocks noChangeArrowheads="1"/>
          </p:cNvSpPr>
          <p:nvPr/>
        </p:nvSpPr>
        <p:spPr bwMode="auto">
          <a:xfrm>
            <a:off x="2236788" y="3398837"/>
            <a:ext cx="4191000" cy="2893100"/>
          </a:xfrm>
          <a:prstGeom prst="rect">
            <a:avLst/>
          </a:prstGeom>
          <a:noFill/>
          <a:ln w="9525">
            <a:noFill/>
            <a:miter lim="800000"/>
            <a:headEnd/>
            <a:tailEnd/>
          </a:ln>
        </p:spPr>
        <p:txBody>
          <a:bodyPr lIns="0" tIns="0" rIns="0" bIns="0">
            <a:spAutoFit/>
          </a:bodyPr>
          <a:lstStyle/>
          <a:p>
            <a:pPr algn="ctr">
              <a:buClr>
                <a:srgbClr val="000000"/>
              </a:buClr>
              <a:buSzPct val="38000"/>
              <a:tabLst>
                <a:tab pos="723900" algn="l"/>
                <a:tab pos="1447800" algn="l"/>
                <a:tab pos="2171700" algn="l"/>
                <a:tab pos="2895600" algn="l"/>
                <a:tab pos="3619500" algn="l"/>
              </a:tabLst>
            </a:pPr>
            <a:r>
              <a:rPr lang="en-US" sz="2000" b="1" u="sng" dirty="0">
                <a:solidFill>
                  <a:srgbClr val="FF0000"/>
                </a:solidFill>
                <a:cs typeface="Times New Roman" pitchFamily="18" charset="0"/>
              </a:rPr>
              <a:t>Submitted To:</a:t>
            </a:r>
          </a:p>
          <a:p>
            <a:pPr algn="just">
              <a:buClr>
                <a:srgbClr val="000000"/>
              </a:buClr>
              <a:buSzPct val="38000"/>
              <a:tabLst>
                <a:tab pos="723900" algn="l"/>
                <a:tab pos="1447800" algn="l"/>
                <a:tab pos="2171700" algn="l"/>
                <a:tab pos="2895600" algn="l"/>
                <a:tab pos="3619500" algn="l"/>
              </a:tabLst>
            </a:pPr>
            <a:r>
              <a:rPr lang="en-US" b="1" dirty="0" smtClean="0">
                <a:solidFill>
                  <a:srgbClr val="FF0000"/>
                </a:solidFill>
                <a:cs typeface="Times New Roman" pitchFamily="18" charset="0"/>
              </a:rPr>
              <a:t> 1. Dr</a:t>
            </a:r>
            <a:r>
              <a:rPr lang="en-US" b="1" dirty="0">
                <a:solidFill>
                  <a:srgbClr val="FF0000"/>
                </a:solidFill>
                <a:cs typeface="Times New Roman" pitchFamily="18" charset="0"/>
              </a:rPr>
              <a:t>. Sunil Kumar </a:t>
            </a:r>
            <a:r>
              <a:rPr lang="en-US" b="1" dirty="0" err="1">
                <a:solidFill>
                  <a:srgbClr val="FF0000"/>
                </a:solidFill>
                <a:cs typeface="Times New Roman" pitchFamily="18" charset="0"/>
              </a:rPr>
              <a:t>Jangir</a:t>
            </a:r>
            <a:endParaRPr lang="en-US" b="1" dirty="0">
              <a:solidFill>
                <a:srgbClr val="FF0000"/>
              </a:solidFill>
              <a:cs typeface="Times New Roman" pitchFamily="18" charset="0"/>
            </a:endParaRPr>
          </a:p>
          <a:p>
            <a:pPr algn="just">
              <a:buClr>
                <a:srgbClr val="000000"/>
              </a:buClr>
              <a:buSzPct val="38000"/>
              <a:tabLst>
                <a:tab pos="723900" algn="l"/>
                <a:tab pos="1447800" algn="l"/>
                <a:tab pos="2171700" algn="l"/>
                <a:tab pos="2895600" algn="l"/>
                <a:tab pos="3619500" algn="l"/>
              </a:tabLst>
            </a:pPr>
            <a:r>
              <a:rPr lang="en-US" b="1" dirty="0" smtClean="0">
                <a:solidFill>
                  <a:srgbClr val="FF0000"/>
                </a:solidFill>
                <a:cs typeface="Times New Roman" pitchFamily="18" charset="0"/>
              </a:rPr>
              <a:t>     HoD</a:t>
            </a:r>
            <a:r>
              <a:rPr lang="en-US" b="1" dirty="0">
                <a:solidFill>
                  <a:srgbClr val="FF0000"/>
                </a:solidFill>
                <a:cs typeface="Times New Roman" pitchFamily="18" charset="0"/>
              </a:rPr>
              <a:t>, </a:t>
            </a:r>
            <a:r>
              <a:rPr lang="en-US" b="1" dirty="0" smtClean="0">
                <a:solidFill>
                  <a:srgbClr val="FF0000"/>
                </a:solidFill>
                <a:cs typeface="Times New Roman" pitchFamily="18" charset="0"/>
              </a:rPr>
              <a:t>IT</a:t>
            </a:r>
          </a:p>
          <a:p>
            <a:pPr algn="just">
              <a:buClr>
                <a:srgbClr val="000000"/>
              </a:buClr>
              <a:buSzPct val="38000"/>
              <a:tabLst>
                <a:tab pos="723900" algn="l"/>
                <a:tab pos="1447800" algn="l"/>
                <a:tab pos="2171700" algn="l"/>
                <a:tab pos="2895600" algn="l"/>
                <a:tab pos="3619500" algn="l"/>
              </a:tabLst>
            </a:pPr>
            <a:r>
              <a:rPr lang="en-US" b="1" dirty="0" smtClean="0">
                <a:solidFill>
                  <a:srgbClr val="FF0000"/>
                </a:solidFill>
                <a:cs typeface="Times New Roman" pitchFamily="18" charset="0"/>
              </a:rPr>
              <a:t> 2. </a:t>
            </a:r>
            <a:r>
              <a:rPr lang="en-US" b="1" dirty="0">
                <a:solidFill>
                  <a:srgbClr val="FF0000"/>
                </a:solidFill>
                <a:cs typeface="Times New Roman" pitchFamily="18" charset="0"/>
              </a:rPr>
              <a:t>Mr. Naveen Kumar </a:t>
            </a:r>
            <a:r>
              <a:rPr lang="en-US" b="1" dirty="0" err="1">
                <a:solidFill>
                  <a:srgbClr val="FF0000"/>
                </a:solidFill>
                <a:cs typeface="Times New Roman" pitchFamily="18" charset="0"/>
              </a:rPr>
              <a:t>Kedia</a:t>
            </a:r>
            <a:endParaRPr lang="en-US" b="1" dirty="0">
              <a:solidFill>
                <a:srgbClr val="FF0000"/>
              </a:solidFill>
              <a:cs typeface="Times New Roman" pitchFamily="18" charset="0"/>
            </a:endParaRPr>
          </a:p>
          <a:p>
            <a:pPr algn="just">
              <a:buClr>
                <a:srgbClr val="000000"/>
              </a:buClr>
              <a:buSzPct val="38000"/>
              <a:tabLst>
                <a:tab pos="723900" algn="l"/>
                <a:tab pos="1447800" algn="l"/>
                <a:tab pos="2171700" algn="l"/>
                <a:tab pos="2895600" algn="l"/>
                <a:tab pos="3619500" algn="l"/>
              </a:tabLst>
            </a:pPr>
            <a:r>
              <a:rPr lang="en-US" b="1" dirty="0" smtClean="0">
                <a:solidFill>
                  <a:srgbClr val="FF0000"/>
                </a:solidFill>
                <a:cs typeface="Times New Roman" pitchFamily="18" charset="0"/>
              </a:rPr>
              <a:t>     Project </a:t>
            </a:r>
            <a:r>
              <a:rPr lang="en-US" b="1" dirty="0">
                <a:solidFill>
                  <a:srgbClr val="FF0000"/>
                </a:solidFill>
                <a:cs typeface="Times New Roman" pitchFamily="18" charset="0"/>
              </a:rPr>
              <a:t>Coordinator, </a:t>
            </a:r>
            <a:r>
              <a:rPr lang="en-US" b="1" dirty="0" smtClean="0">
                <a:solidFill>
                  <a:srgbClr val="FF0000"/>
                </a:solidFill>
                <a:cs typeface="Times New Roman" pitchFamily="18" charset="0"/>
              </a:rPr>
              <a:t>IT</a:t>
            </a:r>
          </a:p>
          <a:p>
            <a:pPr algn="just">
              <a:buClr>
                <a:srgbClr val="000000"/>
              </a:buClr>
              <a:buSzPct val="38000"/>
              <a:tabLst>
                <a:tab pos="723900" algn="l"/>
                <a:tab pos="1447800" algn="l"/>
                <a:tab pos="2171700" algn="l"/>
                <a:tab pos="2895600" algn="l"/>
                <a:tab pos="3619500" algn="l"/>
              </a:tabLst>
            </a:pPr>
            <a:r>
              <a:rPr lang="en-US" b="1" dirty="0" smtClean="0">
                <a:solidFill>
                  <a:srgbClr val="FF0000"/>
                </a:solidFill>
                <a:cs typeface="Times New Roman" pitchFamily="18" charset="0"/>
              </a:rPr>
              <a:t> 3. Ms. </a:t>
            </a:r>
            <a:r>
              <a:rPr lang="en-US" b="1" dirty="0" err="1" smtClean="0">
                <a:solidFill>
                  <a:srgbClr val="FF0000"/>
                </a:solidFill>
                <a:cs typeface="Times New Roman" pitchFamily="18" charset="0"/>
              </a:rPr>
              <a:t>Shweta</a:t>
            </a:r>
            <a:r>
              <a:rPr lang="en-US" b="1" dirty="0" smtClean="0">
                <a:solidFill>
                  <a:srgbClr val="FF0000"/>
                </a:solidFill>
                <a:cs typeface="Times New Roman" pitchFamily="18" charset="0"/>
              </a:rPr>
              <a:t> </a:t>
            </a:r>
            <a:r>
              <a:rPr lang="en-US" b="1" dirty="0" err="1" smtClean="0">
                <a:solidFill>
                  <a:srgbClr val="FF0000"/>
                </a:solidFill>
                <a:cs typeface="Times New Roman" pitchFamily="18" charset="0"/>
              </a:rPr>
              <a:t>Saxena</a:t>
            </a:r>
            <a:endParaRPr lang="en-US" b="1" dirty="0">
              <a:solidFill>
                <a:srgbClr val="FF0000"/>
              </a:solidFill>
              <a:cs typeface="Times New Roman" pitchFamily="18" charset="0"/>
            </a:endParaRPr>
          </a:p>
          <a:p>
            <a:pPr algn="just">
              <a:buClr>
                <a:srgbClr val="000000"/>
              </a:buClr>
              <a:buSzPct val="38000"/>
              <a:tabLst>
                <a:tab pos="723900" algn="l"/>
                <a:tab pos="1447800" algn="l"/>
                <a:tab pos="2171700" algn="l"/>
                <a:tab pos="2895600" algn="l"/>
                <a:tab pos="3619500" algn="l"/>
              </a:tabLst>
            </a:pPr>
            <a:r>
              <a:rPr lang="en-US" b="1" dirty="0" smtClean="0">
                <a:solidFill>
                  <a:srgbClr val="FF0000"/>
                </a:solidFill>
                <a:cs typeface="Times New Roman" pitchFamily="18" charset="0"/>
              </a:rPr>
              <a:t>     Project </a:t>
            </a:r>
            <a:r>
              <a:rPr lang="en-US" b="1" dirty="0" smtClean="0">
                <a:solidFill>
                  <a:srgbClr val="FF0000"/>
                </a:solidFill>
                <a:cs typeface="Times New Roman" pitchFamily="18" charset="0"/>
              </a:rPr>
              <a:t>Guide, IT</a:t>
            </a:r>
            <a:endParaRPr lang="en-US" b="1" dirty="0" smtClean="0">
              <a:solidFill>
                <a:srgbClr val="FF0000"/>
              </a:solidFill>
              <a:cs typeface="Times New Roman" pitchFamily="18" charset="0"/>
            </a:endParaRPr>
          </a:p>
          <a:p>
            <a:pPr algn="ctr">
              <a:buClr>
                <a:srgbClr val="000000"/>
              </a:buClr>
              <a:buSzPct val="38000"/>
              <a:tabLst>
                <a:tab pos="723900" algn="l"/>
                <a:tab pos="1447800" algn="l"/>
                <a:tab pos="2171700" algn="l"/>
                <a:tab pos="2895600" algn="l"/>
                <a:tab pos="3619500" algn="l"/>
              </a:tabLst>
            </a:pPr>
            <a:endParaRPr lang="en-IN" b="1" dirty="0">
              <a:solidFill>
                <a:srgbClr val="FF0000"/>
              </a:solidFill>
              <a:cs typeface="Times New Roman" pitchFamily="18" charset="0"/>
            </a:endParaRPr>
          </a:p>
        </p:txBody>
      </p:sp>
      <p:pic>
        <p:nvPicPr>
          <p:cNvPr id="1028" name="Picture 8" descr="JF_PPT-template_option1b - Copy.jpg"/>
          <p:cNvPicPr>
            <a:picLocks noChangeAspect="1"/>
          </p:cNvPicPr>
          <p:nvPr/>
        </p:nvPicPr>
        <p:blipFill>
          <a:blip r:embed="rId3"/>
          <a:srcRect/>
          <a:stretch>
            <a:fillRect/>
          </a:stretch>
        </p:blipFill>
        <p:spPr bwMode="auto">
          <a:xfrm>
            <a:off x="0" y="0"/>
            <a:ext cx="2236788" cy="7559675"/>
          </a:xfrm>
          <a:prstGeom prst="rect">
            <a:avLst/>
          </a:prstGeom>
          <a:noFill/>
          <a:ln w="9525">
            <a:noFill/>
            <a:miter lim="800000"/>
            <a:headEnd/>
            <a:tailEnd/>
          </a:ln>
        </p:spPr>
      </p:pic>
      <p:sp>
        <p:nvSpPr>
          <p:cNvPr id="1029" name="TextBox 10"/>
          <p:cNvSpPr txBox="1">
            <a:spLocks noChangeArrowheads="1"/>
          </p:cNvSpPr>
          <p:nvPr/>
        </p:nvSpPr>
        <p:spPr bwMode="auto">
          <a:xfrm>
            <a:off x="6196399" y="3407660"/>
            <a:ext cx="3668786" cy="1640661"/>
          </a:xfrm>
          <a:prstGeom prst="rect">
            <a:avLst/>
          </a:prstGeom>
          <a:noFill/>
          <a:ln w="9525">
            <a:noFill/>
            <a:miter lim="800000"/>
            <a:headEnd/>
            <a:tailEnd/>
          </a:ln>
        </p:spPr>
        <p:txBody>
          <a:bodyPr wrap="square" lIns="100794" tIns="50397" rIns="100794" bIns="50397">
            <a:spAutoFit/>
          </a:bodyPr>
          <a:lstStyle/>
          <a:p>
            <a:pPr algn="ctr">
              <a:buClr>
                <a:srgbClr val="000000"/>
              </a:buClr>
              <a:buSzPct val="38000"/>
              <a:tabLst>
                <a:tab pos="723900" algn="l"/>
                <a:tab pos="1447800" algn="l"/>
                <a:tab pos="2171700" algn="l"/>
                <a:tab pos="2895600" algn="l"/>
                <a:tab pos="3619500" algn="l"/>
              </a:tabLst>
            </a:pPr>
            <a:r>
              <a:rPr lang="en-US" sz="2000" b="1" u="sng" dirty="0">
                <a:cs typeface="Times New Roman" pitchFamily="18" charset="0"/>
              </a:rPr>
              <a:t>Presented By:</a:t>
            </a:r>
          </a:p>
          <a:p>
            <a:pPr algn="ctr">
              <a:buClr>
                <a:srgbClr val="000000"/>
              </a:buClr>
              <a:buSzPct val="38000"/>
              <a:tabLst>
                <a:tab pos="723900" algn="l"/>
                <a:tab pos="1447800" algn="l"/>
                <a:tab pos="2171700" algn="l"/>
                <a:tab pos="2895600" algn="l"/>
                <a:tab pos="3619500" algn="l"/>
              </a:tabLst>
            </a:pPr>
            <a:r>
              <a:rPr lang="en-US" sz="2000" b="1" dirty="0" smtClean="0">
                <a:cs typeface="Times New Roman" pitchFamily="18" charset="0"/>
              </a:rPr>
              <a:t>Saksham Jain (15EJCIT068)</a:t>
            </a:r>
          </a:p>
          <a:p>
            <a:pPr algn="ctr">
              <a:buClr>
                <a:srgbClr val="000000"/>
              </a:buClr>
              <a:buSzPct val="38000"/>
              <a:tabLst>
                <a:tab pos="723900" algn="l"/>
                <a:tab pos="1447800" algn="l"/>
                <a:tab pos="2171700" algn="l"/>
                <a:tab pos="2895600" algn="l"/>
                <a:tab pos="3619500" algn="l"/>
              </a:tabLst>
            </a:pPr>
            <a:r>
              <a:rPr lang="en-US" sz="2000" b="1" dirty="0" err="1" smtClean="0">
                <a:cs typeface="Times New Roman" pitchFamily="18" charset="0"/>
              </a:rPr>
              <a:t>Varun</a:t>
            </a:r>
            <a:r>
              <a:rPr lang="en-US" sz="2000" b="1" dirty="0" smtClean="0">
                <a:cs typeface="Times New Roman" pitchFamily="18" charset="0"/>
              </a:rPr>
              <a:t> </a:t>
            </a:r>
            <a:r>
              <a:rPr lang="en-US" sz="2000" b="1" dirty="0" err="1" smtClean="0">
                <a:cs typeface="Times New Roman" pitchFamily="18" charset="0"/>
              </a:rPr>
              <a:t>Soni</a:t>
            </a:r>
            <a:r>
              <a:rPr lang="en-US" sz="2000" b="1" dirty="0" smtClean="0">
                <a:cs typeface="Times New Roman" pitchFamily="18" charset="0"/>
              </a:rPr>
              <a:t> (15EJCIT092)</a:t>
            </a:r>
          </a:p>
          <a:p>
            <a:pPr algn="ctr">
              <a:buClr>
                <a:srgbClr val="000000"/>
              </a:buClr>
              <a:buSzPct val="38000"/>
              <a:tabLst>
                <a:tab pos="723900" algn="l"/>
                <a:tab pos="1447800" algn="l"/>
                <a:tab pos="2171700" algn="l"/>
                <a:tab pos="2895600" algn="l"/>
                <a:tab pos="3619500" algn="l"/>
              </a:tabLst>
            </a:pPr>
            <a:r>
              <a:rPr lang="en-US" sz="2000" b="1" dirty="0" err="1" smtClean="0">
                <a:cs typeface="Times New Roman" pitchFamily="18" charset="0"/>
              </a:rPr>
              <a:t>Avani</a:t>
            </a:r>
            <a:r>
              <a:rPr lang="en-US" sz="2000" b="1" dirty="0" smtClean="0">
                <a:cs typeface="Times New Roman" pitchFamily="18" charset="0"/>
              </a:rPr>
              <a:t> Mishra (15EJCIT015)</a:t>
            </a:r>
          </a:p>
          <a:p>
            <a:pPr algn="ctr">
              <a:buClr>
                <a:srgbClr val="000000"/>
              </a:buClr>
              <a:buSzPct val="38000"/>
              <a:tabLst>
                <a:tab pos="723900" algn="l"/>
                <a:tab pos="1447800" algn="l"/>
                <a:tab pos="2171700" algn="l"/>
                <a:tab pos="2895600" algn="l"/>
                <a:tab pos="3619500" algn="l"/>
              </a:tabLst>
            </a:pPr>
            <a:r>
              <a:rPr lang="en-US" sz="2000" b="1" dirty="0" err="1" smtClean="0">
                <a:cs typeface="Times New Roman" pitchFamily="18" charset="0"/>
              </a:rPr>
              <a:t>Pragati</a:t>
            </a:r>
            <a:r>
              <a:rPr lang="en-US" sz="2000" b="1" dirty="0" smtClean="0">
                <a:cs typeface="Times New Roman" pitchFamily="18" charset="0"/>
              </a:rPr>
              <a:t> </a:t>
            </a:r>
            <a:r>
              <a:rPr lang="en-US" sz="2000" b="1" dirty="0" err="1" smtClean="0">
                <a:cs typeface="Times New Roman" pitchFamily="18" charset="0"/>
              </a:rPr>
              <a:t>Bansal</a:t>
            </a:r>
            <a:r>
              <a:rPr lang="en-US" sz="2000" b="1" dirty="0" smtClean="0">
                <a:cs typeface="Times New Roman" pitchFamily="18" charset="0"/>
              </a:rPr>
              <a:t> (15EJCIT056)</a:t>
            </a:r>
          </a:p>
        </p:txBody>
      </p:sp>
      <p:sp>
        <p:nvSpPr>
          <p:cNvPr id="1030" name="Text Box 1"/>
          <p:cNvSpPr txBox="1">
            <a:spLocks noChangeArrowheads="1"/>
          </p:cNvSpPr>
          <p:nvPr/>
        </p:nvSpPr>
        <p:spPr bwMode="auto">
          <a:xfrm>
            <a:off x="2236788" y="1341438"/>
            <a:ext cx="7843837" cy="1538883"/>
          </a:xfrm>
          <a:prstGeom prst="rect">
            <a:avLst/>
          </a:prstGeom>
          <a:noFill/>
          <a:ln w="9525">
            <a:noFill/>
            <a:miter lim="800000"/>
            <a:headEnd/>
            <a:tailEnd/>
          </a:ln>
        </p:spPr>
        <p:txBody>
          <a:bodyPr wrap="square" lIns="0" tIns="0" rIns="0" bIns="0">
            <a:spAutoFit/>
          </a:bodyPr>
          <a:lstStyle/>
          <a:p>
            <a:pPr algn="ctr">
              <a:buClr>
                <a:srgbClr val="000000"/>
              </a:buClr>
              <a:buSzPct val="38000"/>
              <a:buFont typeface="StarBats" charset="0"/>
              <a:buNone/>
              <a:tabLst>
                <a:tab pos="723900" algn="l"/>
                <a:tab pos="1447800" algn="l"/>
                <a:tab pos="2171700" algn="l"/>
                <a:tab pos="2895600" algn="l"/>
                <a:tab pos="3619500" algn="l"/>
              </a:tabLst>
            </a:pPr>
            <a:r>
              <a:rPr lang="en-GB" sz="3200" dirty="0" smtClean="0">
                <a:solidFill>
                  <a:srgbClr val="FF0000"/>
                </a:solidFill>
                <a:cs typeface="Times New Roman" pitchFamily="18" charset="0"/>
              </a:rPr>
              <a:t>Major Project Presentation</a:t>
            </a:r>
          </a:p>
          <a:p>
            <a:pPr algn="ctr">
              <a:buClr>
                <a:srgbClr val="000000"/>
              </a:buClr>
              <a:buSzPct val="38000"/>
              <a:buFont typeface="StarBats" charset="0"/>
              <a:buNone/>
              <a:tabLst>
                <a:tab pos="723900" algn="l"/>
                <a:tab pos="1447800" algn="l"/>
                <a:tab pos="2171700" algn="l"/>
                <a:tab pos="2895600" algn="l"/>
                <a:tab pos="3619500" algn="l"/>
              </a:tabLst>
            </a:pPr>
            <a:r>
              <a:rPr lang="en-GB" sz="3200" dirty="0" smtClean="0">
                <a:solidFill>
                  <a:srgbClr val="FF0000"/>
                </a:solidFill>
                <a:cs typeface="Times New Roman" pitchFamily="18" charset="0"/>
              </a:rPr>
              <a:t>on</a:t>
            </a:r>
            <a:r>
              <a:rPr lang="en-GB" sz="3200" b="1" dirty="0" smtClean="0">
                <a:solidFill>
                  <a:srgbClr val="FF0000"/>
                </a:solidFill>
                <a:cs typeface="Times New Roman" pitchFamily="18" charset="0"/>
              </a:rPr>
              <a:t> </a:t>
            </a:r>
            <a:endParaRPr lang="en-GB" sz="3200" b="1" dirty="0">
              <a:solidFill>
                <a:srgbClr val="FF0000"/>
              </a:solidFill>
              <a:cs typeface="Times New Roman" pitchFamily="18" charset="0"/>
            </a:endParaRPr>
          </a:p>
          <a:p>
            <a:pPr algn="ctr">
              <a:buClr>
                <a:srgbClr val="000000"/>
              </a:buClr>
              <a:buSzPct val="38000"/>
              <a:tabLst>
                <a:tab pos="723900" algn="l"/>
                <a:tab pos="1447800" algn="l"/>
                <a:tab pos="2171700" algn="l"/>
                <a:tab pos="2895600" algn="l"/>
                <a:tab pos="3619500" algn="l"/>
              </a:tabLst>
            </a:pPr>
            <a:r>
              <a:rPr lang="en-GB" sz="3200" b="1" dirty="0" smtClean="0">
                <a:solidFill>
                  <a:srgbClr val="FF0000"/>
                </a:solidFill>
                <a:cs typeface="Times New Roman" pitchFamily="18" charset="0"/>
              </a:rPr>
              <a:t>“</a:t>
            </a:r>
            <a:r>
              <a:rPr lang="en-US" sz="3200" dirty="0">
                <a:solidFill>
                  <a:srgbClr val="FF0000"/>
                </a:solidFill>
                <a:cs typeface="Times New Roman" pitchFamily="18" charset="0"/>
              </a:rPr>
              <a:t>Server-less Real Time Data Processing </a:t>
            </a:r>
            <a:r>
              <a:rPr lang="en-US" sz="3200" dirty="0" smtClean="0">
                <a:solidFill>
                  <a:srgbClr val="FF0000"/>
                </a:solidFill>
                <a:cs typeface="Times New Roman" pitchFamily="18" charset="0"/>
              </a:rPr>
              <a:t>App</a:t>
            </a:r>
            <a:r>
              <a:rPr lang="en-GB" sz="3600" b="1" dirty="0" smtClean="0">
                <a:solidFill>
                  <a:srgbClr val="FF0000"/>
                </a:solidFill>
                <a:latin typeface="Helvetica" charset="0"/>
              </a:rPr>
              <a:t>”</a:t>
            </a:r>
            <a:endParaRPr lang="en-GB" sz="3600" b="1" dirty="0">
              <a:solidFill>
                <a:srgbClr val="FF0000"/>
              </a:solidFill>
              <a:latin typeface="Helvetica" charset="0"/>
            </a:endParaRPr>
          </a:p>
        </p:txBody>
      </p:sp>
      <p:sp>
        <p:nvSpPr>
          <p:cNvPr id="2" name="TextBox 1"/>
          <p:cNvSpPr txBox="1"/>
          <p:nvPr/>
        </p:nvSpPr>
        <p:spPr>
          <a:xfrm>
            <a:off x="2525712" y="6523037"/>
            <a:ext cx="2895600" cy="400110"/>
          </a:xfrm>
          <a:prstGeom prst="rect">
            <a:avLst/>
          </a:prstGeom>
          <a:noFill/>
        </p:spPr>
        <p:txBody>
          <a:bodyPr wrap="square" rtlCol="0">
            <a:spAutoFit/>
          </a:bodyPr>
          <a:lstStyle/>
          <a:p>
            <a:r>
              <a:rPr lang="en-US" sz="2000" dirty="0" smtClean="0">
                <a:solidFill>
                  <a:srgbClr val="FF0000"/>
                </a:solidFill>
              </a:rPr>
              <a:t>Date: 25</a:t>
            </a:r>
            <a:r>
              <a:rPr lang="en-US" sz="2000" baseline="30000" dirty="0" smtClean="0">
                <a:solidFill>
                  <a:srgbClr val="FF0000"/>
                </a:solidFill>
              </a:rPr>
              <a:t>th</a:t>
            </a:r>
            <a:r>
              <a:rPr lang="en-US" sz="2000" dirty="0" smtClean="0">
                <a:solidFill>
                  <a:srgbClr val="FF0000"/>
                </a:solidFill>
              </a:rPr>
              <a:t> February 2019</a:t>
            </a:r>
            <a:endParaRPr lang="en-US" sz="2000" dirty="0">
              <a:solidFill>
                <a:srgbClr val="FF0000"/>
              </a:solidFill>
            </a:endParaRPr>
          </a:p>
        </p:txBody>
      </p:sp>
    </p:spTree>
  </p:cSld>
  <p:clrMapOvr>
    <a:masterClrMapping/>
  </p:clrMapOvr>
  <p:transition spd="slow">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Unicorn Status</a:t>
            </a:r>
            <a:endParaRPr lang="en-US"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825" y="2166437"/>
            <a:ext cx="9072563" cy="4184063"/>
          </a:xfrm>
        </p:spPr>
      </p:pic>
    </p:spTree>
    <p:extLst>
      <p:ext uri="{BB962C8B-B14F-4D97-AF65-F5344CB8AC3E}">
        <p14:creationId xmlns:p14="http://schemas.microsoft.com/office/powerpoint/2010/main" val="1670321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Schema of database</a:t>
            </a:r>
            <a:endParaRPr lang="en-US"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825" y="2036669"/>
            <a:ext cx="9072563" cy="4443599"/>
          </a:xfrm>
        </p:spPr>
      </p:pic>
    </p:spTree>
    <p:extLst>
      <p:ext uri="{BB962C8B-B14F-4D97-AF65-F5344CB8AC3E}">
        <p14:creationId xmlns:p14="http://schemas.microsoft.com/office/powerpoint/2010/main" val="3894085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endParaRPr lang="en-US" dirty="0" smtClean="0"/>
          </a:p>
          <a:p>
            <a:pPr marL="107950" indent="0" algn="ctr">
              <a:buNone/>
            </a:pPr>
            <a:r>
              <a:rPr lang="en-US" sz="4400" dirty="0" smtClean="0">
                <a:latin typeface="Times New Roman" pitchFamily="18" charset="0"/>
                <a:cs typeface="Times New Roman" pitchFamily="18" charset="0"/>
              </a:rPr>
              <a:t>THANK YOU</a:t>
            </a:r>
            <a:endParaRPr lang="en-US" sz="4400" dirty="0">
              <a:latin typeface="Times New Roman" pitchFamily="18" charset="0"/>
              <a:cs typeface="Times New Roman" pitchFamily="18" charset="0"/>
            </a:endParaRPr>
          </a:p>
        </p:txBody>
      </p:sp>
    </p:spTree>
    <p:extLst>
      <p:ext uri="{BB962C8B-B14F-4D97-AF65-F5344CB8AC3E}">
        <p14:creationId xmlns:p14="http://schemas.microsoft.com/office/powerpoint/2010/main" val="344578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txBox="1">
            <a:spLocks noChangeArrowheads="1"/>
          </p:cNvSpPr>
          <p:nvPr/>
        </p:nvSpPr>
        <p:spPr>
          <a:xfrm>
            <a:off x="87313" y="420688"/>
            <a:ext cx="9231312" cy="839787"/>
          </a:xfrm>
          <a:prstGeom prst="rect">
            <a:avLst/>
          </a:prstGeom>
        </p:spPr>
        <p:txBody>
          <a:bodyPr lIns="100794" tIns="50397" rIns="100794" bIns="50397"/>
          <a:lstStyle/>
          <a:p>
            <a:pPr algn="ctr" defTabSz="457200">
              <a:buClr>
                <a:srgbClr val="000000"/>
              </a:buClr>
              <a:buSzPct val="45000"/>
              <a:buFont typeface="StarBats" charset="0"/>
              <a:buNone/>
              <a:defRPr/>
            </a:pPr>
            <a:r>
              <a:rPr lang="en-US" sz="4400" b="1" kern="0" dirty="0">
                <a:solidFill>
                  <a:srgbClr val="FF0000"/>
                </a:solidFill>
                <a:latin typeface="+mj-lt"/>
                <a:ea typeface="+mj-ea"/>
                <a:cs typeface="+mj-cs"/>
              </a:rPr>
              <a:t>Contents</a:t>
            </a:r>
          </a:p>
        </p:txBody>
      </p:sp>
      <p:sp>
        <p:nvSpPr>
          <p:cNvPr id="2" name="TextBox 1"/>
          <p:cNvSpPr txBox="1"/>
          <p:nvPr/>
        </p:nvSpPr>
        <p:spPr>
          <a:xfrm>
            <a:off x="239712" y="2713037"/>
            <a:ext cx="9372600" cy="3416320"/>
          </a:xfrm>
          <a:prstGeom prst="rect">
            <a:avLst/>
          </a:prstGeom>
          <a:noFill/>
        </p:spPr>
        <p:txBody>
          <a:bodyPr wrap="square" rtlCol="0">
            <a:spAutoFit/>
          </a:bodyPr>
          <a:lstStyle/>
          <a:p>
            <a:pPr marL="457200" indent="-457200" algn="just">
              <a:lnSpc>
                <a:spcPct val="150000"/>
              </a:lnSpc>
              <a:buAutoNum type="arabicPeriod"/>
            </a:pPr>
            <a:r>
              <a:rPr lang="en-US" b="1" dirty="0" smtClean="0"/>
              <a:t>Objective                                                                                 </a:t>
            </a:r>
          </a:p>
          <a:p>
            <a:pPr marL="457200" indent="-457200" algn="just">
              <a:lnSpc>
                <a:spcPct val="150000"/>
              </a:lnSpc>
              <a:buAutoNum type="arabicPeriod"/>
            </a:pPr>
            <a:r>
              <a:rPr lang="en-US" b="1" dirty="0" smtClean="0"/>
              <a:t>Requirements 					                   </a:t>
            </a:r>
          </a:p>
          <a:p>
            <a:pPr marL="457200" indent="-457200" algn="just">
              <a:lnSpc>
                <a:spcPct val="150000"/>
              </a:lnSpc>
              <a:buAutoNum type="arabicPeriod"/>
            </a:pPr>
            <a:r>
              <a:rPr lang="en-US" b="1" dirty="0" smtClean="0"/>
              <a:t>Project Architecture				                   </a:t>
            </a:r>
          </a:p>
          <a:p>
            <a:pPr marL="457200" indent="-457200" algn="just">
              <a:lnSpc>
                <a:spcPct val="150000"/>
              </a:lnSpc>
              <a:buAutoNum type="arabicPeriod"/>
            </a:pPr>
            <a:r>
              <a:rPr lang="en-US" b="1" dirty="0" smtClean="0"/>
              <a:t>Progress of Project					       </a:t>
            </a:r>
          </a:p>
          <a:p>
            <a:pPr marL="457200" indent="-457200" algn="just">
              <a:lnSpc>
                <a:spcPct val="150000"/>
              </a:lnSpc>
              <a:buAutoNum type="arabicPeriod"/>
            </a:pPr>
            <a:r>
              <a:rPr lang="en-US" b="1" dirty="0" smtClean="0"/>
              <a:t>Data Base							       </a:t>
            </a:r>
          </a:p>
          <a:p>
            <a:pPr marL="457200" indent="-457200" algn="just">
              <a:lnSpc>
                <a:spcPct val="150000"/>
              </a:lnSpc>
              <a:buAutoNum type="arabicPeriod"/>
            </a:pPr>
            <a:r>
              <a:rPr lang="en-US" b="1" dirty="0" smtClean="0"/>
              <a:t>Screenshots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92112" y="503237"/>
            <a:ext cx="8991600" cy="769441"/>
          </a:xfrm>
          <a:prstGeom prst="rect">
            <a:avLst/>
          </a:prstGeom>
          <a:noFill/>
        </p:spPr>
        <p:txBody>
          <a:bodyPr wrap="square" rtlCol="0">
            <a:spAutoFit/>
          </a:bodyPr>
          <a:lstStyle/>
          <a:p>
            <a:r>
              <a:rPr lang="en-US" sz="4400" dirty="0" smtClean="0">
                <a:solidFill>
                  <a:srgbClr val="FF0000"/>
                </a:solidFill>
              </a:rPr>
              <a:t>OBJECTIVE</a:t>
            </a:r>
            <a:endParaRPr lang="en-US" dirty="0">
              <a:solidFill>
                <a:srgbClr val="FF0000"/>
              </a:solidFill>
            </a:endParaRPr>
          </a:p>
        </p:txBody>
      </p:sp>
      <p:sp>
        <p:nvSpPr>
          <p:cNvPr id="3" name="TextBox 2"/>
          <p:cNvSpPr txBox="1"/>
          <p:nvPr/>
        </p:nvSpPr>
        <p:spPr>
          <a:xfrm>
            <a:off x="468312" y="1798637"/>
            <a:ext cx="8915400" cy="5632311"/>
          </a:xfrm>
          <a:prstGeom prst="rect">
            <a:avLst/>
          </a:prstGeom>
          <a:noFill/>
        </p:spPr>
        <p:txBody>
          <a:bodyPr wrap="square" rtlCol="0">
            <a:spAutoFit/>
          </a:bodyPr>
          <a:lstStyle/>
          <a:p>
            <a:pPr algn="just"/>
            <a:r>
              <a:rPr lang="en-US" dirty="0">
                <a:cs typeface="Times New Roman" pitchFamily="18" charset="0"/>
              </a:rPr>
              <a:t>By processing the data in motion, real-time Big Data Processing enables </a:t>
            </a:r>
            <a:r>
              <a:rPr lang="en-US" dirty="0" smtClean="0">
                <a:cs typeface="Times New Roman" pitchFamily="18" charset="0"/>
              </a:rPr>
              <a:t>us to </a:t>
            </a:r>
            <a:r>
              <a:rPr lang="en-US" dirty="0">
                <a:cs typeface="Times New Roman" pitchFamily="18" charset="0"/>
              </a:rPr>
              <a:t>walk in parallel with the current landscape of </a:t>
            </a:r>
            <a:r>
              <a:rPr lang="en-US" dirty="0" smtClean="0">
                <a:cs typeface="Times New Roman" pitchFamily="18" charset="0"/>
              </a:rPr>
              <a:t>our </a:t>
            </a:r>
            <a:r>
              <a:rPr lang="en-US" dirty="0">
                <a:cs typeface="Times New Roman" pitchFamily="18" charset="0"/>
              </a:rPr>
              <a:t>Business and turn data intelligence into vital business decisions. Whether it is positive, negative or neutral, a clear picture can be visualized about the current status of the projects. The demand of Real Time Streaming Platforms is high these days. No doubt that the data being generated today every second is colossal, but what use is the data of if it is not processed to draw conclusions, trends, patterns, and outliers? Not merely the processing, but a quick processing should be done quickly so that a firm can react to the changing patterns in the business in real-time</a:t>
            </a:r>
            <a:r>
              <a:rPr lang="en-US" dirty="0" smtClean="0">
                <a:cs typeface="Times New Roman" pitchFamily="18" charset="0"/>
              </a:rPr>
              <a:t>.</a:t>
            </a:r>
          </a:p>
          <a:p>
            <a:pPr algn="just"/>
            <a:endParaRPr lang="en-US" dirty="0">
              <a:cs typeface="Times New Roman" pitchFamily="18" charset="0"/>
            </a:endParaRPr>
          </a:p>
          <a:p>
            <a:pPr algn="just"/>
            <a:endParaRPr lang="en-US" dirty="0" smtClean="0">
              <a:cs typeface="Times New Roman" pitchFamily="18" charset="0"/>
            </a:endParaRPr>
          </a:p>
          <a:p>
            <a:pPr algn="just"/>
            <a:endParaRPr lang="en-US" dirty="0">
              <a:cs typeface="Times New Roman" pitchFamily="18" charset="0"/>
            </a:endParaRPr>
          </a:p>
          <a:p>
            <a:pPr algn="just"/>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8312" y="350837"/>
            <a:ext cx="8763000" cy="769441"/>
          </a:xfrm>
          <a:prstGeom prst="rect">
            <a:avLst/>
          </a:prstGeom>
          <a:noFill/>
        </p:spPr>
        <p:txBody>
          <a:bodyPr wrap="square" rtlCol="0">
            <a:spAutoFit/>
          </a:bodyPr>
          <a:lstStyle/>
          <a:p>
            <a:r>
              <a:rPr lang="en-US" sz="4400" dirty="0" smtClean="0">
                <a:solidFill>
                  <a:srgbClr val="FF0000"/>
                </a:solidFill>
              </a:rPr>
              <a:t>REQUIREMENTS</a:t>
            </a:r>
            <a:endParaRPr lang="en-US" dirty="0">
              <a:solidFill>
                <a:srgbClr val="FF0000"/>
              </a:solidFill>
            </a:endParaRPr>
          </a:p>
        </p:txBody>
      </p:sp>
      <p:sp>
        <p:nvSpPr>
          <p:cNvPr id="4" name="TextBox 3"/>
          <p:cNvSpPr txBox="1"/>
          <p:nvPr/>
        </p:nvSpPr>
        <p:spPr>
          <a:xfrm>
            <a:off x="490057" y="1927364"/>
            <a:ext cx="8763000" cy="5632311"/>
          </a:xfrm>
          <a:prstGeom prst="rect">
            <a:avLst/>
          </a:prstGeom>
          <a:noFill/>
        </p:spPr>
        <p:txBody>
          <a:bodyPr wrap="square" rtlCol="0">
            <a:spAutoFit/>
          </a:bodyPr>
          <a:lstStyle/>
          <a:p>
            <a:pPr marL="342900" indent="-342900">
              <a:lnSpc>
                <a:spcPct val="150000"/>
              </a:lnSpc>
              <a:buFont typeface="Wingdings" pitchFamily="2" charset="2"/>
              <a:buChar char="q"/>
            </a:pPr>
            <a:r>
              <a:rPr lang="en-US" dirty="0" smtClean="0"/>
              <a:t>Kinesis Data Analytics</a:t>
            </a:r>
          </a:p>
          <a:p>
            <a:pPr marL="342900" indent="-342900">
              <a:lnSpc>
                <a:spcPct val="150000"/>
              </a:lnSpc>
              <a:buFont typeface="Wingdings" pitchFamily="2" charset="2"/>
              <a:buChar char="q"/>
            </a:pPr>
            <a:r>
              <a:rPr lang="en-US" dirty="0" smtClean="0"/>
              <a:t>Amazon S3</a:t>
            </a:r>
          </a:p>
          <a:p>
            <a:pPr marL="342900" indent="-342900">
              <a:lnSpc>
                <a:spcPct val="150000"/>
              </a:lnSpc>
              <a:buFont typeface="Wingdings" pitchFamily="2" charset="2"/>
              <a:buChar char="q"/>
            </a:pPr>
            <a:r>
              <a:rPr lang="en-US" dirty="0" smtClean="0"/>
              <a:t>Amazon Dynamo DB</a:t>
            </a:r>
          </a:p>
          <a:p>
            <a:pPr marL="342900" indent="-342900">
              <a:lnSpc>
                <a:spcPct val="150000"/>
              </a:lnSpc>
              <a:buFont typeface="Wingdings" pitchFamily="2" charset="2"/>
              <a:buChar char="q"/>
            </a:pPr>
            <a:r>
              <a:rPr lang="en-US" dirty="0" smtClean="0"/>
              <a:t>Amazon Lambda</a:t>
            </a:r>
          </a:p>
          <a:p>
            <a:pPr marL="342900" indent="-342900">
              <a:lnSpc>
                <a:spcPct val="150000"/>
              </a:lnSpc>
              <a:buFont typeface="Wingdings" pitchFamily="2" charset="2"/>
              <a:buChar char="q"/>
            </a:pPr>
            <a:r>
              <a:rPr lang="en-US" dirty="0" smtClean="0"/>
              <a:t>Amazon </a:t>
            </a:r>
            <a:r>
              <a:rPr lang="en-US" dirty="0" smtClean="0"/>
              <a:t>Athena</a:t>
            </a:r>
          </a:p>
          <a:p>
            <a:pPr marL="342900" indent="-342900">
              <a:lnSpc>
                <a:spcPct val="150000"/>
              </a:lnSpc>
              <a:buFont typeface="Wingdings" pitchFamily="2" charset="2"/>
              <a:buChar char="q"/>
            </a:pPr>
            <a:r>
              <a:rPr lang="en-US" dirty="0" smtClean="0"/>
              <a:t>Amazon Data </a:t>
            </a:r>
            <a:r>
              <a:rPr lang="en-US" dirty="0" err="1"/>
              <a:t>F</a:t>
            </a:r>
            <a:r>
              <a:rPr lang="en-US" dirty="0" err="1" smtClean="0"/>
              <a:t>irehose</a:t>
            </a:r>
            <a:endParaRPr lang="en-US" dirty="0" smtClean="0"/>
          </a:p>
          <a:p>
            <a:pPr>
              <a:lnSpc>
                <a:spcPct val="150000"/>
              </a:lnSpc>
            </a:pPr>
            <a:endParaRPr lang="en-US" dirty="0"/>
          </a:p>
          <a:p>
            <a:pPr>
              <a:lnSpc>
                <a:spcPct val="150000"/>
              </a:lnSpc>
            </a:pPr>
            <a:endParaRPr lang="en-US" dirty="0" smtClean="0"/>
          </a:p>
          <a:p>
            <a:pPr>
              <a:lnSpc>
                <a:spcPct val="150000"/>
              </a:lnSpc>
            </a:pPr>
            <a:endParaRPr lang="en-US" dirty="0" smtClean="0"/>
          </a:p>
          <a:p>
            <a:pPr>
              <a:lnSpc>
                <a:spcPct val="150000"/>
              </a:lnSpc>
            </a:pPr>
            <a:r>
              <a:rPr lang="en-US" dirty="0"/>
              <a:t>	</a:t>
            </a:r>
            <a:r>
              <a:rPr lang="en-US" dirty="0" smtClean="0"/>
              <a:t>								</a:t>
            </a:r>
            <a:endParaRPr lang="en-US" dirty="0"/>
          </a:p>
        </p:txBody>
      </p:sp>
    </p:spTree>
    <p:extLst>
      <p:ext uri="{BB962C8B-B14F-4D97-AF65-F5344CB8AC3E}">
        <p14:creationId xmlns:p14="http://schemas.microsoft.com/office/powerpoint/2010/main" val="849001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912" y="274637"/>
            <a:ext cx="8610600" cy="769441"/>
          </a:xfrm>
          <a:prstGeom prst="rect">
            <a:avLst/>
          </a:prstGeom>
          <a:noFill/>
        </p:spPr>
        <p:txBody>
          <a:bodyPr wrap="square" rtlCol="0">
            <a:spAutoFit/>
          </a:bodyPr>
          <a:lstStyle/>
          <a:p>
            <a:r>
              <a:rPr lang="en-US" sz="4400" dirty="0" smtClean="0">
                <a:solidFill>
                  <a:srgbClr val="FF0000"/>
                </a:solidFill>
              </a:rPr>
              <a:t>PROJECT ARCHITECTURE</a:t>
            </a:r>
            <a:endParaRPr lang="en-US"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19" y="1752600"/>
            <a:ext cx="8218893" cy="5390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3590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12" y="427037"/>
            <a:ext cx="9372600" cy="769441"/>
          </a:xfrm>
          <a:prstGeom prst="rect">
            <a:avLst/>
          </a:prstGeom>
          <a:noFill/>
        </p:spPr>
        <p:txBody>
          <a:bodyPr wrap="square" rtlCol="0">
            <a:spAutoFit/>
          </a:bodyPr>
          <a:lstStyle/>
          <a:p>
            <a:pPr algn="just"/>
            <a:r>
              <a:rPr lang="en-US" sz="4400" dirty="0" smtClean="0">
                <a:solidFill>
                  <a:srgbClr val="FF0000"/>
                </a:solidFill>
              </a:rPr>
              <a:t>PROGRESS OF PROJECT</a:t>
            </a:r>
            <a:endParaRPr lang="en-US" dirty="0">
              <a:solidFill>
                <a:srgbClr val="FF0000"/>
              </a:solidFill>
            </a:endParaRPr>
          </a:p>
        </p:txBody>
      </p:sp>
      <p:sp>
        <p:nvSpPr>
          <p:cNvPr id="3" name="TextBox 2"/>
          <p:cNvSpPr txBox="1"/>
          <p:nvPr/>
        </p:nvSpPr>
        <p:spPr>
          <a:xfrm>
            <a:off x="392112" y="1646237"/>
            <a:ext cx="9220200" cy="5355312"/>
          </a:xfrm>
          <a:prstGeom prst="rect">
            <a:avLst/>
          </a:prstGeom>
          <a:noFill/>
        </p:spPr>
        <p:txBody>
          <a:bodyPr wrap="square" rtlCol="0">
            <a:spAutoFit/>
          </a:bodyPr>
          <a:lstStyle/>
          <a:p>
            <a:r>
              <a:rPr lang="en-US" sz="1800" dirty="0" smtClean="0">
                <a:cs typeface="Times New Roman" pitchFamily="18" charset="0"/>
              </a:rPr>
              <a:t>We divide  this Project  </a:t>
            </a:r>
            <a:r>
              <a:rPr lang="en-US" sz="1800" dirty="0">
                <a:cs typeface="Times New Roman" pitchFamily="18" charset="0"/>
              </a:rPr>
              <a:t>into </a:t>
            </a:r>
            <a:r>
              <a:rPr lang="en-US" sz="1800" b="1" dirty="0">
                <a:cs typeface="Times New Roman" pitchFamily="18" charset="0"/>
              </a:rPr>
              <a:t>4 </a:t>
            </a:r>
            <a:r>
              <a:rPr lang="en-US" sz="1800" dirty="0" smtClean="0">
                <a:cs typeface="Times New Roman" pitchFamily="18" charset="0"/>
              </a:rPr>
              <a:t>Modules:-</a:t>
            </a:r>
          </a:p>
          <a:p>
            <a:pPr marL="0" indent="0" algn="just">
              <a:lnSpc>
                <a:spcPct val="150000"/>
              </a:lnSpc>
              <a:buNone/>
            </a:pPr>
            <a:r>
              <a:rPr lang="en-US" sz="1800" b="1" dirty="0">
                <a:cs typeface="Times New Roman" pitchFamily="18" charset="0"/>
              </a:rPr>
              <a:t>1. Build a data stream : </a:t>
            </a:r>
            <a:r>
              <a:rPr lang="en-US" sz="1800" dirty="0">
                <a:cs typeface="Times New Roman" pitchFamily="18" charset="0"/>
              </a:rPr>
              <a:t>We have Create a stream in Kinesis and write to and read from the stream to track Wild </a:t>
            </a:r>
            <a:r>
              <a:rPr lang="en-US" sz="1800" dirty="0" err="1">
                <a:cs typeface="Times New Roman" pitchFamily="18" charset="0"/>
              </a:rPr>
              <a:t>Rydes</a:t>
            </a:r>
            <a:r>
              <a:rPr lang="en-US" sz="1800" dirty="0">
                <a:cs typeface="Times New Roman" pitchFamily="18" charset="0"/>
              </a:rPr>
              <a:t> unicorns on the live map. We use 2 data streams Producer and consumer which is amazon kinesis data stream. </a:t>
            </a:r>
          </a:p>
          <a:p>
            <a:pPr marL="0" indent="0" algn="just">
              <a:lnSpc>
                <a:spcPct val="150000"/>
              </a:lnSpc>
              <a:buNone/>
            </a:pPr>
            <a:r>
              <a:rPr lang="en-US" sz="1800" dirty="0">
                <a:cs typeface="Times New Roman" pitchFamily="18" charset="0"/>
              </a:rPr>
              <a:t>2. </a:t>
            </a:r>
            <a:r>
              <a:rPr lang="en-US" sz="1800" b="1" dirty="0">
                <a:cs typeface="Times New Roman" pitchFamily="18" charset="0"/>
              </a:rPr>
              <a:t>Aggregate data :- </a:t>
            </a:r>
            <a:r>
              <a:rPr lang="en-US" sz="1800" dirty="0">
                <a:cs typeface="Times New Roman" pitchFamily="18" charset="0"/>
              </a:rPr>
              <a:t>In this module we will Build a Kinesis Data Analytics application to read from the stream and aggregate metrics like unicorn health and distance traveled each minute</a:t>
            </a:r>
            <a:r>
              <a:rPr lang="en-US" sz="1800" dirty="0" smtClean="0">
                <a:cs typeface="Times New Roman" pitchFamily="18" charset="0"/>
              </a:rPr>
              <a:t>.</a:t>
            </a:r>
          </a:p>
          <a:p>
            <a:pPr marL="0" indent="0" algn="just">
              <a:lnSpc>
                <a:spcPct val="150000"/>
              </a:lnSpc>
              <a:buNone/>
            </a:pPr>
            <a:r>
              <a:rPr lang="en-US" sz="1800" b="1" dirty="0" smtClean="0">
                <a:cs typeface="Times New Roman" pitchFamily="18" charset="0"/>
              </a:rPr>
              <a:t>3. Processing Data Stream </a:t>
            </a:r>
            <a:r>
              <a:rPr lang="en-US" sz="1800" dirty="0" smtClean="0">
                <a:cs typeface="Times New Roman" pitchFamily="18" charset="0"/>
              </a:rPr>
              <a:t>:-  In this Module we </a:t>
            </a:r>
            <a:r>
              <a:rPr lang="en-US" sz="1800" dirty="0"/>
              <a:t>use AWS Lambda to process data from the </a:t>
            </a:r>
            <a:r>
              <a:rPr lang="en-US" sz="1800" i="1" dirty="0" err="1"/>
              <a:t>wildrydes</a:t>
            </a:r>
            <a:r>
              <a:rPr lang="en-US" sz="1800" i="1" dirty="0"/>
              <a:t> </a:t>
            </a:r>
            <a:r>
              <a:rPr lang="en-US" sz="1800" dirty="0"/>
              <a:t>Amazon Kinesis stream </a:t>
            </a:r>
            <a:r>
              <a:rPr lang="en-US" sz="1800" dirty="0" smtClean="0"/>
              <a:t>created in previous module. We </a:t>
            </a:r>
            <a:r>
              <a:rPr lang="en-US" sz="1800" dirty="0"/>
              <a:t>create and configure a Lambda function to read from the stream and write records to an Amazon </a:t>
            </a:r>
            <a:r>
              <a:rPr lang="en-US" sz="1800" dirty="0" err="1"/>
              <a:t>DynamoDB</a:t>
            </a:r>
            <a:r>
              <a:rPr lang="en-US" sz="1800" dirty="0"/>
              <a:t> table as they arrive</a:t>
            </a:r>
            <a:r>
              <a:rPr lang="en-US" sz="1800" dirty="0" smtClean="0"/>
              <a:t>.</a:t>
            </a:r>
          </a:p>
          <a:p>
            <a:pPr marL="0" indent="0" algn="just">
              <a:lnSpc>
                <a:spcPct val="150000"/>
              </a:lnSpc>
              <a:buNone/>
            </a:pPr>
            <a:r>
              <a:rPr lang="en-US" sz="1800" b="1" dirty="0" smtClean="0"/>
              <a:t>4. </a:t>
            </a:r>
            <a:r>
              <a:rPr lang="en-US" sz="1800" b="1" dirty="0"/>
              <a:t> </a:t>
            </a:r>
            <a:r>
              <a:rPr lang="en-US" sz="1800" b="1" dirty="0" smtClean="0"/>
              <a:t>Store and query data</a:t>
            </a:r>
            <a:r>
              <a:rPr lang="en-US" sz="1800" dirty="0" smtClean="0"/>
              <a:t> :- In this module we use </a:t>
            </a:r>
            <a:r>
              <a:rPr lang="en-US" sz="1800" dirty="0"/>
              <a:t>Amazon Kinesis Data </a:t>
            </a:r>
            <a:r>
              <a:rPr lang="en-US" sz="1800" dirty="0" smtClean="0"/>
              <a:t>Firehouse </a:t>
            </a:r>
            <a:r>
              <a:rPr lang="en-US" sz="1800" dirty="0"/>
              <a:t>to batch the data and deliver it to Amazon S3 to archive it. Using Amazon Athena, </a:t>
            </a:r>
            <a:r>
              <a:rPr lang="en-US" sz="1800" dirty="0" smtClean="0"/>
              <a:t>we </a:t>
            </a:r>
            <a:r>
              <a:rPr lang="en-US" sz="1800" dirty="0"/>
              <a:t>run ad-hoc queries against the raw data in the Amazon S3 bucket.</a:t>
            </a:r>
          </a:p>
        </p:txBody>
      </p:sp>
    </p:spTree>
    <p:extLst>
      <p:ext uri="{BB962C8B-B14F-4D97-AF65-F5344CB8AC3E}">
        <p14:creationId xmlns:p14="http://schemas.microsoft.com/office/powerpoint/2010/main" val="3451161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712" y="198437"/>
            <a:ext cx="8991600" cy="769441"/>
          </a:xfrm>
          <a:prstGeom prst="rect">
            <a:avLst/>
          </a:prstGeom>
          <a:noFill/>
        </p:spPr>
        <p:txBody>
          <a:bodyPr wrap="square" rtlCol="0">
            <a:spAutoFit/>
          </a:bodyPr>
          <a:lstStyle/>
          <a:p>
            <a:pPr algn="just"/>
            <a:r>
              <a:rPr lang="en-US" sz="4400" dirty="0" smtClean="0">
                <a:solidFill>
                  <a:srgbClr val="FF0000"/>
                </a:solidFill>
              </a:rPr>
              <a:t>DATABASE</a:t>
            </a:r>
            <a:r>
              <a:rPr lang="en-US" dirty="0" smtClean="0"/>
              <a:t> </a:t>
            </a:r>
            <a:endParaRPr lang="en-US" dirty="0"/>
          </a:p>
        </p:txBody>
      </p:sp>
      <p:sp>
        <p:nvSpPr>
          <p:cNvPr id="3" name="TextBox 2"/>
          <p:cNvSpPr txBox="1"/>
          <p:nvPr/>
        </p:nvSpPr>
        <p:spPr>
          <a:xfrm>
            <a:off x="239712" y="2332037"/>
            <a:ext cx="9144000" cy="3600986"/>
          </a:xfrm>
          <a:prstGeom prst="rect">
            <a:avLst/>
          </a:prstGeom>
          <a:noFill/>
        </p:spPr>
        <p:txBody>
          <a:bodyPr wrap="square" rtlCol="0">
            <a:spAutoFit/>
          </a:bodyPr>
          <a:lstStyle/>
          <a:p>
            <a:pPr marL="342900" indent="-342900">
              <a:lnSpc>
                <a:spcPct val="150000"/>
              </a:lnSpc>
              <a:buFont typeface="Wingdings" pitchFamily="2" charset="2"/>
              <a:buChar char="Ø"/>
            </a:pPr>
            <a:r>
              <a:rPr lang="en-US" dirty="0" smtClean="0"/>
              <a:t>For Data Base, we use Amazon </a:t>
            </a:r>
            <a:r>
              <a:rPr lang="en-US" dirty="0" err="1" smtClean="0"/>
              <a:t>DynamoDB</a:t>
            </a:r>
            <a:r>
              <a:rPr lang="en-US" dirty="0" smtClean="0"/>
              <a:t>.</a:t>
            </a:r>
          </a:p>
          <a:p>
            <a:pPr marL="342900" indent="-342900">
              <a:lnSpc>
                <a:spcPct val="150000"/>
              </a:lnSpc>
              <a:buFont typeface="Wingdings" pitchFamily="2" charset="2"/>
              <a:buChar char="Ø"/>
            </a:pPr>
            <a:r>
              <a:rPr lang="en-US" dirty="0" smtClean="0"/>
              <a:t>Used to store the data coming from streams for processing.</a:t>
            </a:r>
          </a:p>
          <a:p>
            <a:pPr marL="342900" indent="-342900">
              <a:lnSpc>
                <a:spcPct val="150000"/>
              </a:lnSpc>
              <a:buFont typeface="Wingdings" pitchFamily="2" charset="2"/>
              <a:buChar char="Ø"/>
            </a:pPr>
            <a:r>
              <a:rPr lang="en-US" dirty="0" smtClean="0"/>
              <a:t>It is </a:t>
            </a:r>
            <a:r>
              <a:rPr lang="en-US" dirty="0" err="1" smtClean="0"/>
              <a:t>NoSQL</a:t>
            </a:r>
            <a:r>
              <a:rPr lang="en-US" dirty="0" smtClean="0"/>
              <a:t> and Dynamic in nature so it makes </a:t>
            </a:r>
            <a:r>
              <a:rPr lang="en-US" dirty="0" smtClean="0"/>
              <a:t>attributes according </a:t>
            </a:r>
            <a:r>
              <a:rPr lang="en-US" dirty="0" smtClean="0"/>
              <a:t>to </a:t>
            </a:r>
            <a:r>
              <a:rPr lang="en-US" smtClean="0"/>
              <a:t>data </a:t>
            </a:r>
            <a:r>
              <a:rPr lang="en-US" smtClean="0"/>
              <a:t>coming from </a:t>
            </a:r>
            <a:r>
              <a:rPr lang="en-US" dirty="0" smtClean="0"/>
              <a:t>Stream.</a:t>
            </a:r>
          </a:p>
          <a:p>
            <a:pPr>
              <a:lnSpc>
                <a:spcPct val="150000"/>
              </a:lnSpc>
            </a:pPr>
            <a:endParaRPr lang="en-US" dirty="0" smtClean="0"/>
          </a:p>
          <a:p>
            <a:r>
              <a:rPr lang="en-US" dirty="0" smtClean="0"/>
              <a:t> </a:t>
            </a:r>
          </a:p>
          <a:p>
            <a:endParaRPr lang="en-US" dirty="0"/>
          </a:p>
        </p:txBody>
      </p:sp>
    </p:spTree>
    <p:extLst>
      <p:ext uri="{BB962C8B-B14F-4D97-AF65-F5344CB8AC3E}">
        <p14:creationId xmlns:p14="http://schemas.microsoft.com/office/powerpoint/2010/main" val="246150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Screenshot (</a:t>
            </a:r>
            <a:r>
              <a:rPr lang="en-US" dirty="0" err="1" smtClean="0">
                <a:solidFill>
                  <a:srgbClr val="FF0000"/>
                </a:solidFill>
              </a:rPr>
              <a:t>DynamoDB</a:t>
            </a:r>
            <a:r>
              <a:rPr lang="en-US" dirty="0" smtClean="0">
                <a:solidFill>
                  <a:srgbClr val="FF0000"/>
                </a:solidFill>
              </a:rPr>
              <a:t> table)</a:t>
            </a:r>
            <a:endParaRPr lang="en-US"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825" y="2142798"/>
            <a:ext cx="9072563" cy="4231341"/>
          </a:xfrm>
        </p:spPr>
      </p:pic>
    </p:spTree>
    <p:extLst>
      <p:ext uri="{BB962C8B-B14F-4D97-AF65-F5344CB8AC3E}">
        <p14:creationId xmlns:p14="http://schemas.microsoft.com/office/powerpoint/2010/main" val="2650464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Athena Table</a:t>
            </a:r>
            <a:endParaRPr lang="en-US"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144" y="1763713"/>
            <a:ext cx="8459924" cy="4989512"/>
          </a:xfrm>
        </p:spPr>
      </p:pic>
    </p:spTree>
    <p:extLst>
      <p:ext uri="{BB962C8B-B14F-4D97-AF65-F5344CB8AC3E}">
        <p14:creationId xmlns:p14="http://schemas.microsoft.com/office/powerpoint/2010/main" val="130716144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13578</TotalTime>
  <Words>399</Words>
  <Application>Microsoft Office PowerPoint</Application>
  <PresentationFormat>Custom</PresentationFormat>
  <Paragraphs>62</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Default Design</vt:lpstr>
      <vt:lpstr> </vt:lpstr>
      <vt:lpstr>PowerPoint Presentation</vt:lpstr>
      <vt:lpstr>PowerPoint Presentation</vt:lpstr>
      <vt:lpstr>PowerPoint Presentation</vt:lpstr>
      <vt:lpstr>PowerPoint Presentation</vt:lpstr>
      <vt:lpstr>PowerPoint Presentation</vt:lpstr>
      <vt:lpstr>PowerPoint Presentation</vt:lpstr>
      <vt:lpstr>Screenshot (DynamoDB table)</vt:lpstr>
      <vt:lpstr>Athena Table</vt:lpstr>
      <vt:lpstr>Unicorn Status</vt:lpstr>
      <vt:lpstr>Schema of database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lakshya</dc:creator>
  <cp:lastModifiedBy>saksham</cp:lastModifiedBy>
  <cp:revision>63</cp:revision>
  <dcterms:created xsi:type="dcterms:W3CDTF">2002-10-10T16:43:00Z</dcterms:created>
  <dcterms:modified xsi:type="dcterms:W3CDTF">2019-02-28T05:52:36Z</dcterms:modified>
</cp:coreProperties>
</file>