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Montserra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dfdffbf54_1_3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Google Shape;186;g3dfdffbf54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dfdffbf54_1_4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Google Shape;192;g3dfdffbf54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dfdffbf54_1_4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Google Shape;198;g3dfdffbf54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dfdffbf54_1_5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Google Shape;204;g3dfdffbf54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dfdffbf54_1_5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Google Shape;210;g3dfdffbf54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dfdffbf54_1_6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Google Shape;215;g3dfdffbf54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dfdffbf54_1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Google Shape;138;g3dfdffbf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dfdffbf54_1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Google Shape;144;g3dfdffbf5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dfdffbf54_1_1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Google Shape;150;g3dfdffbf5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dfdffbf54_1_1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Google Shape;156;g3dfdffbf5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dfdffbf54_1_2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Google Shape;162;g3dfdffbf5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dfdffbf54_1_2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Google Shape;168;g3dfdffbf54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dfdffbf54_1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Google Shape;174;g3dfdffbf54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dfe27bebc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Google Shape;180;g3dfe27be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1708" y="164000"/>
            <a:ext cx="8520600" cy="205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Mobile App Review Classification</a:t>
            </a:r>
            <a:endParaRPr/>
          </a:p>
        </p:txBody>
      </p:sp>
      <p:sp>
        <p:nvSpPr>
          <p:cNvPr id="135" name="Google Shape;135;p13"/>
          <p:cNvSpPr txBox="1">
            <a:spLocks noGrp="1"/>
          </p:cNvSpPr>
          <p:nvPr>
            <p:ph type="subTitle" idx="1"/>
          </p:nvPr>
        </p:nvSpPr>
        <p:spPr>
          <a:xfrm>
            <a:off x="4572000" y="2488825"/>
            <a:ext cx="3470700" cy="506100"/>
          </a:xfrm>
          <a:prstGeom prst="rect">
            <a:avLst/>
          </a:prstGeom>
        </p:spPr>
        <p:txBody>
          <a:bodyPr spcFirstLastPara="1" wrap="square" lIns="91425" tIns="91425" rIns="91425" bIns="91425" anchor="t" anchorCtr="0">
            <a:noAutofit/>
          </a:bodyPr>
          <a:lstStyle/>
          <a:p>
            <a:pPr marL="0" lvl="0" indent="0"/>
            <a:r>
              <a:rPr lang="en-IN" dirty="0"/>
              <a:t>	Team  4:	</a:t>
            </a:r>
            <a:r>
              <a:rPr lang="en" dirty="0">
                <a:solidFill>
                  <a:schemeClr val="bg1"/>
                </a:solidFill>
              </a:rPr>
              <a:t>	</a:t>
            </a:r>
            <a:r>
              <a:rPr lang="en-IN" dirty="0"/>
              <a:t>							</a:t>
            </a:r>
            <a:r>
              <a:rPr lang="en-IN" sz="1800" dirty="0"/>
              <a:t>Sahil Ajmera				Sanjay </a:t>
            </a:r>
            <a:r>
              <a:rPr lang="en-IN" sz="1800" dirty="0" err="1"/>
              <a:t>Khatwani</a:t>
            </a:r>
            <a:endParaRPr lang="en-IN" sz="1800" dirty="0"/>
          </a:p>
          <a:p>
            <a:pPr marL="0" lvl="0" indent="0" algn="l">
              <a:spcBef>
                <a:spcPts val="0"/>
              </a:spcBef>
              <a:spcAft>
                <a:spcPts val="0"/>
              </a:spcAft>
              <a:buNone/>
            </a:pPr>
            <a:r>
              <a:rPr lang="en" sz="1800" dirty="0"/>
              <a:t>				Saurabh Joshi</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Classification Approach</a:t>
            </a:r>
            <a:endParaRPr/>
          </a:p>
        </p:txBody>
      </p:sp>
      <p:sp>
        <p:nvSpPr>
          <p:cNvPr id="189" name="Google Shape;189;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Naive Bayes algorithm was used for building the classifier . </a:t>
            </a:r>
          </a:p>
          <a:p>
            <a:pPr marL="0" lvl="0" indent="0" rtl="0">
              <a:spcBef>
                <a:spcPts val="0"/>
              </a:spcBef>
              <a:spcAft>
                <a:spcPts val="0"/>
              </a:spcAft>
              <a:buNone/>
            </a:pPr>
            <a:endParaRPr lang="en" dirty="0"/>
          </a:p>
          <a:p>
            <a:pPr marL="0" lvl="0" indent="0" rtl="0">
              <a:spcBef>
                <a:spcPts val="0"/>
              </a:spcBef>
              <a:spcAft>
                <a:spcPts val="0"/>
              </a:spcAft>
              <a:buNone/>
            </a:pPr>
            <a:endParaRPr lang="en" dirty="0"/>
          </a:p>
          <a:p>
            <a:pPr marL="0" lvl="0" indent="0" rtl="0">
              <a:spcBef>
                <a:spcPts val="0"/>
              </a:spcBef>
              <a:spcAft>
                <a:spcPts val="0"/>
              </a:spcAft>
              <a:buNone/>
            </a:pPr>
            <a:r>
              <a:rPr lang="en" dirty="0"/>
              <a:t>Supervised </a:t>
            </a:r>
            <a:r>
              <a:rPr lang="en-IN" dirty="0"/>
              <a:t>data algorithm.</a:t>
            </a:r>
          </a:p>
          <a:p>
            <a:pPr marL="0" lvl="0" indent="0" rtl="0">
              <a:spcBef>
                <a:spcPts val="0"/>
              </a:spcBef>
              <a:spcAft>
                <a:spcPts val="0"/>
              </a:spcAft>
              <a:buNone/>
            </a:pPr>
            <a:endParaRPr dirty="0"/>
          </a:p>
          <a:p>
            <a:pPr marL="0" lvl="0" indent="0">
              <a:spcBef>
                <a:spcPts val="1600"/>
              </a:spcBef>
              <a:spcAft>
                <a:spcPts val="1600"/>
              </a:spcAft>
              <a:buNone/>
            </a:pPr>
            <a:r>
              <a:rPr lang="en" dirty="0"/>
              <a:t>This algorithm uses prior and class conditional probabilities to calculate the probability of a particular document as satisfying one class label.</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Evaluation</a:t>
            </a:r>
            <a:endParaRPr/>
          </a:p>
        </p:txBody>
      </p:sp>
      <p:sp>
        <p:nvSpPr>
          <p:cNvPr id="195" name="Google Shape;195;p23"/>
          <p:cNvSpPr txBox="1">
            <a:spLocks noGrp="1"/>
          </p:cNvSpPr>
          <p:nvPr>
            <p:ph type="body" idx="1"/>
          </p:nvPr>
        </p:nvSpPr>
        <p:spPr>
          <a:xfrm>
            <a:off x="1297500" y="935665"/>
            <a:ext cx="7038900" cy="359624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Evaluating the classifier is important to test its feasibility.</a:t>
            </a:r>
            <a:endParaRPr dirty="0"/>
          </a:p>
          <a:p>
            <a:pPr marL="0" lvl="0" indent="0" rtl="0">
              <a:spcBef>
                <a:spcPts val="1600"/>
              </a:spcBef>
              <a:spcAft>
                <a:spcPts val="0"/>
              </a:spcAft>
              <a:buNone/>
            </a:pPr>
            <a:r>
              <a:rPr lang="en" dirty="0"/>
              <a:t>Our evaluation measures show that the proposed classifier classifies well on unseen data . </a:t>
            </a:r>
            <a:endParaRPr dirty="0"/>
          </a:p>
          <a:p>
            <a:pPr marL="0" lvl="0" indent="0" rtl="0">
              <a:spcBef>
                <a:spcPts val="1600"/>
              </a:spcBef>
              <a:spcAft>
                <a:spcPts val="0"/>
              </a:spcAft>
              <a:buNone/>
            </a:pPr>
            <a:r>
              <a:rPr lang="en" dirty="0"/>
              <a:t>Evaluation Results:</a:t>
            </a:r>
            <a:endParaRPr dirty="0"/>
          </a:p>
        </p:txBody>
      </p:sp>
      <p:graphicFrame>
        <p:nvGraphicFramePr>
          <p:cNvPr id="3" name="Table 2">
            <a:extLst>
              <a:ext uri="{FF2B5EF4-FFF2-40B4-BE49-F238E27FC236}">
                <a16:creationId xmlns:a16="http://schemas.microsoft.com/office/drawing/2014/main" id="{38AFD13A-8762-4105-8FB0-8BD077CE15D5}"/>
              </a:ext>
            </a:extLst>
          </p:cNvPr>
          <p:cNvGraphicFramePr>
            <a:graphicFrameLocks noGrp="1"/>
          </p:cNvGraphicFramePr>
          <p:nvPr>
            <p:extLst>
              <p:ext uri="{D42A27DB-BD31-4B8C-83A1-F6EECF244321}">
                <p14:modId xmlns:p14="http://schemas.microsoft.com/office/powerpoint/2010/main" val="1407145035"/>
              </p:ext>
            </p:extLst>
          </p:nvPr>
        </p:nvGraphicFramePr>
        <p:xfrm>
          <a:off x="361509" y="2169042"/>
          <a:ext cx="8580472" cy="3088410"/>
        </p:xfrm>
        <a:graphic>
          <a:graphicData uri="http://schemas.openxmlformats.org/drawingml/2006/table">
            <a:tbl>
              <a:tblPr firstRow="1" bandRow="1">
                <a:tableStyleId>{69012ECD-51FC-41F1-AA8D-1B2483CD663E}</a:tableStyleId>
              </a:tblPr>
              <a:tblGrid>
                <a:gridCol w="1135491">
                  <a:extLst>
                    <a:ext uri="{9D8B030D-6E8A-4147-A177-3AD203B41FA5}">
                      <a16:colId xmlns:a16="http://schemas.microsoft.com/office/drawing/2014/main" val="3268106910"/>
                    </a:ext>
                  </a:extLst>
                </a:gridCol>
                <a:gridCol w="1480116">
                  <a:extLst>
                    <a:ext uri="{9D8B030D-6E8A-4147-A177-3AD203B41FA5}">
                      <a16:colId xmlns:a16="http://schemas.microsoft.com/office/drawing/2014/main" val="4177793659"/>
                    </a:ext>
                  </a:extLst>
                </a:gridCol>
                <a:gridCol w="1435396">
                  <a:extLst>
                    <a:ext uri="{9D8B030D-6E8A-4147-A177-3AD203B41FA5}">
                      <a16:colId xmlns:a16="http://schemas.microsoft.com/office/drawing/2014/main" val="1937531177"/>
                    </a:ext>
                  </a:extLst>
                </a:gridCol>
                <a:gridCol w="1499190">
                  <a:extLst>
                    <a:ext uri="{9D8B030D-6E8A-4147-A177-3AD203B41FA5}">
                      <a16:colId xmlns:a16="http://schemas.microsoft.com/office/drawing/2014/main" val="2119724068"/>
                    </a:ext>
                  </a:extLst>
                </a:gridCol>
                <a:gridCol w="1584251">
                  <a:extLst>
                    <a:ext uri="{9D8B030D-6E8A-4147-A177-3AD203B41FA5}">
                      <a16:colId xmlns:a16="http://schemas.microsoft.com/office/drawing/2014/main" val="1016736232"/>
                    </a:ext>
                  </a:extLst>
                </a:gridCol>
                <a:gridCol w="1446028">
                  <a:extLst>
                    <a:ext uri="{9D8B030D-6E8A-4147-A177-3AD203B41FA5}">
                      <a16:colId xmlns:a16="http://schemas.microsoft.com/office/drawing/2014/main" val="3319554202"/>
                    </a:ext>
                  </a:extLst>
                </a:gridCol>
              </a:tblGrid>
              <a:tr h="383768">
                <a:tc>
                  <a:txBody>
                    <a:bodyPr/>
                    <a:lstStyle/>
                    <a:p>
                      <a:endParaRPr lang="en-IN" dirty="0"/>
                    </a:p>
                  </a:txBody>
                  <a:tcPr/>
                </a:tc>
                <a:tc>
                  <a:txBody>
                    <a:bodyPr/>
                    <a:lstStyle/>
                    <a:p>
                      <a:r>
                        <a:rPr lang="en-IN" dirty="0" err="1"/>
                        <a:t>has_info_giving</a:t>
                      </a:r>
                      <a:endParaRPr lang="en-IN" dirty="0"/>
                    </a:p>
                  </a:txBody>
                  <a:tcPr/>
                </a:tc>
                <a:tc>
                  <a:txBody>
                    <a:bodyPr/>
                    <a:lstStyle/>
                    <a:p>
                      <a:r>
                        <a:rPr lang="en-IN" sz="1400" b="0" i="0" u="none" strike="noStrike" cap="none" dirty="0" err="1">
                          <a:solidFill>
                            <a:schemeClr val="bg1"/>
                          </a:solidFill>
                          <a:effectLst/>
                          <a:latin typeface="+mn-lt"/>
                          <a:ea typeface="+mn-ea"/>
                          <a:cs typeface="+mn-cs"/>
                          <a:sym typeface="Arial"/>
                        </a:rPr>
                        <a:t>has_info_asking</a:t>
                      </a:r>
                      <a:endParaRPr lang="en-IN" dirty="0"/>
                    </a:p>
                  </a:txBody>
                  <a:tcPr/>
                </a:tc>
                <a:tc>
                  <a:txBody>
                    <a:bodyPr/>
                    <a:lstStyle/>
                    <a:p>
                      <a:r>
                        <a:rPr lang="en-IN" sz="1400" b="0" i="0" u="none" strike="noStrike" cap="none" dirty="0" err="1">
                          <a:solidFill>
                            <a:schemeClr val="bg1"/>
                          </a:solidFill>
                          <a:effectLst/>
                          <a:latin typeface="+mn-lt"/>
                          <a:ea typeface="+mn-ea"/>
                          <a:cs typeface="+mn-cs"/>
                          <a:sym typeface="Arial"/>
                        </a:rPr>
                        <a:t>feature_request</a:t>
                      </a:r>
                      <a:r>
                        <a:rPr lang="en-IN" sz="1400" b="0" i="0" u="none" strike="noStrike" cap="none" dirty="0">
                          <a:solidFill>
                            <a:schemeClr val="bg1"/>
                          </a:solidFill>
                          <a:effectLst/>
                          <a:latin typeface="+mn-lt"/>
                          <a:ea typeface="+mn-ea"/>
                          <a:cs typeface="+mn-cs"/>
                          <a:sym typeface="Arial"/>
                        </a:rPr>
                        <a:t> </a:t>
                      </a:r>
                      <a:endParaRPr lang="en-IN" dirty="0"/>
                    </a:p>
                  </a:txBody>
                  <a:tcPr/>
                </a:tc>
                <a:tc>
                  <a:txBody>
                    <a:bodyPr/>
                    <a:lstStyle/>
                    <a:p>
                      <a:r>
                        <a:rPr lang="en-IN" sz="1400" b="0" i="0" u="none" strike="noStrike" cap="none" dirty="0">
                          <a:solidFill>
                            <a:schemeClr val="bg1"/>
                          </a:solidFill>
                          <a:effectLst/>
                          <a:latin typeface="+mn-lt"/>
                          <a:ea typeface="+mn-ea"/>
                          <a:cs typeface="+mn-cs"/>
                          <a:sym typeface="Arial"/>
                        </a:rPr>
                        <a:t> </a:t>
                      </a:r>
                      <a:r>
                        <a:rPr lang="en-IN" sz="1400" b="0" i="0" u="none" strike="noStrike" cap="none" dirty="0" err="1">
                          <a:solidFill>
                            <a:schemeClr val="bg1"/>
                          </a:solidFill>
                          <a:effectLst/>
                          <a:latin typeface="+mn-lt"/>
                          <a:ea typeface="+mn-ea"/>
                          <a:cs typeface="+mn-cs"/>
                          <a:sym typeface="Arial"/>
                        </a:rPr>
                        <a:t>bug_report</a:t>
                      </a:r>
                      <a:endParaRPr lang="en-IN" dirty="0"/>
                    </a:p>
                  </a:txBody>
                  <a:tcPr/>
                </a:tc>
                <a:tc>
                  <a:txBody>
                    <a:bodyPr/>
                    <a:lstStyle/>
                    <a:p>
                      <a:r>
                        <a:rPr lang="en-IN" sz="1400" b="0" i="0" u="none" strike="noStrike" cap="none" dirty="0">
                          <a:solidFill>
                            <a:schemeClr val="bg1"/>
                          </a:solidFill>
                          <a:effectLst/>
                          <a:latin typeface="+mn-lt"/>
                          <a:ea typeface="+mn-ea"/>
                          <a:cs typeface="+mn-cs"/>
                          <a:sym typeface="Arial"/>
                        </a:rPr>
                        <a:t>sentiment </a:t>
                      </a:r>
                      <a:endParaRPr lang="en-IN" dirty="0"/>
                    </a:p>
                  </a:txBody>
                  <a:tcPr/>
                </a:tc>
                <a:extLst>
                  <a:ext uri="{0D108BD9-81ED-4DB2-BD59-A6C34878D82A}">
                    <a16:rowId xmlns:a16="http://schemas.microsoft.com/office/drawing/2014/main" val="2271538215"/>
                  </a:ext>
                </a:extLst>
              </a:tr>
              <a:tr h="541790">
                <a:tc>
                  <a:txBody>
                    <a:bodyPr/>
                    <a:lstStyle/>
                    <a:p>
                      <a:r>
                        <a:rPr lang="en-IN" dirty="0">
                          <a:solidFill>
                            <a:schemeClr val="bg1"/>
                          </a:solidFill>
                        </a:rPr>
                        <a:t>Accuracy</a:t>
                      </a:r>
                    </a:p>
                  </a:txBody>
                  <a:tcPr/>
                </a:tc>
                <a:tc>
                  <a:txBody>
                    <a:bodyPr/>
                    <a:lstStyle/>
                    <a:p>
                      <a:r>
                        <a:rPr lang="en-IN" sz="1400" b="0" i="0" u="none" strike="noStrike" cap="none" dirty="0">
                          <a:solidFill>
                            <a:schemeClr val="bg1"/>
                          </a:solidFill>
                          <a:effectLst/>
                          <a:latin typeface="+mn-lt"/>
                          <a:ea typeface="+mn-ea"/>
                          <a:cs typeface="+mn-cs"/>
                          <a:sym typeface="Arial"/>
                        </a:rPr>
                        <a:t>0.7592190889370932</a:t>
                      </a:r>
                      <a:endParaRPr lang="en-IN" dirty="0">
                        <a:solidFill>
                          <a:schemeClr val="bg1"/>
                        </a:solidFill>
                      </a:endParaRPr>
                    </a:p>
                  </a:txBody>
                  <a:tcPr/>
                </a:tc>
                <a:tc>
                  <a:txBody>
                    <a:bodyPr/>
                    <a:lstStyle/>
                    <a:p>
                      <a:r>
                        <a:rPr lang="en-IN" sz="1400" b="0" i="0" u="none" strike="noStrike" cap="none" dirty="0">
                          <a:solidFill>
                            <a:schemeClr val="bg1"/>
                          </a:solidFill>
                          <a:effectLst/>
                          <a:latin typeface="+mn-lt"/>
                          <a:ea typeface="+mn-ea"/>
                          <a:cs typeface="+mn-cs"/>
                          <a:sym typeface="Arial"/>
                        </a:rPr>
                        <a:t> 0.8546637744034707</a:t>
                      </a:r>
                      <a:endParaRPr lang="en-IN" dirty="0">
                        <a:solidFill>
                          <a:schemeClr val="bg1"/>
                        </a:solidFill>
                      </a:endParaRPr>
                    </a:p>
                  </a:txBody>
                  <a:tcPr/>
                </a:tc>
                <a:tc>
                  <a:txBody>
                    <a:bodyPr/>
                    <a:lstStyle/>
                    <a:p>
                      <a:r>
                        <a:rPr lang="en-IN" sz="1400" b="0" i="0" u="none" strike="noStrike" cap="none" dirty="0">
                          <a:solidFill>
                            <a:schemeClr val="bg1"/>
                          </a:solidFill>
                          <a:effectLst/>
                          <a:latin typeface="+mn-lt"/>
                          <a:ea typeface="+mn-ea"/>
                          <a:cs typeface="+mn-cs"/>
                          <a:sym typeface="Arial"/>
                        </a:rPr>
                        <a:t> 0.8503253796095445</a:t>
                      </a:r>
                      <a:endParaRPr lang="en-IN" dirty="0">
                        <a:solidFill>
                          <a:schemeClr val="bg1"/>
                        </a:solidFill>
                      </a:endParaRPr>
                    </a:p>
                  </a:txBody>
                  <a:tcPr/>
                </a:tc>
                <a:tc>
                  <a:txBody>
                    <a:bodyPr/>
                    <a:lstStyle/>
                    <a:p>
                      <a:r>
                        <a:rPr lang="en-IN" sz="1400" b="0" i="0" u="none" strike="noStrike" cap="none" dirty="0">
                          <a:solidFill>
                            <a:schemeClr val="bg1"/>
                          </a:solidFill>
                          <a:effectLst/>
                          <a:latin typeface="+mn-lt"/>
                          <a:ea typeface="+mn-ea"/>
                          <a:cs typeface="+mn-cs"/>
                          <a:sym typeface="Arial"/>
                        </a:rPr>
                        <a:t> 0.8427331887201736</a:t>
                      </a:r>
                      <a:endParaRPr lang="en-IN" dirty="0">
                        <a:solidFill>
                          <a:schemeClr val="bg1"/>
                        </a:solidFill>
                      </a:endParaRPr>
                    </a:p>
                  </a:txBody>
                  <a:tcPr/>
                </a:tc>
                <a:tc>
                  <a:txBody>
                    <a:bodyPr/>
                    <a:lstStyle/>
                    <a:p>
                      <a:r>
                        <a:rPr lang="en-IN" sz="1400" b="0" i="0" u="none" strike="noStrike" cap="none" dirty="0">
                          <a:solidFill>
                            <a:schemeClr val="bg1"/>
                          </a:solidFill>
                          <a:effectLst/>
                          <a:latin typeface="+mn-lt"/>
                          <a:ea typeface="+mn-ea"/>
                          <a:cs typeface="+mn-cs"/>
                          <a:sym typeface="Arial"/>
                        </a:rPr>
                        <a:t>0.8091106290672451</a:t>
                      </a:r>
                      <a:endParaRPr lang="en-IN" dirty="0">
                        <a:solidFill>
                          <a:schemeClr val="bg1"/>
                        </a:solidFill>
                      </a:endParaRPr>
                    </a:p>
                  </a:txBody>
                  <a:tcPr/>
                </a:tc>
                <a:extLst>
                  <a:ext uri="{0D108BD9-81ED-4DB2-BD59-A6C34878D82A}">
                    <a16:rowId xmlns:a16="http://schemas.microsoft.com/office/drawing/2014/main" val="2861263893"/>
                  </a:ext>
                </a:extLst>
              </a:tr>
              <a:tr h="541790">
                <a:tc>
                  <a:txBody>
                    <a:bodyPr/>
                    <a:lstStyle/>
                    <a:p>
                      <a:r>
                        <a:rPr lang="en-IN" dirty="0">
                          <a:solidFill>
                            <a:schemeClr val="bg1"/>
                          </a:solidFill>
                        </a:rPr>
                        <a:t>Precision</a:t>
                      </a:r>
                    </a:p>
                  </a:txBody>
                  <a:tcPr/>
                </a:tc>
                <a:tc>
                  <a:txBody>
                    <a:bodyPr/>
                    <a:lstStyle/>
                    <a:p>
                      <a:r>
                        <a:rPr lang="en-IN" sz="1400" b="0" i="0" u="none" strike="noStrike" cap="none" dirty="0">
                          <a:solidFill>
                            <a:schemeClr val="bg1"/>
                          </a:solidFill>
                          <a:effectLst/>
                          <a:latin typeface="+mn-lt"/>
                          <a:ea typeface="+mn-ea"/>
                          <a:cs typeface="+mn-cs"/>
                          <a:sym typeface="Arial"/>
                        </a:rPr>
                        <a:t>0.21238938053097345</a:t>
                      </a:r>
                      <a:endParaRPr lang="en-IN" dirty="0">
                        <a:solidFill>
                          <a:schemeClr val="bg1"/>
                        </a:solidFill>
                      </a:endParaRPr>
                    </a:p>
                  </a:txBody>
                  <a:tcPr/>
                </a:tc>
                <a:tc>
                  <a:txBody>
                    <a:bodyPr/>
                    <a:lstStyle/>
                    <a:p>
                      <a:r>
                        <a:rPr lang="en-IN" sz="1400" b="0" i="0" u="none" strike="noStrike" cap="none" dirty="0">
                          <a:solidFill>
                            <a:schemeClr val="bg1"/>
                          </a:solidFill>
                          <a:effectLst/>
                          <a:latin typeface="+mn-lt"/>
                          <a:ea typeface="+mn-ea"/>
                          <a:cs typeface="+mn-cs"/>
                          <a:sym typeface="Arial"/>
                        </a:rPr>
                        <a:t>0.25316455696202533</a:t>
                      </a:r>
                      <a:endParaRPr lang="en-IN" dirty="0">
                        <a:solidFill>
                          <a:schemeClr val="bg1"/>
                        </a:solidFill>
                      </a:endParaRPr>
                    </a:p>
                  </a:txBody>
                  <a:tcPr/>
                </a:tc>
                <a:tc>
                  <a:txBody>
                    <a:bodyPr/>
                    <a:lstStyle/>
                    <a:p>
                      <a:r>
                        <a:rPr lang="en-IN" sz="1400" b="0" i="0" u="none" strike="noStrike" cap="none" dirty="0">
                          <a:solidFill>
                            <a:schemeClr val="bg1"/>
                          </a:solidFill>
                          <a:effectLst/>
                          <a:latin typeface="+mn-lt"/>
                          <a:ea typeface="+mn-ea"/>
                          <a:cs typeface="+mn-cs"/>
                          <a:sym typeface="Arial"/>
                        </a:rPr>
                        <a:t> 0.5043859649122807</a:t>
                      </a:r>
                      <a:endParaRPr lang="en-IN" dirty="0">
                        <a:solidFill>
                          <a:schemeClr val="bg1"/>
                        </a:solidFill>
                      </a:endParaRPr>
                    </a:p>
                  </a:txBody>
                  <a:tcPr/>
                </a:tc>
                <a:tc>
                  <a:txBody>
                    <a:bodyPr/>
                    <a:lstStyle/>
                    <a:p>
                      <a:r>
                        <a:rPr lang="en-IN" sz="1400" b="0" i="0" u="none" strike="noStrike" cap="none" dirty="0">
                          <a:solidFill>
                            <a:schemeClr val="bg1"/>
                          </a:solidFill>
                          <a:effectLst/>
                          <a:latin typeface="+mn-lt"/>
                          <a:ea typeface="+mn-ea"/>
                          <a:cs typeface="+mn-cs"/>
                          <a:sym typeface="Arial"/>
                        </a:rPr>
                        <a:t>0.35384615384615387</a:t>
                      </a:r>
                      <a:endParaRPr lang="en-IN" dirty="0">
                        <a:solidFill>
                          <a:schemeClr val="bg1"/>
                        </a:solidFill>
                      </a:endParaRPr>
                    </a:p>
                  </a:txBody>
                  <a:tcPr/>
                </a:tc>
                <a:tc>
                  <a:txBody>
                    <a:bodyPr/>
                    <a:lstStyle/>
                    <a:p>
                      <a:r>
                        <a:rPr lang="en-IN" sz="1400" b="0" i="0" u="none" strike="noStrike" cap="none" dirty="0">
                          <a:solidFill>
                            <a:schemeClr val="bg1"/>
                          </a:solidFill>
                          <a:effectLst/>
                          <a:latin typeface="+mn-lt"/>
                          <a:ea typeface="+mn-ea"/>
                          <a:cs typeface="+mn-cs"/>
                          <a:sym typeface="Arial"/>
                        </a:rPr>
                        <a:t>0.8336277095212983</a:t>
                      </a:r>
                      <a:endParaRPr lang="en-IN" dirty="0">
                        <a:solidFill>
                          <a:schemeClr val="bg1"/>
                        </a:solidFill>
                      </a:endParaRPr>
                    </a:p>
                  </a:txBody>
                  <a:tcPr/>
                </a:tc>
                <a:extLst>
                  <a:ext uri="{0D108BD9-81ED-4DB2-BD59-A6C34878D82A}">
                    <a16:rowId xmlns:a16="http://schemas.microsoft.com/office/drawing/2014/main" val="3256760824"/>
                  </a:ext>
                </a:extLst>
              </a:tr>
              <a:tr h="541790">
                <a:tc>
                  <a:txBody>
                    <a:bodyPr/>
                    <a:lstStyle/>
                    <a:p>
                      <a:r>
                        <a:rPr lang="en-IN" dirty="0">
                          <a:solidFill>
                            <a:schemeClr val="bg1"/>
                          </a:solidFill>
                        </a:rPr>
                        <a:t>Recall</a:t>
                      </a:r>
                    </a:p>
                  </a:txBody>
                  <a:tcPr/>
                </a:tc>
                <a:tc>
                  <a:txBody>
                    <a:bodyPr/>
                    <a:lstStyle/>
                    <a:p>
                      <a:r>
                        <a:rPr lang="en-IN" sz="1400" b="0" i="0" u="none" strike="noStrike" cap="none" dirty="0">
                          <a:solidFill>
                            <a:schemeClr val="bg1"/>
                          </a:solidFill>
                          <a:effectLst/>
                          <a:latin typeface="+mn-lt"/>
                          <a:ea typeface="+mn-ea"/>
                          <a:cs typeface="+mn-cs"/>
                          <a:sym typeface="Arial"/>
                        </a:rPr>
                        <a:t>0.5217391304347826</a:t>
                      </a:r>
                      <a:endParaRPr lang="en-IN" dirty="0">
                        <a:solidFill>
                          <a:schemeClr val="bg1"/>
                        </a:solidFill>
                      </a:endParaRPr>
                    </a:p>
                  </a:txBody>
                  <a:tcPr/>
                </a:tc>
                <a:tc>
                  <a:txBody>
                    <a:bodyPr/>
                    <a:lstStyle/>
                    <a:p>
                      <a:r>
                        <a:rPr lang="en-IN" sz="1400" b="0" i="0" u="none" strike="noStrike" cap="none" dirty="0">
                          <a:solidFill>
                            <a:schemeClr val="bg1"/>
                          </a:solidFill>
                          <a:effectLst/>
                          <a:latin typeface="+mn-lt"/>
                          <a:ea typeface="+mn-ea"/>
                          <a:cs typeface="+mn-cs"/>
                          <a:sym typeface="Arial"/>
                        </a:rPr>
                        <a:t>0.7142857142857143</a:t>
                      </a:r>
                      <a:endParaRPr lang="en-IN" dirty="0">
                        <a:solidFill>
                          <a:schemeClr val="bg1"/>
                        </a:solidFill>
                      </a:endParaRPr>
                    </a:p>
                  </a:txBody>
                  <a:tcPr/>
                </a:tc>
                <a:tc>
                  <a:txBody>
                    <a:bodyPr/>
                    <a:lstStyle/>
                    <a:p>
                      <a:r>
                        <a:rPr lang="en-IN" sz="1400" b="0" i="0" u="none" strike="noStrike" cap="none" dirty="0">
                          <a:solidFill>
                            <a:schemeClr val="bg1"/>
                          </a:solidFill>
                          <a:effectLst/>
                          <a:latin typeface="+mn-lt"/>
                          <a:ea typeface="+mn-ea"/>
                          <a:cs typeface="+mn-cs"/>
                          <a:sym typeface="Arial"/>
                        </a:rPr>
                        <a:t>0.8214285714285714</a:t>
                      </a:r>
                      <a:endParaRPr lang="en-IN" dirty="0">
                        <a:solidFill>
                          <a:schemeClr val="bg1"/>
                        </a:solidFill>
                      </a:endParaRPr>
                    </a:p>
                  </a:txBody>
                  <a:tcPr/>
                </a:tc>
                <a:tc>
                  <a:txBody>
                    <a:bodyPr/>
                    <a:lstStyle/>
                    <a:p>
                      <a:r>
                        <a:rPr lang="en-IN" sz="1400" b="0" i="0" u="none" strike="noStrike" cap="none" dirty="0">
                          <a:solidFill>
                            <a:schemeClr val="bg1"/>
                          </a:solidFill>
                          <a:effectLst/>
                          <a:latin typeface="+mn-lt"/>
                          <a:ea typeface="+mn-ea"/>
                          <a:cs typeface="+mn-cs"/>
                          <a:sym typeface="Arial"/>
                        </a:rPr>
                        <a:t> 0.7840909090909091</a:t>
                      </a:r>
                      <a:endParaRPr lang="en-IN" dirty="0">
                        <a:solidFill>
                          <a:schemeClr val="bg1"/>
                        </a:solidFill>
                      </a:endParaRPr>
                    </a:p>
                  </a:txBody>
                  <a:tcPr/>
                </a:tc>
                <a:tc>
                  <a:txBody>
                    <a:bodyPr/>
                    <a:lstStyle/>
                    <a:p>
                      <a:r>
                        <a:rPr lang="en-IN" sz="1400" b="0" i="0" u="none" strike="noStrike" cap="none" dirty="0">
                          <a:solidFill>
                            <a:schemeClr val="bg1"/>
                          </a:solidFill>
                          <a:effectLst/>
                          <a:latin typeface="+mn-lt"/>
                          <a:ea typeface="+mn-ea"/>
                          <a:cs typeface="+mn-cs"/>
                          <a:sym typeface="Arial"/>
                        </a:rPr>
                        <a:t>0.8091106290672451</a:t>
                      </a:r>
                      <a:endParaRPr lang="en-IN" dirty="0">
                        <a:solidFill>
                          <a:schemeClr val="bg1"/>
                        </a:solidFill>
                      </a:endParaRPr>
                    </a:p>
                  </a:txBody>
                  <a:tcPr/>
                </a:tc>
                <a:extLst>
                  <a:ext uri="{0D108BD9-81ED-4DB2-BD59-A6C34878D82A}">
                    <a16:rowId xmlns:a16="http://schemas.microsoft.com/office/drawing/2014/main" val="714943113"/>
                  </a:ext>
                </a:extLst>
              </a:tr>
              <a:tr h="895648">
                <a:tc>
                  <a:txBody>
                    <a:bodyPr/>
                    <a:lstStyle/>
                    <a:p>
                      <a:r>
                        <a:rPr lang="en-IN" dirty="0">
                          <a:solidFill>
                            <a:schemeClr val="bg1"/>
                          </a:solidFill>
                        </a:rPr>
                        <a:t>F-measure</a:t>
                      </a:r>
                    </a:p>
                  </a:txBody>
                  <a:tcPr/>
                </a:tc>
                <a:tc>
                  <a:txBody>
                    <a:bodyPr/>
                    <a:lstStyle/>
                    <a:p>
                      <a:r>
                        <a:rPr lang="en-IN" sz="1400" b="0" i="0" u="none" strike="noStrike" cap="none" dirty="0">
                          <a:solidFill>
                            <a:schemeClr val="bg1"/>
                          </a:solidFill>
                          <a:effectLst/>
                          <a:latin typeface="+mn-lt"/>
                          <a:ea typeface="+mn-ea"/>
                          <a:cs typeface="+mn-cs"/>
                          <a:sym typeface="Arial"/>
                        </a:rPr>
                        <a:t>0.3018867924528302</a:t>
                      </a:r>
                    </a:p>
                    <a:p>
                      <a:br>
                        <a:rPr lang="en-IN" dirty="0">
                          <a:solidFill>
                            <a:schemeClr val="bg1"/>
                          </a:solidFill>
                        </a:rPr>
                      </a:br>
                      <a:endParaRPr lang="en-IN" dirty="0">
                        <a:solidFill>
                          <a:schemeClr val="bg1"/>
                        </a:solidFill>
                      </a:endParaRPr>
                    </a:p>
                  </a:txBody>
                  <a:tcPr/>
                </a:tc>
                <a:tc>
                  <a:txBody>
                    <a:bodyPr/>
                    <a:lstStyle/>
                    <a:p>
                      <a:r>
                        <a:rPr lang="en-IN" sz="1400" b="0" i="0" u="none" strike="noStrike" cap="none" dirty="0">
                          <a:solidFill>
                            <a:schemeClr val="bg1"/>
                          </a:solidFill>
                          <a:effectLst/>
                          <a:latin typeface="+mn-lt"/>
                          <a:ea typeface="+mn-ea"/>
                          <a:cs typeface="+mn-cs"/>
                          <a:sym typeface="Arial"/>
                        </a:rPr>
                        <a:t>0.3738317757009346</a:t>
                      </a:r>
                      <a:endParaRPr lang="en-IN" dirty="0">
                        <a:solidFill>
                          <a:schemeClr val="bg1"/>
                        </a:solidFill>
                      </a:endParaRPr>
                    </a:p>
                  </a:txBody>
                  <a:tcPr/>
                </a:tc>
                <a:tc>
                  <a:txBody>
                    <a:bodyPr/>
                    <a:lstStyle/>
                    <a:p>
                      <a:r>
                        <a:rPr lang="en-IN" sz="1400" b="0" i="0" u="none" strike="noStrike" cap="none" dirty="0">
                          <a:solidFill>
                            <a:schemeClr val="bg1"/>
                          </a:solidFill>
                          <a:effectLst/>
                          <a:latin typeface="+mn-lt"/>
                          <a:ea typeface="+mn-ea"/>
                          <a:cs typeface="+mn-cs"/>
                          <a:sym typeface="Arial"/>
                        </a:rPr>
                        <a:t>0.6250000000000001</a:t>
                      </a:r>
                      <a:endParaRPr lang="en-IN" dirty="0">
                        <a:solidFill>
                          <a:schemeClr val="bg1"/>
                        </a:solidFill>
                      </a:endParaRPr>
                    </a:p>
                  </a:txBody>
                  <a:tcPr/>
                </a:tc>
                <a:tc>
                  <a:txBody>
                    <a:bodyPr/>
                    <a:lstStyle/>
                    <a:p>
                      <a:r>
                        <a:rPr lang="en-IN" sz="1400" b="0" i="0" u="none" strike="noStrike" cap="none" dirty="0">
                          <a:solidFill>
                            <a:schemeClr val="bg1"/>
                          </a:solidFill>
                          <a:effectLst/>
                          <a:latin typeface="+mn-lt"/>
                          <a:ea typeface="+mn-ea"/>
                          <a:cs typeface="+mn-cs"/>
                          <a:sym typeface="Arial"/>
                        </a:rPr>
                        <a:t>0.48763250883392223</a:t>
                      </a:r>
                      <a:endParaRPr lang="en-IN" dirty="0">
                        <a:solidFill>
                          <a:schemeClr val="bg1"/>
                        </a:solidFill>
                      </a:endParaRPr>
                    </a:p>
                  </a:txBody>
                  <a:tcPr/>
                </a:tc>
                <a:tc>
                  <a:txBody>
                    <a:bodyPr/>
                    <a:lstStyle/>
                    <a:p>
                      <a:r>
                        <a:rPr lang="en-IN" sz="1400" b="0" i="0" u="none" strike="noStrike" cap="none" dirty="0">
                          <a:solidFill>
                            <a:schemeClr val="bg1"/>
                          </a:solidFill>
                          <a:effectLst/>
                          <a:latin typeface="+mn-lt"/>
                          <a:ea typeface="+mn-ea"/>
                          <a:cs typeface="+mn-cs"/>
                          <a:sym typeface="Arial"/>
                        </a:rPr>
                        <a:t>0.8158239638527409</a:t>
                      </a:r>
                      <a:endParaRPr lang="en-IN" dirty="0">
                        <a:solidFill>
                          <a:schemeClr val="bg1"/>
                        </a:solidFill>
                      </a:endParaRPr>
                    </a:p>
                  </a:txBody>
                  <a:tcPr/>
                </a:tc>
                <a:extLst>
                  <a:ext uri="{0D108BD9-81ED-4DB2-BD59-A6C34878D82A}">
                    <a16:rowId xmlns:a16="http://schemas.microsoft.com/office/drawing/2014/main" val="300744856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Conclusions</a:t>
            </a:r>
            <a:endParaRPr/>
          </a:p>
        </p:txBody>
      </p:sp>
      <p:sp>
        <p:nvSpPr>
          <p:cNvPr id="201" name="Google Shape;201;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With growing market for apps there are only going to be more apps  as years go by</a:t>
            </a:r>
            <a:endParaRPr/>
          </a:p>
          <a:p>
            <a:pPr marL="0" lvl="0" indent="0" rtl="0">
              <a:spcBef>
                <a:spcPts val="1600"/>
              </a:spcBef>
              <a:spcAft>
                <a:spcPts val="0"/>
              </a:spcAft>
              <a:buNone/>
            </a:pPr>
            <a:r>
              <a:rPr lang="en"/>
              <a:t>Every developer wants to know how his/her app performs and what can be done to improve the user experience</a:t>
            </a:r>
            <a:endParaRPr/>
          </a:p>
          <a:p>
            <a:pPr marL="0" lvl="0" indent="0" rtl="0">
              <a:spcBef>
                <a:spcPts val="1600"/>
              </a:spcBef>
              <a:spcAft>
                <a:spcPts val="0"/>
              </a:spcAft>
              <a:buNone/>
            </a:pPr>
            <a:r>
              <a:rPr lang="en"/>
              <a:t>With the number of reviews, their semantic and syntactic structure it becomes tough to extract useful information </a:t>
            </a:r>
            <a:endParaRPr/>
          </a:p>
          <a:p>
            <a:pPr marL="0" lvl="0" indent="0" rtl="0">
              <a:spcBef>
                <a:spcPts val="1600"/>
              </a:spcBef>
              <a:spcAft>
                <a:spcPts val="0"/>
              </a:spcAft>
              <a:buNone/>
            </a:pPr>
            <a:r>
              <a:rPr lang="en"/>
              <a:t>Classifiers like Naive Bayes are efficient in being used in mobile app review classification systems</a:t>
            </a:r>
            <a:endParaRPr/>
          </a:p>
          <a:p>
            <a:pPr marL="0" lvl="0" indent="0">
              <a:spcBef>
                <a:spcPts val="1600"/>
              </a:spcBef>
              <a:spcAft>
                <a:spcPts val="1600"/>
              </a:spcAft>
              <a:buNone/>
            </a:pPr>
            <a:r>
              <a:rPr lang="en"/>
              <a:t>Developers no longer have to wade through the large amount of reviews that are there for their apps and they can quickly browse through the important information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Future Work</a:t>
            </a:r>
            <a:endParaRPr/>
          </a:p>
        </p:txBody>
      </p:sp>
      <p:sp>
        <p:nvSpPr>
          <p:cNvPr id="207" name="Google Shape;207;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Future work would include dealing with reviews on a more deeper level by considering the variations that people use in expressing their opinions. Eg. ‘grt’ for great. Such considerations can increase the efficiency of the classifier.</a:t>
            </a:r>
            <a:endParaRPr/>
          </a:p>
          <a:p>
            <a:pPr marL="0" lvl="0" indent="0">
              <a:spcBef>
                <a:spcPts val="1600"/>
              </a:spcBef>
              <a:spcAft>
                <a:spcPts val="1600"/>
              </a:spcAft>
              <a:buNone/>
            </a:pPr>
            <a:r>
              <a:rPr lang="en"/>
              <a:t>Many other algorithms perform equally well on such datasets and a combination of two or more algorithms can also yield good results. Such things can also be considered.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1195650" y="2114700"/>
            <a:ext cx="7038900" cy="914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1246575" y="2114700"/>
            <a:ext cx="7038900" cy="914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46575" y="128925"/>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Table Of Contents</a:t>
            </a:r>
            <a:endParaRPr/>
          </a:p>
        </p:txBody>
      </p:sp>
      <p:sp>
        <p:nvSpPr>
          <p:cNvPr id="141" name="Google Shape;141;p14"/>
          <p:cNvSpPr txBox="1">
            <a:spLocks noGrp="1"/>
          </p:cNvSpPr>
          <p:nvPr>
            <p:ph type="body" idx="1"/>
          </p:nvPr>
        </p:nvSpPr>
        <p:spPr>
          <a:xfrm>
            <a:off x="1246575" y="953175"/>
            <a:ext cx="7038900" cy="2911200"/>
          </a:xfrm>
          <a:prstGeom prst="rect">
            <a:avLst/>
          </a:prstGeom>
        </p:spPr>
        <p:txBody>
          <a:bodyPr spcFirstLastPara="1" wrap="square" lIns="91425" tIns="91425" rIns="91425" bIns="91425" anchor="t" anchorCtr="0">
            <a:noAutofit/>
          </a:bodyPr>
          <a:lstStyle/>
          <a:p>
            <a:pPr marL="285750" indent="-285750"/>
            <a:r>
              <a:rPr lang="en-IN" dirty="0"/>
              <a:t>Introduction</a:t>
            </a:r>
          </a:p>
          <a:p>
            <a:pPr marL="285750" indent="-285750"/>
            <a:r>
              <a:rPr lang="en-IN" dirty="0"/>
              <a:t>Motivation/Problem statements</a:t>
            </a:r>
          </a:p>
          <a:p>
            <a:pPr marL="285750" indent="-285750"/>
            <a:r>
              <a:rPr lang="en-IN" dirty="0"/>
              <a:t>Key Issues</a:t>
            </a:r>
          </a:p>
          <a:p>
            <a:pPr marL="285750" indent="-285750"/>
            <a:r>
              <a:rPr lang="en-IN" dirty="0"/>
              <a:t>Related Work</a:t>
            </a:r>
          </a:p>
          <a:p>
            <a:pPr marL="285750" indent="-285750"/>
            <a:r>
              <a:rPr lang="en-IN" dirty="0"/>
              <a:t>Dataset</a:t>
            </a:r>
          </a:p>
          <a:p>
            <a:pPr marL="285750" indent="-285750"/>
            <a:r>
              <a:rPr lang="en-IN" dirty="0"/>
              <a:t>Pre processing</a:t>
            </a:r>
          </a:p>
          <a:p>
            <a:pPr marL="285750" indent="-285750"/>
            <a:r>
              <a:rPr lang="en-IN" dirty="0"/>
              <a:t>Class Labels checked</a:t>
            </a:r>
          </a:p>
          <a:p>
            <a:pPr marL="285750" indent="-285750"/>
            <a:r>
              <a:rPr lang="en-IN" dirty="0"/>
              <a:t>Classification Approach</a:t>
            </a:r>
          </a:p>
          <a:p>
            <a:pPr marL="285750" indent="-285750"/>
            <a:r>
              <a:rPr lang="en-IN" dirty="0"/>
              <a:t>Evaluation</a:t>
            </a:r>
          </a:p>
          <a:p>
            <a:pPr marL="285750" indent="-285750"/>
            <a:r>
              <a:rPr lang="en-IN" dirty="0"/>
              <a:t>Conclusion</a:t>
            </a:r>
          </a:p>
          <a:p>
            <a:pPr marL="285750" indent="-285750"/>
            <a:r>
              <a:rPr lang="en-IN" dirty="0"/>
              <a:t>Future work</a:t>
            </a:r>
          </a:p>
          <a:p>
            <a:pPr marL="285750" indent="-285750"/>
            <a:endParaRPr lang="en-IN" dirty="0"/>
          </a:p>
          <a:p>
            <a:pPr marL="285750" indent="-285750"/>
            <a:endParaRPr lang="en-IN" dirty="0"/>
          </a:p>
          <a:p>
            <a:pPr marL="285750" indent="-285750"/>
            <a:endParaRPr lang="en-IN" dirty="0"/>
          </a:p>
          <a:p>
            <a:pPr marL="285750" indent="-285750"/>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Introduction</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Google  play  provides a platform for android application  users to write reviews of the applications which can form a great tool for development teams  to get real time evaluation of their live applications.</a:t>
            </a:r>
            <a:endParaRPr dirty="0"/>
          </a:p>
          <a:p>
            <a:pPr marL="0" lvl="0" indent="0" rtl="0">
              <a:spcBef>
                <a:spcPts val="1600"/>
              </a:spcBef>
              <a:spcAft>
                <a:spcPts val="0"/>
              </a:spcAft>
              <a:buNone/>
            </a:pPr>
            <a:endParaRPr dirty="0"/>
          </a:p>
          <a:p>
            <a:pPr marL="0" lvl="0" indent="0" rtl="0">
              <a:spcBef>
                <a:spcPts val="1600"/>
              </a:spcBef>
              <a:spcAft>
                <a:spcPts val="0"/>
              </a:spcAft>
              <a:buNone/>
            </a:pPr>
            <a:r>
              <a:rPr lang="en" dirty="0"/>
              <a:t>With the help of user reviews, development team can assess the satisfaction levels of users, get to know the user request and catch and fix the bugs which may have been ignored in test phase.</a:t>
            </a:r>
            <a:endParaRPr dirty="0"/>
          </a:p>
          <a:p>
            <a:pPr marL="0" lvl="0" indent="0" rtl="0">
              <a:spcBef>
                <a:spcPts val="1600"/>
              </a:spcBef>
              <a:spcAft>
                <a:spcPts val="0"/>
              </a:spcAft>
              <a:buNone/>
            </a:pPr>
            <a:endParaRPr dirty="0"/>
          </a:p>
          <a:p>
            <a:pPr marL="0" lvl="0" indent="0" rtl="0">
              <a:spcBef>
                <a:spcPts val="1600"/>
              </a:spcBef>
              <a:spcAft>
                <a:spcPts val="0"/>
              </a:spcAft>
              <a:buNone/>
            </a:pPr>
            <a:endParaRPr dirty="0"/>
          </a:p>
          <a:p>
            <a:pPr marL="0" lvl="0" indent="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Motivation / Problem Statement</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dirty="0"/>
              <a:t>Lack of mechanism for extracting required knowledge from the user reviews on the google play poses a big problem in front of developers.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Key Issues</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Some of the key issues faced by the development teams while assessing user reviews are :</a:t>
            </a:r>
            <a:endParaRPr/>
          </a:p>
          <a:p>
            <a:pPr marL="457200" lvl="0" indent="-311150" rtl="0">
              <a:spcBef>
                <a:spcPts val="1600"/>
              </a:spcBef>
              <a:spcAft>
                <a:spcPts val="0"/>
              </a:spcAft>
              <a:buSzPts val="1300"/>
              <a:buAutoNum type="arabicParenR"/>
            </a:pPr>
            <a:r>
              <a:rPr lang="en"/>
              <a:t>Large number of reviews for an application . For eg. an app like Facebook receives thousands of reviews each day . A mechanism is required to dissect them to gain useful information.</a:t>
            </a:r>
            <a:endParaRPr/>
          </a:p>
          <a:p>
            <a:pPr marL="457200" lvl="0" indent="-311150" rtl="0">
              <a:spcBef>
                <a:spcPts val="0"/>
              </a:spcBef>
              <a:spcAft>
                <a:spcPts val="0"/>
              </a:spcAft>
              <a:buSzPts val="1300"/>
              <a:buAutoNum type="arabicParenR"/>
            </a:pPr>
            <a:r>
              <a:rPr lang="en"/>
              <a:t>Reviews are usually written by users from different parts of the world , hence a lot of language differences can be seen.</a:t>
            </a:r>
            <a:endParaRPr/>
          </a:p>
          <a:p>
            <a:pPr marL="457200" lvl="0" indent="-311150" rtl="0">
              <a:spcBef>
                <a:spcPts val="0"/>
              </a:spcBef>
              <a:spcAft>
                <a:spcPts val="0"/>
              </a:spcAft>
              <a:buSzPts val="1300"/>
              <a:buAutoNum type="arabicParenR"/>
            </a:pPr>
            <a:r>
              <a:rPr lang="en"/>
              <a:t>Syntactic structure of the reviews. Reviews often include sentences that are talking positively as well as negatively about an app .</a:t>
            </a:r>
            <a:endParaRPr/>
          </a:p>
          <a:p>
            <a:pPr marL="457200" lvl="0" indent="-311150" rtl="0">
              <a:spcBef>
                <a:spcPts val="0"/>
              </a:spcBef>
              <a:spcAft>
                <a:spcPts val="0"/>
              </a:spcAft>
              <a:buSzPts val="1300"/>
              <a:buAutoNum type="arabicParenR"/>
            </a:pPr>
            <a:r>
              <a:rPr lang="en"/>
              <a:t>Users use short forms in their reviews which are grammatically not correct and hence analysing such reviews becomes difficult</a:t>
            </a:r>
            <a:endParaRPr/>
          </a:p>
          <a:p>
            <a:pPr marL="457200" lvl="0" indent="-311150" rtl="0">
              <a:spcBef>
                <a:spcPts val="0"/>
              </a:spcBef>
              <a:spcAft>
                <a:spcPts val="0"/>
              </a:spcAft>
              <a:buSzPts val="1300"/>
              <a:buAutoNum type="arabicParenR"/>
            </a:pPr>
            <a:r>
              <a:rPr lang="en"/>
              <a:t>Special symbols are seen as being part of many reviews and handling them is a challenge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Related Work</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t>Research papers on text analysis and text mining algorithms provided thorough knowledge in implementation of the project</a:t>
            </a:r>
            <a:endParaRPr sz="1400" dirty="0"/>
          </a:p>
          <a:p>
            <a:pPr marL="0" lvl="0" indent="0" rtl="0">
              <a:spcBef>
                <a:spcPts val="1600"/>
              </a:spcBef>
              <a:spcAft>
                <a:spcPts val="0"/>
              </a:spcAft>
              <a:buNone/>
            </a:pPr>
            <a:endParaRPr sz="1400" dirty="0"/>
          </a:p>
          <a:p>
            <a:pPr marL="0" lvl="0" indent="0" rtl="0">
              <a:spcBef>
                <a:spcPts val="1600"/>
              </a:spcBef>
              <a:spcAft>
                <a:spcPts val="0"/>
              </a:spcAft>
              <a:buNone/>
            </a:pPr>
            <a:r>
              <a:rPr lang="en" sz="1400" dirty="0"/>
              <a:t>S. Panichella et al. in ARdoc: App Reviews Development Oriented Classiﬁer mentioned the process  called ARdoc, a tool which combines three techniques: (1) Natural Language Parsing, (2) Text Analysis and (3) Sentiment Analysis to automatically classify useful feedback contained in app reviews.</a:t>
            </a:r>
            <a:endParaRPr sz="1400" dirty="0"/>
          </a:p>
          <a:p>
            <a:pPr marL="0" lvl="0" indent="0" rtl="0">
              <a:spcBef>
                <a:spcPts val="1600"/>
              </a:spcBef>
              <a:spcAft>
                <a:spcPts val="0"/>
              </a:spcAft>
              <a:buNone/>
            </a:pPr>
            <a:endParaRPr sz="1400" dirty="0"/>
          </a:p>
          <a:p>
            <a:pPr marL="0" lvl="0" indent="0" rtl="0">
              <a:spcBef>
                <a:spcPts val="1600"/>
              </a:spcBef>
              <a:spcAft>
                <a:spcPts val="0"/>
              </a:spcAft>
              <a:buNone/>
            </a:pPr>
            <a:endParaRPr dirty="0"/>
          </a:p>
          <a:p>
            <a:pPr marL="0" lvl="0" indent="0">
              <a:spcBef>
                <a:spcPts val="16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Dataset</a:t>
            </a:r>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The initial dataset consisted of 3439 mobile app reviews from 17 different mobile apps with attributes like app_name, version, user_id, date, rating, title, text.</a:t>
            </a:r>
            <a:endParaRPr/>
          </a:p>
          <a:p>
            <a:pPr marL="0" lvl="0" indent="0" rtl="0">
              <a:spcBef>
                <a:spcPts val="1600"/>
              </a:spcBef>
              <a:spcAft>
                <a:spcPts val="0"/>
              </a:spcAft>
              <a:buNone/>
            </a:pPr>
            <a:endParaRPr/>
          </a:p>
          <a:p>
            <a:pPr marL="0" lvl="0" indent="0" rtl="0">
              <a:spcBef>
                <a:spcPts val="1600"/>
              </a:spcBef>
              <a:spcAft>
                <a:spcPts val="0"/>
              </a:spcAft>
              <a:buNone/>
            </a:pPr>
            <a:r>
              <a:rPr lang="en"/>
              <a:t>Seventeen different applications from different  categories such as mobile games to everyday use like  alarm clocks were analysed.</a:t>
            </a:r>
            <a:endParaRPr/>
          </a:p>
          <a:p>
            <a:pPr marL="0" lvl="0" indent="0" rtl="0">
              <a:spcBef>
                <a:spcPts val="1600"/>
              </a:spcBef>
              <a:spcAft>
                <a:spcPts val="0"/>
              </a:spcAft>
              <a:buNone/>
            </a:pPr>
            <a:endParaRPr/>
          </a:p>
          <a:p>
            <a:pPr marL="0" lvl="0" indent="0">
              <a:spcBef>
                <a:spcPts val="1600"/>
              </a:spcBef>
              <a:spcAft>
                <a:spcPts val="1600"/>
              </a:spcAft>
              <a:buNone/>
            </a:pPr>
            <a:r>
              <a:rPr lang="en"/>
              <a:t>Since the applications were of different types,  the reviews had a mention of wide range of topics.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Preprocessing</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Since the data set was extracted directly from google play it required certain amount of pre processing before being used as data for the training and testing the classifier.</a:t>
            </a:r>
            <a:endParaRPr/>
          </a:p>
          <a:p>
            <a:pPr marL="0" lvl="0" indent="0" rtl="0">
              <a:spcBef>
                <a:spcPts val="1600"/>
              </a:spcBef>
              <a:spcAft>
                <a:spcPts val="0"/>
              </a:spcAft>
              <a:buNone/>
            </a:pPr>
            <a:r>
              <a:rPr lang="en"/>
              <a:t>Variety of pre-processing activities were performed on the original data set based on the initial assessment by the project team.</a:t>
            </a:r>
            <a:endParaRPr/>
          </a:p>
          <a:p>
            <a:pPr marL="0" lvl="0" indent="0" rtl="0">
              <a:spcBef>
                <a:spcPts val="1600"/>
              </a:spcBef>
              <a:spcAft>
                <a:spcPts val="0"/>
              </a:spcAft>
              <a:buNone/>
            </a:pPr>
            <a:r>
              <a:rPr lang="en"/>
              <a:t>Reviews with blank cells , special characters or ones which used language other than english were removed.</a:t>
            </a:r>
            <a:endParaRPr/>
          </a:p>
          <a:p>
            <a:pPr marL="0" lvl="0" indent="0" rtl="0">
              <a:spcBef>
                <a:spcPts val="1600"/>
              </a:spcBef>
              <a:spcAft>
                <a:spcPts val="0"/>
              </a:spcAft>
              <a:buNone/>
            </a:pPr>
            <a:r>
              <a:rPr lang="en"/>
              <a:t>Spelling mistakes were corrected.</a:t>
            </a:r>
            <a:endParaRPr/>
          </a:p>
          <a:p>
            <a:pPr marL="0" lvl="0" indent="0">
              <a:spcBef>
                <a:spcPts val="1600"/>
              </a:spcBef>
              <a:spcAft>
                <a:spcPts val="1600"/>
              </a:spcAft>
              <a:buNone/>
            </a:pPr>
            <a:r>
              <a:rPr lang="en"/>
              <a:t>Team tried to achieve consistency in the available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Class Labels Checked</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 order to process data using  data algorithms data labelling was  performed.</a:t>
            </a:r>
            <a:endParaRPr/>
          </a:p>
          <a:p>
            <a:pPr marL="0" lvl="0" indent="0" rtl="0">
              <a:spcBef>
                <a:spcPts val="1600"/>
              </a:spcBef>
              <a:spcAft>
                <a:spcPts val="0"/>
              </a:spcAft>
              <a:buNone/>
            </a:pPr>
            <a:r>
              <a:rPr lang="en"/>
              <a:t>Total of five classes were created </a:t>
            </a:r>
            <a:endParaRPr/>
          </a:p>
          <a:p>
            <a:pPr marL="0" lvl="0" indent="0" rtl="0">
              <a:spcBef>
                <a:spcPts val="1600"/>
              </a:spcBef>
              <a:spcAft>
                <a:spcPts val="0"/>
              </a:spcAft>
              <a:buNone/>
            </a:pPr>
            <a:r>
              <a:rPr lang="en"/>
              <a:t>1.Has_information_giving</a:t>
            </a:r>
            <a:endParaRPr/>
          </a:p>
          <a:p>
            <a:pPr marL="0" lvl="0" indent="0" rtl="0">
              <a:spcBef>
                <a:spcPts val="1600"/>
              </a:spcBef>
              <a:spcAft>
                <a:spcPts val="0"/>
              </a:spcAft>
              <a:buNone/>
            </a:pPr>
            <a:r>
              <a:rPr lang="en"/>
              <a:t>2.Has_information_seeking</a:t>
            </a:r>
            <a:endParaRPr/>
          </a:p>
          <a:p>
            <a:pPr marL="0" lvl="0" indent="0" rtl="0">
              <a:spcBef>
                <a:spcPts val="1600"/>
              </a:spcBef>
              <a:spcAft>
                <a:spcPts val="0"/>
              </a:spcAft>
              <a:buNone/>
            </a:pPr>
            <a:r>
              <a:rPr lang="en"/>
              <a:t>3.Has_feature_request</a:t>
            </a:r>
            <a:endParaRPr/>
          </a:p>
          <a:p>
            <a:pPr marL="0" lvl="0" indent="0" rtl="0">
              <a:spcBef>
                <a:spcPts val="1600"/>
              </a:spcBef>
              <a:spcAft>
                <a:spcPts val="0"/>
              </a:spcAft>
              <a:buNone/>
            </a:pPr>
            <a:r>
              <a:rPr lang="en"/>
              <a:t>4.Has_bug_report</a:t>
            </a:r>
            <a:endParaRPr/>
          </a:p>
          <a:p>
            <a:pPr marL="0" lvl="0" indent="0" rtl="0">
              <a:spcBef>
                <a:spcPts val="1600"/>
              </a:spcBef>
              <a:spcAft>
                <a:spcPts val="0"/>
              </a:spcAft>
              <a:buNone/>
            </a:pPr>
            <a:r>
              <a:rPr lang="en"/>
              <a:t>5.Sentiment_Score</a:t>
            </a:r>
            <a:endParaRPr/>
          </a:p>
          <a:p>
            <a:pPr marL="0" lvl="0" indent="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824</Words>
  <Application>Microsoft Office PowerPoint</Application>
  <PresentationFormat>On-screen Show (16:9)</PresentationFormat>
  <Paragraphs>108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Montserrat</vt:lpstr>
      <vt:lpstr>Lato</vt:lpstr>
      <vt:lpstr>Focus</vt:lpstr>
      <vt:lpstr>Mobile App Review Classification</vt:lpstr>
      <vt:lpstr>Table Of Contents</vt:lpstr>
      <vt:lpstr>Introduction</vt:lpstr>
      <vt:lpstr>Motivation / Problem Statement</vt:lpstr>
      <vt:lpstr>Key Issues</vt:lpstr>
      <vt:lpstr>Related Work</vt:lpstr>
      <vt:lpstr>Dataset</vt:lpstr>
      <vt:lpstr>Preprocessing</vt:lpstr>
      <vt:lpstr>Class Labels Checked</vt:lpstr>
      <vt:lpstr>Classification Approach</vt:lpstr>
      <vt:lpstr>Evaluation</vt:lpstr>
      <vt:lpstr>Conclusions</vt:lpstr>
      <vt:lpstr>Future Work</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Review Classification</dc:title>
  <cp:lastModifiedBy>saurabh joshi</cp:lastModifiedBy>
  <cp:revision>6</cp:revision>
  <dcterms:modified xsi:type="dcterms:W3CDTF">2018-08-13T01:50:53Z</dcterms:modified>
</cp:coreProperties>
</file>