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65" r:id="rId12"/>
    <p:sldId id="274" r:id="rId13"/>
    <p:sldId id="275" r:id="rId14"/>
    <p:sldId id="276"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92" d="100"/>
          <a:sy n="92" d="100"/>
        </p:scale>
        <p:origin x="307"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akes\OneDrive\Documents\Emp_Record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rakes\OneDrive\Documents\Emp_Records.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C:\Users\rakes\OneDrive\Documents\Emp_Records.xlsx" TargetMode="External"/><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3" Type="http://schemas.openxmlformats.org/officeDocument/2006/relationships/oleObject" Target="file:///C:\Users\rakes\OneDrive\Documents\Emp_Records.xlsx" TargetMode="External"/><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oleObject" Target="file:///C:\Users\rakes\OneDrive\Documents\Emp_Record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[Emp_Records.xlsx]heet1!PivotTable1</c:name>
    <c:fmtId val="-1"/>
  </c:pivotSource>
  <c:chart>
    <c:autoTitleDeleted val="1"/>
    <c:plotArea>
      <c:layout/>
      <c:doughnutChart>
        <c:varyColors val="1"/>
        <c:ser>
          <c:idx val="0"/>
          <c:order val="0"/>
          <c:tx>
            <c:strRef>
              <c:f>[Emp_Records.xlsx]heet1!$B$3</c:f>
              <c:strCache>
                <c:ptCount val="1"/>
                <c:pt idx="0">
                  <c:v>Total</c:v>
                </c:pt>
              </c:strCache>
            </c:strRef>
          </c:tx>
          <c:dPt>
            <c:idx val="0"/>
            <c:bubble3D val="0"/>
            <c:spPr>
              <a:solidFill>
                <a:schemeClr val="accent1"/>
              </a:solidFill>
              <a:ln>
                <a:noFill/>
              </a:ln>
              <a:effectLst/>
            </c:spPr>
            <c:extLst>
              <c:ext xmlns:c16="http://schemas.microsoft.com/office/drawing/2014/chart" uri="{C3380CC4-5D6E-409C-BE32-E72D297353CC}">
                <c16:uniqueId val="{00000001-3EE7-4CE6-A82F-E5E6FCEF8F0A}"/>
              </c:ext>
            </c:extLst>
          </c:dPt>
          <c:dPt>
            <c:idx val="1"/>
            <c:bubble3D val="0"/>
            <c:spPr>
              <a:solidFill>
                <a:schemeClr val="accent2"/>
              </a:solidFill>
              <a:ln>
                <a:noFill/>
              </a:ln>
              <a:effectLst/>
            </c:spPr>
            <c:extLst>
              <c:ext xmlns:c16="http://schemas.microsoft.com/office/drawing/2014/chart" uri="{C3380CC4-5D6E-409C-BE32-E72D297353CC}">
                <c16:uniqueId val="{00000003-3EE7-4CE6-A82F-E5E6FCEF8F0A}"/>
              </c:ext>
            </c:extLst>
          </c:dPt>
          <c:dPt>
            <c:idx val="2"/>
            <c:bubble3D val="0"/>
            <c:spPr>
              <a:solidFill>
                <a:schemeClr val="accent3"/>
              </a:solidFill>
              <a:ln>
                <a:noFill/>
              </a:ln>
              <a:effectLst/>
            </c:spPr>
            <c:extLst>
              <c:ext xmlns:c16="http://schemas.microsoft.com/office/drawing/2014/chart" uri="{C3380CC4-5D6E-409C-BE32-E72D297353CC}">
                <c16:uniqueId val="{00000005-3EE7-4CE6-A82F-E5E6FCEF8F0A}"/>
              </c:ext>
            </c:extLst>
          </c:dPt>
          <c:dPt>
            <c:idx val="3"/>
            <c:bubble3D val="0"/>
            <c:spPr>
              <a:solidFill>
                <a:schemeClr val="accent4"/>
              </a:solidFill>
              <a:ln>
                <a:noFill/>
              </a:ln>
              <a:effectLst/>
            </c:spPr>
            <c:extLst>
              <c:ext xmlns:c16="http://schemas.microsoft.com/office/drawing/2014/chart" uri="{C3380CC4-5D6E-409C-BE32-E72D297353CC}">
                <c16:uniqueId val="{00000007-3EE7-4CE6-A82F-E5E6FCEF8F0A}"/>
              </c:ext>
            </c:extLst>
          </c:dPt>
          <c:dLbls>
            <c:spPr>
              <a:no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[Emp_Records.xlsx]heet1!$A$4:$A$8</c:f>
              <c:strCache>
                <c:ptCount val="4"/>
                <c:pt idx="0">
                  <c:v>East</c:v>
                </c:pt>
                <c:pt idx="1">
                  <c:v>North</c:v>
                </c:pt>
                <c:pt idx="2">
                  <c:v>South</c:v>
                </c:pt>
                <c:pt idx="3">
                  <c:v>West</c:v>
                </c:pt>
              </c:strCache>
            </c:strRef>
          </c:cat>
          <c:val>
            <c:numRef>
              <c:f>[Emp_Records.xlsx]heet1!$B$4:$B$8</c:f>
              <c:numCache>
                <c:formatCode>##\.##,"L"</c:formatCode>
                <c:ptCount val="4"/>
                <c:pt idx="0">
                  <c:v>2201632</c:v>
                </c:pt>
                <c:pt idx="1">
                  <c:v>2334595</c:v>
                </c:pt>
                <c:pt idx="2">
                  <c:v>2386309</c:v>
                </c:pt>
                <c:pt idx="3">
                  <c:v>1974059</c:v>
                </c:pt>
              </c:numCache>
            </c:numRef>
          </c:val>
          <c:extLst>
            <c:ext xmlns:c16="http://schemas.microsoft.com/office/drawing/2014/chart" uri="{C3380CC4-5D6E-409C-BE32-E72D297353CC}">
              <c16:uniqueId val="{00000008-3EE7-4CE6-A82F-E5E6FCEF8F0A}"/>
            </c:ext>
          </c:extLst>
        </c:ser>
        <c:dLbls>
          <c:showLegendKey val="0"/>
          <c:showVal val="1"/>
          <c:showCatName val="0"/>
          <c:showSerName val="0"/>
          <c:showPercent val="0"/>
          <c:showBubbleSize val="0"/>
          <c:showLeaderLines val="1"/>
        </c:dLbls>
        <c:firstSliceAng val="0"/>
        <c:holeSize val="50"/>
      </c:doughnutChart>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1">
    <c:autoUpdate val="0"/>
  </c:externalData>
  <c:extLst>
    <c:ext xmlns:c14="http://schemas.microsoft.com/office/drawing/2007/8/2/chart" uri="{781A3756-C4B2-4CAC-9D66-4F8BD8637D16}">
      <c14:pivotOptions>
        <c14:dropZoneFilter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[Emp_Records.xlsx]heet1!PivotTable1</c:name>
    <c:fmtId val="-1"/>
  </c:pivotSource>
  <c:chart>
    <c:autoTitleDeleted val="1"/>
    <c:plotArea>
      <c:layout>
        <c:manualLayout>
          <c:layoutTarget val="inner"/>
          <c:xMode val="edge"/>
          <c:yMode val="edge"/>
          <c:x val="0.23270149014581001"/>
          <c:y val="0.110883511536297"/>
          <c:w val="0.470104149975965"/>
          <c:h val="0.82552616769836795"/>
        </c:manualLayout>
      </c:layout>
      <c:doughnutChart>
        <c:varyColors val="1"/>
        <c:ser>
          <c:idx val="0"/>
          <c:order val="0"/>
          <c:tx>
            <c:strRef>
              <c:f>[Emp_Records.xlsx]heet1!$B$3</c:f>
              <c:strCache>
                <c:ptCount val="1"/>
                <c:pt idx="0">
                  <c:v>Total</c:v>
                </c:pt>
              </c:strCache>
            </c:strRef>
          </c:tx>
          <c:dPt>
            <c:idx val="0"/>
            <c:bubble3D val="0"/>
            <c:spPr>
              <a:solidFill>
                <a:schemeClr val="accent1"/>
              </a:solidFill>
              <a:ln>
                <a:noFill/>
              </a:ln>
              <a:effectLst/>
            </c:spPr>
            <c:extLst>
              <c:ext xmlns:c16="http://schemas.microsoft.com/office/drawing/2014/chart" uri="{C3380CC4-5D6E-409C-BE32-E72D297353CC}">
                <c16:uniqueId val="{00000001-E2BE-4CAD-89EE-3EBAC6BF2FD5}"/>
              </c:ext>
            </c:extLst>
          </c:dPt>
          <c:dPt>
            <c:idx val="1"/>
            <c:bubble3D val="0"/>
            <c:spPr>
              <a:solidFill>
                <a:schemeClr val="accent2"/>
              </a:solidFill>
              <a:ln>
                <a:noFill/>
              </a:ln>
              <a:effectLst/>
            </c:spPr>
            <c:extLst>
              <c:ext xmlns:c16="http://schemas.microsoft.com/office/drawing/2014/chart" uri="{C3380CC4-5D6E-409C-BE32-E72D297353CC}">
                <c16:uniqueId val="{00000003-E2BE-4CAD-89EE-3EBAC6BF2FD5}"/>
              </c:ext>
            </c:extLst>
          </c:dPt>
          <c:dPt>
            <c:idx val="2"/>
            <c:bubble3D val="0"/>
            <c:spPr>
              <a:solidFill>
                <a:schemeClr val="accent3"/>
              </a:solidFill>
              <a:ln>
                <a:noFill/>
              </a:ln>
              <a:effectLst/>
            </c:spPr>
            <c:extLst>
              <c:ext xmlns:c16="http://schemas.microsoft.com/office/drawing/2014/chart" uri="{C3380CC4-5D6E-409C-BE32-E72D297353CC}">
                <c16:uniqueId val="{00000005-E2BE-4CAD-89EE-3EBAC6BF2FD5}"/>
              </c:ext>
            </c:extLst>
          </c:dPt>
          <c:dPt>
            <c:idx val="3"/>
            <c:bubble3D val="0"/>
            <c:spPr>
              <a:solidFill>
                <a:schemeClr val="accent4"/>
              </a:solidFill>
              <a:ln>
                <a:noFill/>
              </a:ln>
              <a:effectLst/>
            </c:spPr>
            <c:extLst>
              <c:ext xmlns:c16="http://schemas.microsoft.com/office/drawing/2014/chart" uri="{C3380CC4-5D6E-409C-BE32-E72D297353CC}">
                <c16:uniqueId val="{00000007-E2BE-4CAD-89EE-3EBAC6BF2FD5}"/>
              </c:ext>
            </c:extLst>
          </c:dPt>
          <c:dLbls>
            <c:spPr>
              <a:no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[Emp_Records.xlsx]heet1!$A$4:$A$8</c:f>
              <c:strCache>
                <c:ptCount val="4"/>
                <c:pt idx="0">
                  <c:v>East</c:v>
                </c:pt>
                <c:pt idx="1">
                  <c:v>North</c:v>
                </c:pt>
                <c:pt idx="2">
                  <c:v>South</c:v>
                </c:pt>
                <c:pt idx="3">
                  <c:v>West</c:v>
                </c:pt>
              </c:strCache>
            </c:strRef>
          </c:cat>
          <c:val>
            <c:numRef>
              <c:f>[Emp_Records.xlsx]heet1!$B$4:$B$8</c:f>
              <c:numCache>
                <c:formatCode>##\.##,"L"</c:formatCode>
                <c:ptCount val="4"/>
                <c:pt idx="0">
                  <c:v>2201632</c:v>
                </c:pt>
                <c:pt idx="1">
                  <c:v>2334595</c:v>
                </c:pt>
                <c:pt idx="2">
                  <c:v>2386309</c:v>
                </c:pt>
                <c:pt idx="3">
                  <c:v>1974059</c:v>
                </c:pt>
              </c:numCache>
            </c:numRef>
          </c:val>
          <c:extLst>
            <c:ext xmlns:c16="http://schemas.microsoft.com/office/drawing/2014/chart" uri="{C3380CC4-5D6E-409C-BE32-E72D297353CC}">
              <c16:uniqueId val="{00000008-E2BE-4CAD-89EE-3EBAC6BF2FD5}"/>
            </c:ext>
          </c:extLst>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[Emp_Records.xlsx]heet1!PivotTable5</c:name>
    <c:fmtId val="-1"/>
  </c:pivotSource>
  <c:chart>
    <c:autoTitleDeleted val="1"/>
    <c:plotArea>
      <c:layout>
        <c:manualLayout>
          <c:layoutTarget val="inner"/>
          <c:xMode val="edge"/>
          <c:yMode val="edge"/>
          <c:x val="1.93818660878439E-2"/>
          <c:y val="8.3349792613075305E-2"/>
          <c:w val="0.94297402547210096"/>
          <c:h val="0.71309500296267003"/>
        </c:manualLayout>
      </c:layout>
      <c:barChart>
        <c:barDir val="col"/>
        <c:grouping val="stacked"/>
        <c:varyColors val="0"/>
        <c:ser>
          <c:idx val="0"/>
          <c:order val="0"/>
          <c:tx>
            <c:strRef>
              <c:f>[Emp_Records.xlsx]heet1!$L$3</c:f>
              <c:strCache>
                <c:ptCount val="1"/>
                <c:pt idx="0">
                  <c:v>Total</c:v>
                </c:pt>
              </c:strCache>
            </c:strRef>
          </c:tx>
          <c:spPr>
            <a:solidFill>
              <a:schemeClr val="accent1"/>
            </a:solidFill>
            <a:ln>
              <a:noFill/>
            </a:ln>
            <a:effectLst/>
          </c:spPr>
          <c:invertIfNegative val="0"/>
          <c:dLbls>
            <c:dLbl>
              <c:idx val="0"/>
              <c:layout>
                <c:manualLayout>
                  <c:x val="-1.8037518037518001E-3"/>
                  <c:y val="-7.4324324324324301E-2"/>
                </c:manualLayout>
              </c:layout>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694-4854-BB7E-F96B8427E739}"/>
                </c:ext>
              </c:extLst>
            </c:dLbl>
            <c:dLbl>
              <c:idx val="1"/>
              <c:layout>
                <c:manualLayout>
                  <c:x val="1.5401084971956201E-3"/>
                  <c:y val="-7.9011882710282894E-2"/>
                </c:manualLayout>
              </c:layout>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94-4854-BB7E-F96B8427E739}"/>
                </c:ext>
              </c:extLst>
            </c:dLbl>
            <c:dLbl>
              <c:idx val="2"/>
              <c:layout>
                <c:manualLayout>
                  <c:x val="1.61845090323635E-4"/>
                  <c:y val="-8.4105807367707397E-2"/>
                </c:manualLayout>
              </c:layout>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94-4854-BB7E-F96B8427E739}"/>
                </c:ext>
              </c:extLst>
            </c:dLbl>
            <c:dLbl>
              <c:idx val="3"/>
              <c:layout>
                <c:manualLayout>
                  <c:x val="0"/>
                  <c:y val="-6.08108108108108E-2"/>
                </c:manualLayout>
              </c:layout>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694-4854-BB7E-F96B8427E739}"/>
                </c:ext>
              </c:extLst>
            </c:dLbl>
            <c:dLbl>
              <c:idx val="4"/>
              <c:layout>
                <c:manualLayout>
                  <c:x val="-1.1146201003158101E-3"/>
                  <c:y val="-8.6475943650543702E-2"/>
                </c:manualLayout>
              </c:layout>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94-4854-BB7E-F96B8427E739}"/>
                </c:ext>
              </c:extLst>
            </c:dLbl>
            <c:dLbl>
              <c:idx val="5"/>
              <c:layout>
                <c:manualLayout>
                  <c:x val="0"/>
                  <c:y val="-7.4324324324324301E-2"/>
                </c:manualLayout>
              </c:layout>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94-4854-BB7E-F96B8427E739}"/>
                </c:ext>
              </c:extLst>
            </c:dLbl>
            <c:dLbl>
              <c:idx val="6"/>
              <c:layout>
                <c:manualLayout>
                  <c:x val="-1.8037518037518001E-3"/>
                  <c:y val="-9.12162162162162E-2"/>
                </c:manualLayout>
              </c:layout>
              <c:dLblPos val="inEnd"/>
              <c:showLegendKey val="0"/>
              <c:showVal val="1"/>
              <c:showCatName val="0"/>
              <c:showSerName val="0"/>
              <c:showPercent val="0"/>
              <c:showBubbleSize val="0"/>
              <c:extLst>
                <c:ext xmlns:c15="http://schemas.microsoft.com/office/drawing/2012/chart" uri="{CE6537A1-D6FC-4f65-9D91-7224C49458BB}">
                  <c15:layout>
                    <c:manualLayout>
                      <c:w val="8.0928330928330905E-2"/>
                      <c:h val="9.7747747747747707E-2"/>
                    </c:manualLayout>
                  </c15:layout>
                </c:ext>
                <c:ext xmlns:c16="http://schemas.microsoft.com/office/drawing/2014/chart" uri="{C3380CC4-5D6E-409C-BE32-E72D297353CC}">
                  <c16:uniqueId val="{00000006-5694-4854-BB7E-F96B8427E739}"/>
                </c:ext>
              </c:extLst>
            </c:dLbl>
            <c:dLbl>
              <c:idx val="7"/>
              <c:layout>
                <c:manualLayout>
                  <c:x val="0"/>
                  <c:y val="-7.4324324324324301E-2"/>
                </c:manualLayout>
              </c:layout>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94-4854-BB7E-F96B8427E739}"/>
                </c:ext>
              </c:extLst>
            </c:dLbl>
            <c:dLbl>
              <c:idx val="8"/>
              <c:layout>
                <c:manualLayout>
                  <c:x val="-1.8037518037518001E-3"/>
                  <c:y val="-6.7567567567567599E-2"/>
                </c:manualLayout>
              </c:layout>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94-4854-BB7E-F96B8427E739}"/>
                </c:ext>
              </c:extLst>
            </c:dLbl>
            <c:dLbl>
              <c:idx val="9"/>
              <c:layout>
                <c:manualLayout>
                  <c:x val="0"/>
                  <c:y val="-7.4324324324324301E-2"/>
                </c:manualLayout>
              </c:layout>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694-4854-BB7E-F96B8427E739}"/>
                </c:ext>
              </c:extLst>
            </c:dLbl>
            <c:dLbl>
              <c:idx val="10"/>
              <c:layout>
                <c:manualLayout>
                  <c:x val="1.8037518037518001E-3"/>
                  <c:y val="-5.4054054054054099E-2"/>
                </c:manualLayout>
              </c:layout>
              <c:dLblPos val="inEnd"/>
              <c:showLegendKey val="0"/>
              <c:showVal val="1"/>
              <c:showCatName val="0"/>
              <c:showSerName val="0"/>
              <c:showPercent val="0"/>
              <c:showBubbleSize val="0"/>
              <c:extLst>
                <c:ext xmlns:c15="http://schemas.microsoft.com/office/drawing/2012/chart" uri="{CE6537A1-D6FC-4f65-9D91-7224C49458BB}">
                  <c15:layout>
                    <c:manualLayout>
                      <c:w val="4.7742894296860502E-2"/>
                      <c:h val="2.6071499111198899E-2"/>
                    </c:manualLayout>
                  </c15:layout>
                </c:ext>
                <c:ext xmlns:c16="http://schemas.microsoft.com/office/drawing/2014/chart" uri="{C3380CC4-5D6E-409C-BE32-E72D297353CC}">
                  <c16:uniqueId val="{0000000A-5694-4854-BB7E-F96B8427E739}"/>
                </c:ext>
              </c:extLst>
            </c:dLbl>
            <c:dLbl>
              <c:idx val="11"/>
              <c:layout>
                <c:manualLayout>
                  <c:x val="-3.6075036075036101E-3"/>
                  <c:y val="-7.77027027027027E-2"/>
                </c:manualLayout>
              </c:layout>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694-4854-BB7E-F96B8427E739}"/>
                </c:ext>
              </c:extLst>
            </c:dLbl>
            <c:dLbl>
              <c:idx val="12"/>
              <c:layout>
                <c:manualLayout>
                  <c:x val="2.6364330655622201E-4"/>
                  <c:y val="-7.8003640614740799E-2"/>
                </c:manualLayout>
              </c:layout>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694-4854-BB7E-F96B8427E739}"/>
                </c:ext>
              </c:extLst>
            </c:dLbl>
            <c:dLbl>
              <c:idx val="13"/>
              <c:layout>
                <c:manualLayout>
                  <c:x val="3.3438603009474299E-3"/>
                  <c:y val="-7.3015144316744093E-2"/>
                </c:manualLayout>
              </c:layout>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5694-4854-BB7E-F96B8427E739}"/>
                </c:ext>
              </c:extLst>
            </c:dLbl>
            <c:dLbl>
              <c:idx val="14"/>
              <c:layout>
                <c:manualLayout>
                  <c:x val="0"/>
                  <c:y val="-8.4105807367707397E-2"/>
                </c:manualLayout>
              </c:layout>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5694-4854-BB7E-F96B8427E739}"/>
                </c:ext>
              </c:extLst>
            </c:dLbl>
            <c:dLbl>
              <c:idx val="15"/>
              <c:layout>
                <c:manualLayout>
                  <c:x val="7.2150072150072098E-3"/>
                  <c:y val="-8.1081081081081099E-2"/>
                </c:manualLayout>
              </c:layout>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5694-4854-BB7E-F96B8427E739}"/>
                </c:ext>
              </c:extLst>
            </c:dLbl>
            <c:dLbl>
              <c:idx val="16"/>
              <c:layout>
                <c:manualLayout>
                  <c:x val="0"/>
                  <c:y val="-7.9011882710282894E-2"/>
                </c:manualLayout>
              </c:layout>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5694-4854-BB7E-F96B8427E739}"/>
                </c:ext>
              </c:extLst>
            </c:dLbl>
            <c:dLbl>
              <c:idx val="17"/>
              <c:layout>
                <c:manualLayout>
                  <c:x val="-2.4928835071877601E-3"/>
                  <c:y val="-7.8003640614740799E-2"/>
                </c:manualLayout>
              </c:layout>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5694-4854-BB7E-F96B8427E739}"/>
                </c:ext>
              </c:extLst>
            </c:dLbl>
            <c:dLbl>
              <c:idx val="18"/>
              <c:layout>
                <c:manualLayout>
                  <c:x val="-2.6364330655613799E-4"/>
                  <c:y val="-7.5633504331904494E-2"/>
                </c:manualLayout>
              </c:layout>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5694-4854-BB7E-F96B8427E739}"/>
                </c:ext>
              </c:extLst>
            </c:dLbl>
            <c:dLbl>
              <c:idx val="19"/>
              <c:layout>
                <c:manualLayout>
                  <c:x val="-1.8037518037518001E-3"/>
                  <c:y val="-7.4324324324324301E-2"/>
                </c:manualLayout>
              </c:layout>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5694-4854-BB7E-F96B8427E739}"/>
                </c:ext>
              </c:extLst>
            </c:dLbl>
            <c:spPr>
              <a:noFill/>
              <a:ln>
                <a:noFill/>
              </a:ln>
              <a:effectLst/>
            </c:spPr>
            <c:txPr>
              <a:bodyPr rot="0" spcFirstLastPara="0" vertOverflow="ellipsis" vert="horz" wrap="square" lIns="38100" tIns="19050" rIns="38100" bIns="19050" anchor="ctr" anchorCtr="1"/>
              <a:lstStyle/>
              <a:p>
                <a:pPr>
                  <a:defRPr lang="en-US" sz="1000" b="1" i="0" u="none" strike="noStrike" kern="1200" baseline="0">
                    <a:solidFill>
                      <a:schemeClr val="accent1">
                        <a:lumMod val="50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[Emp_Records.xlsx]heet1!$K$4:$K$24</c:f>
              <c:strCache>
                <c:ptCount val="20"/>
                <c:pt idx="0">
                  <c:v>Wayne</c:v>
                </c:pt>
                <c:pt idx="1">
                  <c:v>Theresa</c:v>
                </c:pt>
                <c:pt idx="2">
                  <c:v>Roy</c:v>
                </c:pt>
                <c:pt idx="3">
                  <c:v>Patrick</c:v>
                </c:pt>
                <c:pt idx="4">
                  <c:v>Nancy</c:v>
                </c:pt>
                <c:pt idx="5">
                  <c:v>Melissa</c:v>
                </c:pt>
                <c:pt idx="6">
                  <c:v>Matthew</c:v>
                </c:pt>
                <c:pt idx="7">
                  <c:v>Mary</c:v>
                </c:pt>
                <c:pt idx="8">
                  <c:v>Lois</c:v>
                </c:pt>
                <c:pt idx="9">
                  <c:v>Judy</c:v>
                </c:pt>
                <c:pt idx="10">
                  <c:v>Jeremy</c:v>
                </c:pt>
                <c:pt idx="11">
                  <c:v>Jason</c:v>
                </c:pt>
                <c:pt idx="12">
                  <c:v>Frances</c:v>
                </c:pt>
                <c:pt idx="13">
                  <c:v>Elizabeth</c:v>
                </c:pt>
                <c:pt idx="14">
                  <c:v>Donna</c:v>
                </c:pt>
                <c:pt idx="15">
                  <c:v>Diana</c:v>
                </c:pt>
                <c:pt idx="16">
                  <c:v>Brenda</c:v>
                </c:pt>
                <c:pt idx="17">
                  <c:v>Benjamin</c:v>
                </c:pt>
                <c:pt idx="18">
                  <c:v>Anne</c:v>
                </c:pt>
                <c:pt idx="19">
                  <c:v>Ann</c:v>
                </c:pt>
              </c:strCache>
            </c:strRef>
          </c:cat>
          <c:val>
            <c:numRef>
              <c:f>[Emp_Records.xlsx]heet1!$L$4:$L$24</c:f>
              <c:numCache>
                <c:formatCode>##\.##,"L"</c:formatCode>
                <c:ptCount val="20"/>
                <c:pt idx="0">
                  <c:v>522528</c:v>
                </c:pt>
                <c:pt idx="1">
                  <c:v>506884</c:v>
                </c:pt>
                <c:pt idx="2">
                  <c:v>456917</c:v>
                </c:pt>
                <c:pt idx="3">
                  <c:v>352999</c:v>
                </c:pt>
                <c:pt idx="4">
                  <c:v>439104</c:v>
                </c:pt>
                <c:pt idx="5">
                  <c:v>576135</c:v>
                </c:pt>
                <c:pt idx="6">
                  <c:v>366538</c:v>
                </c:pt>
                <c:pt idx="7">
                  <c:v>610789</c:v>
                </c:pt>
                <c:pt idx="8">
                  <c:v>449763</c:v>
                </c:pt>
                <c:pt idx="9">
                  <c:v>678212</c:v>
                </c:pt>
                <c:pt idx="10">
                  <c:v>363081</c:v>
                </c:pt>
                <c:pt idx="11">
                  <c:v>488496</c:v>
                </c:pt>
                <c:pt idx="12">
                  <c:v>233647</c:v>
                </c:pt>
                <c:pt idx="13">
                  <c:v>485836</c:v>
                </c:pt>
                <c:pt idx="14">
                  <c:v>411316</c:v>
                </c:pt>
                <c:pt idx="15">
                  <c:v>411324</c:v>
                </c:pt>
                <c:pt idx="16">
                  <c:v>409719</c:v>
                </c:pt>
                <c:pt idx="17">
                  <c:v>117642</c:v>
                </c:pt>
                <c:pt idx="18">
                  <c:v>435519</c:v>
                </c:pt>
                <c:pt idx="19">
                  <c:v>580146</c:v>
                </c:pt>
              </c:numCache>
            </c:numRef>
          </c:val>
          <c:extLst>
            <c:ext xmlns:c16="http://schemas.microsoft.com/office/drawing/2014/chart" uri="{C3380CC4-5D6E-409C-BE32-E72D297353CC}">
              <c16:uniqueId val="{00000014-5694-4854-BB7E-F96B8427E739}"/>
            </c:ext>
          </c:extLst>
        </c:ser>
        <c:dLbls>
          <c:showLegendKey val="0"/>
          <c:showVal val="1"/>
          <c:showCatName val="0"/>
          <c:showSerName val="0"/>
          <c:showPercent val="0"/>
          <c:showBubbleSize val="0"/>
        </c:dLbls>
        <c:gapWidth val="150"/>
        <c:overlap val="100"/>
        <c:axId val="350668730"/>
        <c:axId val="387693545"/>
      </c:barChart>
      <c:catAx>
        <c:axId val="350668730"/>
        <c:scaling>
          <c:orientation val="minMax"/>
        </c:scaling>
        <c:delete val="0"/>
        <c:axPos val="b"/>
        <c:numFmt formatCode="General"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387693545"/>
        <c:crosses val="autoZero"/>
        <c:auto val="1"/>
        <c:lblAlgn val="ctr"/>
        <c:lblOffset val="100"/>
        <c:noMultiLvlLbl val="0"/>
      </c:catAx>
      <c:valAx>
        <c:axId val="387693545"/>
        <c:scaling>
          <c:orientation val="minMax"/>
        </c:scaling>
        <c:delete val="1"/>
        <c:axPos val="l"/>
        <c:numFmt formatCode="##\.##,&quot;L&quot;" sourceLinked="1"/>
        <c:majorTickMark val="out"/>
        <c:minorTickMark val="none"/>
        <c:tickLblPos val="nextTo"/>
        <c:crossAx val="350668730"/>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[Emp_Records.xlsx]heet1!PivotTable3</c:name>
    <c:fmtId val="-1"/>
  </c:pivotSource>
  <c:chart>
    <c:autoTitleDeleted val="1"/>
    <c:plotArea>
      <c:layout>
        <c:manualLayout>
          <c:layoutTarget val="inner"/>
          <c:xMode val="edge"/>
          <c:yMode val="edge"/>
          <c:x val="0.31116673619802498"/>
          <c:y val="0.31040935572127798"/>
          <c:w val="0.55303852037268797"/>
          <c:h val="0.62091228170562196"/>
        </c:manualLayout>
      </c:layout>
      <c:barChart>
        <c:barDir val="col"/>
        <c:grouping val="clustered"/>
        <c:varyColors val="0"/>
        <c:ser>
          <c:idx val="0"/>
          <c:order val="0"/>
          <c:tx>
            <c:strRef>
              <c:f>[Emp_Records.xlsx]heet1!$E$3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[Emp_Records.xlsx]heet1!$D$4:$D$8</c:f>
              <c:strCache>
                <c:ptCount val="4"/>
                <c:pt idx="0">
                  <c:v>Tent</c:v>
                </c:pt>
                <c:pt idx="1">
                  <c:v>Cloth</c:v>
                </c:pt>
                <c:pt idx="2">
                  <c:v>Shoes</c:v>
                </c:pt>
                <c:pt idx="3">
                  <c:v>Cups</c:v>
                </c:pt>
              </c:strCache>
            </c:strRef>
          </c:cat>
          <c:val>
            <c:numRef>
              <c:f>[Emp_Records.xlsx]heet1!$E$4:$E$8</c:f>
              <c:numCache>
                <c:formatCode>##\.##,"L"</c:formatCode>
                <c:ptCount val="4"/>
                <c:pt idx="0">
                  <c:v>2260012</c:v>
                </c:pt>
                <c:pt idx="1">
                  <c:v>1877169</c:v>
                </c:pt>
                <c:pt idx="2">
                  <c:v>2375389</c:v>
                </c:pt>
                <c:pt idx="3">
                  <c:v>2384025</c:v>
                </c:pt>
              </c:numCache>
            </c:numRef>
          </c:val>
          <c:extLst>
            <c:ext xmlns:c16="http://schemas.microsoft.com/office/drawing/2014/chart" uri="{C3380CC4-5D6E-409C-BE32-E72D297353CC}">
              <c16:uniqueId val="{00000000-0E03-4C9A-9A56-91D7407BB6B4}"/>
            </c:ext>
          </c:extLst>
        </c:ser>
        <c:dLbls>
          <c:showLegendKey val="0"/>
          <c:showVal val="1"/>
          <c:showCatName val="0"/>
          <c:showSerName val="0"/>
          <c:showPercent val="0"/>
          <c:showBubbleSize val="0"/>
        </c:dLbls>
        <c:gapWidth val="100"/>
        <c:overlap val="-24"/>
        <c:axId val="868842074"/>
        <c:axId val="634772245"/>
      </c:barChart>
      <c:catAx>
        <c:axId val="868842074"/>
        <c:scaling>
          <c:orientation val="minMax"/>
        </c:scaling>
        <c:delete val="0"/>
        <c:axPos val="b"/>
        <c:numFmt formatCode="General" sourceLinked="0"/>
        <c:majorTickMark val="none"/>
        <c:minorTickMark val="none"/>
        <c:tickLblPos val="nextTo"/>
        <c:spPr>
          <a:noFill/>
          <a:ln w="9525" cap="flat" cmpd="sng" algn="ctr">
            <a:solidFill>
              <a:schemeClr val="tx2">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2"/>
                </a:solidFill>
                <a:latin typeface="+mn-lt"/>
                <a:ea typeface="+mn-ea"/>
                <a:cs typeface="+mn-cs"/>
              </a:defRPr>
            </a:pPr>
            <a:endParaRPr lang="en-US"/>
          </a:p>
        </c:txPr>
        <c:crossAx val="634772245"/>
        <c:crosses val="autoZero"/>
        <c:auto val="1"/>
        <c:lblAlgn val="ctr"/>
        <c:lblOffset val="100"/>
        <c:noMultiLvlLbl val="0"/>
      </c:catAx>
      <c:valAx>
        <c:axId val="634772245"/>
        <c:scaling>
          <c:orientation val="minMax"/>
        </c:scaling>
        <c:delete val="0"/>
        <c:axPos val="l"/>
        <c:majorGridlines>
          <c:spPr>
            <a:ln w="9525" cap="flat" cmpd="sng" algn="ctr">
              <a:solidFill>
                <a:schemeClr val="tx2">
                  <a:lumMod val="15000"/>
                  <a:lumOff val="85000"/>
                </a:schemeClr>
              </a:solidFill>
              <a:round/>
            </a:ln>
            <a:effectLst/>
          </c:spPr>
        </c:majorGridlines>
        <c:numFmt formatCode="##\.##,&quot;L&quot;"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2"/>
                </a:solidFill>
                <a:latin typeface="+mn-lt"/>
                <a:ea typeface="+mn-ea"/>
                <a:cs typeface="+mn-cs"/>
              </a:defRPr>
            </a:pPr>
            <a:endParaRPr lang="en-US"/>
          </a:p>
        </c:txPr>
        <c:crossAx val="868842074"/>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2">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[Emp_Records.xlsx]heet1!PivotTable4</c:name>
    <c:fmtId val="-1"/>
  </c:pivotSource>
  <c:chart>
    <c:autoTitleDeleted val="1"/>
    <c:plotArea>
      <c:layout>
        <c:manualLayout>
          <c:layoutTarget val="inner"/>
          <c:xMode val="edge"/>
          <c:yMode val="edge"/>
          <c:x val="4.1666666666666701E-3"/>
          <c:y val="0.219907407407407"/>
          <c:w val="0.96694444444444405"/>
          <c:h val="0.68435185185185199"/>
        </c:manualLayout>
      </c:layout>
      <c:lineChart>
        <c:grouping val="standard"/>
        <c:varyColors val="0"/>
        <c:ser>
          <c:idx val="0"/>
          <c:order val="0"/>
          <c:tx>
            <c:strRef>
              <c:f>[Emp_Records.xlsx]heet1!$H$3</c:f>
              <c:strCache>
                <c:ptCount val="1"/>
                <c:pt idx="0">
                  <c:v>Total</c:v>
                </c:pt>
              </c:strCache>
            </c:strRef>
          </c:tx>
          <c:spPr>
            <a:ln w="34925" cap="rnd">
              <a:solidFill>
                <a:schemeClr val="lt1"/>
              </a:solidFill>
              <a:round/>
            </a:ln>
            <a:effectLst>
              <a:outerShdw dist="25400" dir="2700000" algn="tl" rotWithShape="0">
                <a:schemeClr val="accent1"/>
              </a:outerShdw>
            </a:effectLst>
          </c:spPr>
          <c:marker>
            <c:symbol val="circle"/>
            <c:size val="5"/>
            <c:spPr>
              <a:solidFill>
                <a:schemeClr val="accent1"/>
              </a:solidFill>
              <a:ln w="22225">
                <a:solidFill>
                  <a:schemeClr val="lt1"/>
                </a:solidFill>
                <a:round/>
              </a:ln>
              <a:effectLst/>
            </c:spPr>
          </c:marker>
          <c:dLbls>
            <c:spPr>
              <a:solidFill>
                <a:schemeClr val="accent1"/>
              </a:solid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lt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trendline>
            <c:spPr>
              <a:ln w="28575" cap="rnd">
                <a:solidFill>
                  <a:schemeClr val="lt1">
                    <a:alpha val="50000"/>
                  </a:schemeClr>
                </a:solidFill>
                <a:round/>
              </a:ln>
              <a:effectLst/>
            </c:spPr>
            <c:trendlineType val="linear"/>
            <c:dispRSqr val="0"/>
            <c:dispEq val="0"/>
          </c:trendline>
          <c:cat>
            <c:strRef>
              <c:f>[Emp_Records.xlsx]heet1!$G$4:$G$8</c:f>
              <c:strCache>
                <c:ptCount val="4"/>
                <c:pt idx="0">
                  <c:v>Tent</c:v>
                </c:pt>
                <c:pt idx="1">
                  <c:v>Cloth</c:v>
                </c:pt>
                <c:pt idx="2">
                  <c:v>Shoes</c:v>
                </c:pt>
                <c:pt idx="3">
                  <c:v>Cups</c:v>
                </c:pt>
              </c:strCache>
            </c:strRef>
          </c:cat>
          <c:val>
            <c:numRef>
              <c:f>[Emp_Records.xlsx]heet1!$H$4:$H$8</c:f>
              <c:numCache>
                <c:formatCode>General</c:formatCode>
                <c:ptCount val="4"/>
                <c:pt idx="0">
                  <c:v>25371</c:v>
                </c:pt>
                <c:pt idx="1">
                  <c:v>24666</c:v>
                </c:pt>
                <c:pt idx="2">
                  <c:v>18000</c:v>
                </c:pt>
                <c:pt idx="3">
                  <c:v>34393</c:v>
                </c:pt>
              </c:numCache>
            </c:numRef>
          </c:val>
          <c:smooth val="0"/>
          <c:extLst>
            <c:ext xmlns:c16="http://schemas.microsoft.com/office/drawing/2014/chart" uri="{C3380CC4-5D6E-409C-BE32-E72D297353CC}">
              <c16:uniqueId val="{00000001-8779-450B-82E4-27EEB114B364}"/>
            </c:ext>
          </c:extLst>
        </c:ser>
        <c:dLbls>
          <c:showLegendKey val="0"/>
          <c:showVal val="1"/>
          <c:showCatName val="0"/>
          <c:showSerName val="0"/>
          <c:showPercent val="0"/>
          <c:showBubbleSize val="0"/>
        </c:dLbls>
        <c:dropLines>
          <c:spPr>
            <a:ln w="12700" cap="flat" cmpd="sng" algn="ctr">
              <a:solidFill>
                <a:schemeClr val="accent1">
                  <a:lumMod val="60000"/>
                  <a:lumOff val="40000"/>
                </a:schemeClr>
              </a:solidFill>
              <a:prstDash val="solid"/>
              <a:round/>
            </a:ln>
            <a:effectLst/>
          </c:spPr>
        </c:dropLines>
        <c:marker val="1"/>
        <c:smooth val="0"/>
        <c:axId val="809915317"/>
        <c:axId val="858559821"/>
      </c:lineChart>
      <c:catAx>
        <c:axId val="809915317"/>
        <c:scaling>
          <c:orientation val="minMax"/>
        </c:scaling>
        <c:delete val="0"/>
        <c:axPos val="b"/>
        <c:numFmt formatCode="General" sourceLinked="0"/>
        <c:majorTickMark val="out"/>
        <c:minorTickMark val="none"/>
        <c:tickLblPos val="nextTo"/>
        <c:spPr>
          <a:solidFill>
            <a:srgbClr val="0070C0"/>
          </a:solidFill>
          <a:ln w="12700" cap="flat" cmpd="sng" algn="ctr">
            <a:solidFill>
              <a:schemeClr val="lt1"/>
            </a:solidFill>
            <a:round/>
          </a:ln>
          <a:effectLst/>
        </c:spPr>
        <c:txPr>
          <a:bodyPr rot="-60000000" spcFirstLastPara="0" vertOverflow="ellipsis" vert="horz" wrap="square" anchor="ctr" anchorCtr="1"/>
          <a:lstStyle/>
          <a:p>
            <a:pPr>
              <a:defRPr lang="en-US" sz="900" b="0" i="0" u="none" strike="noStrike" kern="1200" spc="100" baseline="0">
                <a:solidFill>
                  <a:schemeClr val="lt1"/>
                </a:solidFill>
                <a:latin typeface="+mn-lt"/>
                <a:ea typeface="+mn-ea"/>
                <a:cs typeface="+mn-cs"/>
              </a:defRPr>
            </a:pPr>
            <a:endParaRPr lang="en-US"/>
          </a:p>
        </c:txPr>
        <c:crossAx val="858559821"/>
        <c:crosses val="autoZero"/>
        <c:auto val="1"/>
        <c:lblAlgn val="ctr"/>
        <c:lblOffset val="100"/>
        <c:noMultiLvlLbl val="0"/>
      </c:catAx>
      <c:valAx>
        <c:axId val="858559821"/>
        <c:scaling>
          <c:orientation val="minMax"/>
        </c:scaling>
        <c:delete val="1"/>
        <c:axPos val="l"/>
        <c:majorGridlines>
          <c:spPr>
            <a:ln w="9525" cap="flat" cmpd="sng" algn="ctr">
              <a:solidFill>
                <a:schemeClr val="lt1">
                  <a:alpha val="25000"/>
                </a:schemeClr>
              </a:solidFill>
              <a:round/>
            </a:ln>
            <a:effectLst/>
          </c:spPr>
        </c:majorGridlines>
        <c:numFmt formatCode="General" sourceLinked="1"/>
        <c:majorTickMark val="out"/>
        <c:minorTickMark val="none"/>
        <c:tickLblPos val="nextTo"/>
        <c:crossAx val="809915317"/>
        <c:crosses val="autoZero"/>
        <c:crossBetween val="between"/>
      </c:valAx>
      <c:spPr>
        <a:solidFill>
          <a:schemeClr val="bg1"/>
        </a:solidFill>
        <a:ln>
          <a:noFill/>
        </a:ln>
        <a:effectLst/>
      </c:spPr>
    </c:plotArea>
    <c:plotVisOnly val="1"/>
    <c:dispBlanksAs val="gap"/>
    <c:showDLblsOverMax val="0"/>
  </c:chart>
  <c:spPr>
    <a:solidFill>
      <a:schemeClr val="bg1"/>
    </a:solidFill>
    <a:ln w="9525" cap="flat" cmpd="sng" algn="ctr">
      <a:solidFill>
        <a:schemeClr val="accent1"/>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29">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solidFill>
        <a:round/>
      </a:ln>
    </cs:spPr>
    <cs:defRPr sz="90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dirty="0"/>
              <a:t>STUDENT NAME:</a:t>
            </a:r>
            <a:r>
              <a:rPr lang="en-IN" altLang="en-US" sz="2400" dirty="0"/>
              <a:t> Shaji J</a:t>
            </a:r>
            <a:endParaRPr lang="en-US" sz="2400" dirty="0"/>
          </a:p>
          <a:p>
            <a:r>
              <a:rPr lang="en-US" sz="2400" dirty="0"/>
              <a:t>REGISTER NO:</a:t>
            </a:r>
            <a:r>
              <a:rPr lang="en-IN" altLang="en-US" sz="2400" dirty="0"/>
              <a:t> 312212171/asunm1437312212171</a:t>
            </a:r>
            <a:endParaRPr lang="en-US" sz="2400" dirty="0"/>
          </a:p>
          <a:p>
            <a:r>
              <a:rPr lang="en-US" sz="2400" dirty="0"/>
              <a:t>DEPARTMENT:</a:t>
            </a:r>
            <a:r>
              <a:rPr lang="en-IN" altLang="en-US" sz="2400" dirty="0"/>
              <a:t> B.COM (COMPUTER APPLICATION)</a:t>
            </a:r>
            <a:endParaRPr lang="en-US" sz="2400" dirty="0"/>
          </a:p>
          <a:p>
            <a:r>
              <a:rPr lang="en-US" sz="2400" dirty="0"/>
              <a:t>COLLEGE</a:t>
            </a:r>
            <a:r>
              <a:rPr lang="en-IN" altLang="en-US" sz="2400" dirty="0"/>
              <a:t>: MAR GREGORIOS COLLEGE 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hart 1"/>
          <p:cNvGraphicFramePr/>
          <p:nvPr/>
        </p:nvGraphicFramePr>
        <p:xfrm>
          <a:off x="1918970" y="2019300"/>
          <a:ext cx="6463030" cy="27813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p:nvPr/>
        </p:nvGraphicFramePr>
        <p:xfrm>
          <a:off x="455930" y="1570355"/>
          <a:ext cx="7926070" cy="4513580"/>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 Box 9"/>
          <p:cNvSpPr txBox="1"/>
          <p:nvPr/>
        </p:nvSpPr>
        <p:spPr>
          <a:xfrm>
            <a:off x="2438400" y="1620520"/>
            <a:ext cx="4064000" cy="398780"/>
          </a:xfrm>
          <a:prstGeom prst="rect">
            <a:avLst/>
          </a:prstGeom>
          <a:noFill/>
        </p:spPr>
        <p:txBody>
          <a:bodyPr wrap="square" rtlCol="0">
            <a:spAutoFit/>
          </a:bodyPr>
          <a:lstStyle/>
          <a:p>
            <a:r>
              <a:rPr lang="en-US" sz="2000" b="1">
                <a:latin typeface="Arial Black" panose="020B0A04020102020204" charset="0"/>
                <a:cs typeface="Arial Black" panose="020B0A04020102020204" charset="0"/>
              </a:rPr>
              <a:t>PROFIT IN EACH REGIN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graphicFrame>
        <p:nvGraphicFramePr>
          <p:cNvPr id="11" name="Chart 10"/>
          <p:cNvGraphicFramePr/>
          <p:nvPr/>
        </p:nvGraphicFramePr>
        <p:xfrm>
          <a:off x="533400" y="1390015"/>
          <a:ext cx="9087485" cy="4851400"/>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 Box 11"/>
          <p:cNvSpPr txBox="1"/>
          <p:nvPr/>
        </p:nvSpPr>
        <p:spPr>
          <a:xfrm>
            <a:off x="3810000" y="1447800"/>
            <a:ext cx="4064000" cy="368300"/>
          </a:xfrm>
          <a:prstGeom prst="rect">
            <a:avLst/>
          </a:prstGeom>
          <a:noFill/>
        </p:spPr>
        <p:txBody>
          <a:bodyPr wrap="square" rtlCol="0">
            <a:spAutoFit/>
          </a:bodyPr>
          <a:lstStyle/>
          <a:p>
            <a:r>
              <a:rPr lang="en-US" b="1">
                <a:latin typeface="Arial Black" panose="020B0A04020102020204" charset="0"/>
                <a:cs typeface="Arial Black" panose="020B0A04020102020204" charset="0"/>
              </a:rPr>
              <a:t>EMPOLYEE TOTAL SALES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graphicFrame>
        <p:nvGraphicFramePr>
          <p:cNvPr id="8" name="Chart 7"/>
          <p:cNvGraphicFramePr/>
          <p:nvPr/>
        </p:nvGraphicFramePr>
        <p:xfrm>
          <a:off x="533400" y="1600200"/>
          <a:ext cx="6621780" cy="4119245"/>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 Box 9"/>
          <p:cNvSpPr txBox="1"/>
          <p:nvPr/>
        </p:nvSpPr>
        <p:spPr>
          <a:xfrm>
            <a:off x="2286000" y="1695450"/>
            <a:ext cx="4064000" cy="368300"/>
          </a:xfrm>
          <a:prstGeom prst="rect">
            <a:avLst/>
          </a:prstGeom>
          <a:noFill/>
        </p:spPr>
        <p:txBody>
          <a:bodyPr wrap="square" rtlCol="0">
            <a:spAutoFit/>
          </a:bodyPr>
          <a:lstStyle/>
          <a:p>
            <a:r>
              <a:rPr lang="en-US" b="1">
                <a:latin typeface="Arial Black" panose="020B0A04020102020204" charset="0"/>
                <a:cs typeface="Arial Black" panose="020B0A04020102020204" charset="0"/>
              </a:rPr>
              <a:t>PRICE OF PRODUCT SOLD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14</a:t>
            </a:fld>
            <a:endParaRPr sz="1100">
              <a:latin typeface="Trebuchet MS" panose="020B0603020202020204"/>
              <a:cs typeface="Trebuchet MS" panose="020B0603020202020204"/>
            </a:endParaRPr>
          </a:p>
        </p:txBody>
      </p:sp>
      <p:sp>
        <p:nvSpPr>
          <p:cNvPr id="10" name="Text Box 9"/>
          <p:cNvSpPr txBox="1"/>
          <p:nvPr/>
        </p:nvSpPr>
        <p:spPr>
          <a:xfrm>
            <a:off x="2286000" y="1695450"/>
            <a:ext cx="4575175" cy="368300"/>
          </a:xfrm>
          <a:prstGeom prst="rect">
            <a:avLst/>
          </a:prstGeom>
          <a:noFill/>
        </p:spPr>
        <p:txBody>
          <a:bodyPr wrap="square" rtlCol="0">
            <a:spAutoFit/>
          </a:bodyPr>
          <a:lstStyle/>
          <a:p>
            <a:pPr algn="ctr"/>
            <a:r>
              <a:rPr lang="en-US" b="1">
                <a:latin typeface="Arial Black" panose="020B0A04020102020204" charset="0"/>
                <a:cs typeface="Arial Black" panose="020B0A04020102020204" charset="0"/>
              </a:rPr>
              <a:t>PRODUCT SOLD</a:t>
            </a:r>
          </a:p>
        </p:txBody>
      </p:sp>
      <p:graphicFrame>
        <p:nvGraphicFramePr>
          <p:cNvPr id="2" name="Chart 1"/>
          <p:cNvGraphicFramePr/>
          <p:nvPr/>
        </p:nvGraphicFramePr>
        <p:xfrm>
          <a:off x="922655" y="2119630"/>
          <a:ext cx="7851775" cy="359156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latin typeface="Trebuchet MS" panose="020B0603020202020204" pitchFamily="34" charset="0"/>
                <a:cs typeface="Times New Roman" panose="02020603050405020304" pitchFamily="18" charset="0"/>
              </a:rPr>
              <a:t>Conclusion</a:t>
            </a:r>
            <a:endParaRPr lang="en-IN" dirty="0">
              <a:latin typeface="Trebuchet MS" panose="020B0603020202020204" pitchFamily="34" charset="0"/>
              <a:cs typeface="Times New Roman" panose="02020603050405020304" pitchFamily="18" charset="0"/>
            </a:endParaRPr>
          </a:p>
        </p:txBody>
      </p:sp>
      <p:sp>
        <p:nvSpPr>
          <p:cNvPr id="3" name="Text Box 2"/>
          <p:cNvSpPr txBox="1"/>
          <p:nvPr/>
        </p:nvSpPr>
        <p:spPr>
          <a:xfrm>
            <a:off x="843280" y="1764030"/>
            <a:ext cx="7840980" cy="2719070"/>
          </a:xfrm>
          <a:prstGeom prst="rect">
            <a:avLst/>
          </a:prstGeom>
          <a:noFill/>
        </p:spPr>
        <p:txBody>
          <a:bodyPr wrap="square" rtlCol="0">
            <a:noAutofit/>
          </a:bodyPr>
          <a:lstStyle/>
          <a:p>
            <a:pPr indent="457200" algn="just"/>
            <a:r>
              <a:rPr lang="en-US" sz="2000" b="1" dirty="0">
                <a:latin typeface="Bookman Old Style" panose="02050604050505020204" pitchFamily="18" charset="0"/>
                <a:cs typeface="Arial Black" panose="020B0A04020102020204" charset="0"/>
              </a:rPr>
              <a:t>We have done a data </a:t>
            </a:r>
            <a:r>
              <a:rPr lang="en-US" sz="2000" b="1" dirty="0" err="1">
                <a:latin typeface="Bookman Old Style" panose="02050604050505020204" pitchFamily="18" charset="0"/>
                <a:cs typeface="Arial Black" panose="020B0A04020102020204" charset="0"/>
              </a:rPr>
              <a:t>anaylsis</a:t>
            </a:r>
            <a:r>
              <a:rPr lang="en-US" sz="2000" b="1" dirty="0">
                <a:latin typeface="Bookman Old Style" panose="02050604050505020204" pitchFamily="18" charset="0"/>
                <a:cs typeface="Arial Black" panose="020B0A04020102020204" charset="0"/>
              </a:rPr>
              <a:t> on employee dataset that will improve the performance of the employee and the company . This data </a:t>
            </a:r>
            <a:r>
              <a:rPr lang="en-US" sz="2000" b="1" dirty="0" err="1">
                <a:latin typeface="Bookman Old Style" panose="02050604050505020204" pitchFamily="18" charset="0"/>
                <a:cs typeface="Arial Black" panose="020B0A04020102020204" charset="0"/>
              </a:rPr>
              <a:t>anaylsis</a:t>
            </a:r>
            <a:r>
              <a:rPr lang="en-US" sz="2000" b="1" dirty="0">
                <a:latin typeface="Bookman Old Style" panose="02050604050505020204" pitchFamily="18" charset="0"/>
                <a:cs typeface="Arial Black" panose="020B0A04020102020204" charset="0"/>
              </a:rPr>
              <a:t> in done with the help of Microsoft Excel using feature like Pivot </a:t>
            </a:r>
            <a:r>
              <a:rPr lang="en-US" sz="2000" b="1" dirty="0" err="1">
                <a:latin typeface="Bookman Old Style" panose="02050604050505020204" pitchFamily="18" charset="0"/>
                <a:cs typeface="Arial Black" panose="020B0A04020102020204" charset="0"/>
              </a:rPr>
              <a:t>table,Pivot</a:t>
            </a:r>
            <a:r>
              <a:rPr lang="en-US" sz="2000" b="1" dirty="0">
                <a:latin typeface="Bookman Old Style" panose="02050604050505020204" pitchFamily="18" charset="0"/>
                <a:cs typeface="Arial Black" panose="020B0A04020102020204" charset="0"/>
              </a:rPr>
              <a:t> charts and </a:t>
            </a:r>
            <a:r>
              <a:rPr lang="en-US" sz="2000" b="1" dirty="0" err="1">
                <a:latin typeface="Bookman Old Style" panose="02050604050505020204" pitchFamily="18" charset="0"/>
                <a:cs typeface="Arial Black" panose="020B0A04020102020204" charset="0"/>
              </a:rPr>
              <a:t>fuction</a:t>
            </a:r>
            <a:r>
              <a:rPr lang="en-US" sz="2000" b="1" dirty="0">
                <a:latin typeface="Bookman Old Style" panose="02050604050505020204" pitchFamily="18" charset="0"/>
                <a:cs typeface="Arial Black" panose="020B0A04020102020204" charset="0"/>
              </a:rPr>
              <a:t> like Number </a:t>
            </a:r>
            <a:r>
              <a:rPr lang="en-US" sz="2000" b="1" dirty="0" err="1">
                <a:latin typeface="Bookman Old Style" panose="02050604050505020204" pitchFamily="18" charset="0"/>
                <a:cs typeface="Arial Black" panose="020B0A04020102020204" charset="0"/>
              </a:rPr>
              <a:t>Formatting,SUM</a:t>
            </a:r>
            <a:r>
              <a:rPr lang="en-US" sz="2000" b="1" dirty="0">
                <a:latin typeface="Bookman Old Style" panose="02050604050505020204" pitchFamily="18" charset="0"/>
                <a:cs typeface="Arial Black" panose="020B0A04020102020204" charset="0"/>
              </a:rPr>
              <a:t> </a:t>
            </a:r>
            <a:r>
              <a:rPr lang="en-US" sz="2000" b="1" dirty="0" err="1">
                <a:latin typeface="Bookman Old Style" panose="02050604050505020204" pitchFamily="18" charset="0"/>
                <a:cs typeface="Arial Black" panose="020B0A04020102020204" charset="0"/>
              </a:rPr>
              <a:t>fuction,Average</a:t>
            </a:r>
            <a:r>
              <a:rPr lang="en-US" sz="2000" b="1" dirty="0">
                <a:latin typeface="Bookman Old Style" panose="02050604050505020204" pitchFamily="18" charset="0"/>
                <a:cs typeface="Arial Black" panose="020B0A04020102020204" charset="0"/>
              </a:rPr>
              <a:t> </a:t>
            </a:r>
            <a:r>
              <a:rPr lang="en-US" sz="2000" b="1" dirty="0" err="1">
                <a:latin typeface="Bookman Old Style" panose="02050604050505020204" pitchFamily="18" charset="0"/>
                <a:cs typeface="Arial Black" panose="020B0A04020102020204" charset="0"/>
              </a:rPr>
              <a:t>fuction</a:t>
            </a:r>
            <a:r>
              <a:rPr lang="en-US" sz="2000" b="1" dirty="0">
                <a:latin typeface="Bookman Old Style" panose="02050604050505020204" pitchFamily="18" charset="0"/>
                <a:cs typeface="Arial Black" panose="020B0A04020102020204"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IN" altLang="en-US" sz="4400" b="1" dirty="0">
                <a:solidFill>
                  <a:srgbClr val="0F0F0F"/>
                </a:solidFill>
                <a:latin typeface="Times New Roman" panose="02020603050405020304" pitchFamily="18" charset="0"/>
                <a:cs typeface="Times New Roman" panose="02020603050405020304" pitchFamily="18" charset="0"/>
              </a:rPr>
              <a:t>Sales </a:t>
            </a:r>
            <a:r>
              <a:rPr lang="en-US" sz="4400" b="1" dirty="0">
                <a:solidFill>
                  <a:srgbClr val="0F0F0F"/>
                </a:solidFill>
                <a:latin typeface="Times New Roman" panose="02020603050405020304" pitchFamily="18" charset="0"/>
                <a:cs typeface="Times New Roman" panose="02020603050405020304" pitchFamily="18" charset="0"/>
              </a:rPr>
              <a:t>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 Box 10"/>
          <p:cNvSpPr txBox="1"/>
          <p:nvPr/>
        </p:nvSpPr>
        <p:spPr>
          <a:xfrm>
            <a:off x="762000" y="1449705"/>
            <a:ext cx="6628765" cy="5934075"/>
          </a:xfrm>
          <a:prstGeom prst="rect">
            <a:avLst/>
          </a:prstGeom>
          <a:noFill/>
        </p:spPr>
        <p:txBody>
          <a:bodyPr wrap="square" rtlCol="0">
            <a:noAutofit/>
          </a:bodyPr>
          <a:lstStyle/>
          <a:p>
            <a:pPr marL="800100" lvl="1" indent="-342900">
              <a:buFont typeface="Wingdings" panose="05000000000000000000" charset="0"/>
              <a:buChar char="v"/>
            </a:pPr>
            <a:r>
              <a:rPr lang="en-IN" altLang="en-US" sz="2000"/>
              <a:t>By analyzing sales data, companies can make informed decisions about product offerings, pricing strategies , and marketing campaigns.</a:t>
            </a:r>
          </a:p>
          <a:p>
            <a:pPr marL="800100" lvl="1" indent="-342900">
              <a:buFont typeface="Wingdings" panose="05000000000000000000" charset="0"/>
              <a:buChar char="v"/>
            </a:pPr>
            <a:r>
              <a:rPr lang="en-IN" altLang="en-US" sz="2000"/>
              <a:t>Understanding individual performance allows management to adjust sales strategies. For example, high-performing techniques used by top salespeople can be replicated across the team</a:t>
            </a:r>
          </a:p>
          <a:p>
            <a:pPr marL="800100" lvl="1" indent="-342900">
              <a:buFont typeface="Wingdings" panose="05000000000000000000" charset="0"/>
              <a:buChar char="v"/>
            </a:pPr>
            <a:r>
              <a:rPr lang="en-IN" altLang="en-US" sz="2000"/>
              <a:t>It will help the HR manager to analysis the employees performance .And reduce the work of HR.</a:t>
            </a:r>
          </a:p>
          <a:p>
            <a:pPr marL="800100" lvl="1" indent="-342900">
              <a:buFont typeface="Wingdings" panose="05000000000000000000" charset="0"/>
              <a:buChar char="v"/>
            </a:pPr>
            <a:r>
              <a:rPr lang="en-IN" altLang="en-US" sz="2000"/>
              <a:t>Sales analysis can reveal specific areas where employees excel or struggle, allowing HR to tailor training programs to address these needs and improve overall sales effectiveness.</a:t>
            </a:r>
          </a:p>
          <a:p>
            <a:pPr marL="800100" lvl="1" indent="-342900">
              <a:buFont typeface="Wingdings" panose="05000000000000000000" charset="0"/>
              <a:buChar char="v"/>
            </a:pPr>
            <a:r>
              <a:rPr lang="en-IN" altLang="en-US" sz="2000"/>
              <a:t>Sales performance data can help HR identify potential leaders and create succession plans by recognizing employees who consistently achieve strong results and exhibit leadership potential.</a:t>
            </a:r>
          </a:p>
          <a:p>
            <a:pPr marL="342900" indent="-342900">
              <a:buFont typeface="Wingdings" panose="05000000000000000000" charset="0"/>
              <a:buChar char="v"/>
            </a:pPr>
            <a:endParaRPr lang="en-IN"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415417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Understanding sales trends can help HR anticipate staffing needs, ensuring that the company has the right number of employees with the right skills to meet future demand.</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Sales performance data can help HR identify potential leaders and create succession plans by recognizing employees who consistently achieve strong results and exhibit leadership potential.</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By recognizing and rewarding employees based on their sales achievements, HR can boost morale and engagement, fostering a more motivated and productive workforce</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1990090" y="2235835"/>
            <a:ext cx="6029325" cy="3089910"/>
          </a:xfrm>
          <a:prstGeom prst="rect">
            <a:avLst/>
          </a:prstGeom>
          <a:noFill/>
        </p:spPr>
        <p:txBody>
          <a:bodyPr wrap="square" rtlCol="0">
            <a:noAutofit/>
          </a:bodyPr>
          <a:lstStyle/>
          <a:p>
            <a:pPr marL="342900" indent="-342900">
              <a:buFont typeface="Wingdings" panose="05000000000000000000" charset="0"/>
              <a:buChar char="q"/>
            </a:pPr>
            <a:r>
              <a:rPr lang="en-IN" altLang="en-US" sz="2000"/>
              <a:t>Human Resource manager is the end user of this analysis this will help the manager to analysis the employee performance in sale departmenet and also the manufracturing department also by analysing the total amount of product or unit sold in the</a:t>
            </a:r>
            <a:r>
              <a:rPr lang="en-US" altLang="en-IN" sz="2000"/>
              <a:t> company </a:t>
            </a:r>
          </a:p>
          <a:p>
            <a:pPr marL="342900" indent="-342900">
              <a:buFont typeface="Wingdings" panose="05000000000000000000" charset="0"/>
              <a:buChar char="q"/>
            </a:pPr>
            <a:r>
              <a:rPr lang="en-US" altLang="en-IN" sz="2000"/>
              <a:t>It helps to evaluate the company performace in the market and also help to understand the demand and supply chain in the market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2591435" y="1537970"/>
            <a:ext cx="5746750" cy="3456305"/>
          </a:xfrm>
          <a:prstGeom prst="rect">
            <a:avLst/>
          </a:prstGeom>
          <a:noFill/>
        </p:spPr>
        <p:txBody>
          <a:bodyPr wrap="square" rtlCol="0">
            <a:noAutofit/>
          </a:bodyPr>
          <a:lstStyle/>
          <a:p>
            <a:r>
              <a:rPr lang="en-US" sz="2800"/>
              <a:t>1: EMPLOYEE ID</a:t>
            </a:r>
          </a:p>
          <a:p>
            <a:r>
              <a:rPr lang="en-US" sz="2800"/>
              <a:t>2: NAME OF THE EMPLOYEE</a:t>
            </a:r>
          </a:p>
          <a:p>
            <a:r>
              <a:rPr lang="en-US" sz="2800"/>
              <a:t>3: SALARY </a:t>
            </a:r>
          </a:p>
          <a:p>
            <a:r>
              <a:rPr lang="en-US" sz="2800"/>
              <a:t>4: PRODUCT</a:t>
            </a:r>
          </a:p>
          <a:p>
            <a:r>
              <a:rPr lang="en-US" sz="2800"/>
              <a:t>5:REGIN</a:t>
            </a:r>
          </a:p>
          <a:p>
            <a:r>
              <a:rPr lang="en-US" sz="2800"/>
              <a:t>6:UNIT SOLD</a:t>
            </a:r>
          </a:p>
          <a:p>
            <a:r>
              <a:rPr lang="en-US" sz="2800"/>
              <a:t>7:COST PER UNIT</a:t>
            </a:r>
          </a:p>
          <a:p>
            <a:r>
              <a:rPr lang="en-US" sz="2800"/>
              <a:t>8:PRODUCT</a:t>
            </a:r>
          </a:p>
          <a:p>
            <a:r>
              <a:rPr lang="en-US" sz="2800"/>
              <a:t>9:COST OF SALES</a:t>
            </a:r>
          </a:p>
          <a:p>
            <a:r>
              <a:rPr lang="en-US" sz="2800"/>
              <a:t>10:PROFIT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1544955" y="2354580"/>
            <a:ext cx="7484745" cy="2527935"/>
          </a:xfrm>
          <a:prstGeom prst="rect">
            <a:avLst/>
          </a:prstGeom>
          <a:noFill/>
        </p:spPr>
        <p:txBody>
          <a:bodyPr wrap="square" rtlCol="0">
            <a:no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We have use the PIVOT TABLE analysis in the dataset and also use charts to represent the data .</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520</Words>
  <Application>Microsoft Office PowerPoint</Application>
  <PresentationFormat>Widescreen</PresentationFormat>
  <Paragraphs>92</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 Black</vt:lpstr>
      <vt:lpstr>Bookman Old Style</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Shaji Jacob</cp:lastModifiedBy>
  <cp:revision>15</cp:revision>
  <dcterms:created xsi:type="dcterms:W3CDTF">2024-03-29T15:07:00Z</dcterms:created>
  <dcterms:modified xsi:type="dcterms:W3CDTF">2024-09-09T16:35:06Z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230DBF0638FA46AFBC75B1FE5B19678E_12</vt:lpwstr>
  </property>
  <property fmtid="{D5CDD505-2E9C-101B-9397-08002B2CF9AE}" pid="5" name="KSOProductBuildVer">
    <vt:lpwstr>1033-12.2.0.13472</vt:lpwstr>
  </property>
</Properties>
</file>