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Libre Baskerville"/>
      <p:regular r:id="rId16"/>
    </p:embeddedFont>
    <p:embeddedFont>
      <p:font typeface="Libre Baskerville"/>
      <p:regular r:id="rId17"/>
    </p:embeddedFont>
    <p:embeddedFont>
      <p:font typeface="Libre Baskerville"/>
      <p:regular r:id="rId18"/>
    </p:embeddedFont>
    <p:embeddedFont>
      <p:font typeface="Libre Baskerville"/>
      <p:regular r:id="rId19"/>
    </p:embeddedFont>
    <p:embeddedFont>
      <p:font typeface="Open Sans"/>
      <p:regular r:id="rId20"/>
    </p:embeddedFont>
    <p:embeddedFont>
      <p:font typeface="Open Sans"/>
      <p:regular r:id="rId21"/>
    </p:embeddedFont>
    <p:embeddedFont>
      <p:font typeface="Open Sans"/>
      <p:regular r:id="rId22"/>
    </p:embeddedFont>
    <p:embeddedFont>
      <p:font typeface="Open Sans"/>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8.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639729"/>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The Allure of Gold Jewelry</a:t>
            </a:r>
            <a:endParaRPr lang="en-US" sz="4450" dirty="0"/>
          </a:p>
        </p:txBody>
      </p:sp>
      <p:sp>
        <p:nvSpPr>
          <p:cNvPr id="4" name="Text 1"/>
          <p:cNvSpPr/>
          <p:nvPr/>
        </p:nvSpPr>
        <p:spPr>
          <a:xfrm>
            <a:off x="793790" y="3397448"/>
            <a:ext cx="7556421" cy="2540318"/>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Gold jewelry has captivated humanity for millennia, symbolizing wealth, status, and the eternal beauty of the natural world. From the intricate filigree of ancient Egyptian ornaments to the sleek sophistication of modern designs, gold's timeless appeal transcends cultures and eras. Join us as we explore the history, craftsmanship, and enduring symbolism behind this precious metal and the exquisite pieces it inspires.</a:t>
            </a:r>
            <a:endParaRPr lang="en-US" sz="1750" dirty="0"/>
          </a:p>
        </p:txBody>
      </p:sp>
      <p:sp>
        <p:nvSpPr>
          <p:cNvPr id="5" name="Shape 2"/>
          <p:cNvSpPr/>
          <p:nvPr/>
        </p:nvSpPr>
        <p:spPr>
          <a:xfrm>
            <a:off x="793790" y="6209824"/>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801410" y="6217444"/>
            <a:ext cx="347663" cy="347663"/>
          </a:xfrm>
          <a:prstGeom prst="rect">
            <a:avLst/>
          </a:prstGeom>
        </p:spPr>
      </p:pic>
      <p:sp>
        <p:nvSpPr>
          <p:cNvPr id="7" name="Text 3"/>
          <p:cNvSpPr/>
          <p:nvPr/>
        </p:nvSpPr>
        <p:spPr>
          <a:xfrm>
            <a:off x="1270040" y="6192917"/>
            <a:ext cx="2193965" cy="396835"/>
          </a:xfrm>
          <a:prstGeom prst="rect">
            <a:avLst/>
          </a:prstGeom>
          <a:noFill/>
          <a:ln/>
        </p:spPr>
        <p:txBody>
          <a:bodyPr wrap="none" lIns="0" tIns="0" rIns="0" bIns="0" rtlCol="0" anchor="t"/>
          <a:lstStyle/>
          <a:p>
            <a:pPr algn="l" indent="0" marL="0">
              <a:lnSpc>
                <a:spcPts val="3100"/>
              </a:lnSpc>
              <a:buNone/>
            </a:pPr>
            <a:r>
              <a:rPr lang="en-US" sz="2200" b="1" dirty="0">
                <a:solidFill>
                  <a:srgbClr val="49495A"/>
                </a:solidFill>
                <a:latin typeface="Open Sans Bold" pitchFamily="34" charset="0"/>
                <a:ea typeface="Open Sans Bold" pitchFamily="34" charset="-122"/>
                <a:cs typeface="Open Sans Bold" pitchFamily="34" charset="-120"/>
              </a:rPr>
              <a:t>by Payal Nanda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93063" y="546378"/>
            <a:ext cx="7137916" cy="618768"/>
          </a:xfrm>
          <a:prstGeom prst="rect">
            <a:avLst/>
          </a:prstGeom>
          <a:noFill/>
          <a:ln/>
        </p:spPr>
        <p:txBody>
          <a:bodyPr wrap="none" lIns="0" tIns="0" rIns="0" bIns="0" rtlCol="0" anchor="t"/>
          <a:lstStyle/>
          <a:p>
            <a:pPr indent="0" marL="0">
              <a:lnSpc>
                <a:spcPts val="4850"/>
              </a:lnSpc>
              <a:buNone/>
            </a:pPr>
            <a:r>
              <a:rPr lang="en-US" sz="3850" dirty="0">
                <a:solidFill>
                  <a:srgbClr val="403CCF"/>
                </a:solidFill>
                <a:latin typeface="Libre Baskerville" pitchFamily="34" charset="0"/>
                <a:ea typeface="Libre Baskerville" pitchFamily="34" charset="-122"/>
                <a:cs typeface="Libre Baskerville" pitchFamily="34" charset="-120"/>
              </a:rPr>
              <a:t>The History of Gold Jewelry</a:t>
            </a:r>
            <a:endParaRPr lang="en-US" sz="3850" dirty="0"/>
          </a:p>
        </p:txBody>
      </p:sp>
      <p:sp>
        <p:nvSpPr>
          <p:cNvPr id="3" name="Shape 1"/>
          <p:cNvSpPr/>
          <p:nvPr/>
        </p:nvSpPr>
        <p:spPr>
          <a:xfrm>
            <a:off x="693063" y="4780478"/>
            <a:ext cx="13244274" cy="22860"/>
          </a:xfrm>
          <a:prstGeom prst="roundRect">
            <a:avLst>
              <a:gd name="adj" fmla="val 129945"/>
            </a:avLst>
          </a:prstGeom>
          <a:solidFill>
            <a:srgbClr val="D0CED9"/>
          </a:solidFill>
          <a:ln/>
        </p:spPr>
      </p:sp>
      <p:sp>
        <p:nvSpPr>
          <p:cNvPr id="4" name="Shape 2"/>
          <p:cNvSpPr/>
          <p:nvPr/>
        </p:nvSpPr>
        <p:spPr>
          <a:xfrm>
            <a:off x="3943112" y="4087416"/>
            <a:ext cx="22860" cy="693063"/>
          </a:xfrm>
          <a:prstGeom prst="roundRect">
            <a:avLst>
              <a:gd name="adj" fmla="val 129945"/>
            </a:avLst>
          </a:prstGeom>
          <a:solidFill>
            <a:srgbClr val="D0CED9"/>
          </a:solidFill>
          <a:ln/>
        </p:spPr>
      </p:sp>
      <p:sp>
        <p:nvSpPr>
          <p:cNvPr id="5" name="Shape 3"/>
          <p:cNvSpPr/>
          <p:nvPr/>
        </p:nvSpPr>
        <p:spPr>
          <a:xfrm>
            <a:off x="3731776" y="4557713"/>
            <a:ext cx="445532" cy="445532"/>
          </a:xfrm>
          <a:prstGeom prst="roundRect">
            <a:avLst>
              <a:gd name="adj" fmla="val 6667"/>
            </a:avLst>
          </a:prstGeom>
          <a:solidFill>
            <a:srgbClr val="EAE8F3"/>
          </a:solidFill>
          <a:ln/>
        </p:spPr>
      </p:sp>
      <p:sp>
        <p:nvSpPr>
          <p:cNvPr id="6" name="Text 4"/>
          <p:cNvSpPr/>
          <p:nvPr/>
        </p:nvSpPr>
        <p:spPr>
          <a:xfrm>
            <a:off x="3888224" y="4631888"/>
            <a:ext cx="132517" cy="297061"/>
          </a:xfrm>
          <a:prstGeom prst="rect">
            <a:avLst/>
          </a:prstGeom>
          <a:noFill/>
          <a:ln/>
        </p:spPr>
        <p:txBody>
          <a:bodyPr wrap="none" lIns="0" tIns="0" rIns="0" bIns="0" rtlCol="0" anchor="t"/>
          <a:lstStyle/>
          <a:p>
            <a:pPr algn="ctr" indent="0" marL="0">
              <a:lnSpc>
                <a:spcPts val="2300"/>
              </a:lnSpc>
              <a:buNone/>
            </a:pPr>
            <a:r>
              <a:rPr lang="en-US" sz="2300" dirty="0">
                <a:solidFill>
                  <a:srgbClr val="49495A"/>
                </a:solidFill>
                <a:latin typeface="Libre Baskerville" pitchFamily="34" charset="0"/>
                <a:ea typeface="Libre Baskerville" pitchFamily="34" charset="-122"/>
                <a:cs typeface="Libre Baskerville" pitchFamily="34" charset="-120"/>
              </a:rPr>
              <a:t>1</a:t>
            </a:r>
            <a:endParaRPr lang="en-US" sz="2300" dirty="0"/>
          </a:p>
        </p:txBody>
      </p:sp>
      <p:sp>
        <p:nvSpPr>
          <p:cNvPr id="7" name="Text 5"/>
          <p:cNvSpPr/>
          <p:nvPr/>
        </p:nvSpPr>
        <p:spPr>
          <a:xfrm>
            <a:off x="2637473" y="1561148"/>
            <a:ext cx="2634258" cy="309324"/>
          </a:xfrm>
          <a:prstGeom prst="rect">
            <a:avLst/>
          </a:prstGeom>
          <a:noFill/>
          <a:ln/>
        </p:spPr>
        <p:txBody>
          <a:bodyPr wrap="none" lIns="0" tIns="0" rIns="0" bIns="0" rtlCol="0" anchor="t"/>
          <a:lstStyle/>
          <a:p>
            <a:pPr algn="ctr" indent="0" marL="0">
              <a:lnSpc>
                <a:spcPts val="2400"/>
              </a:lnSpc>
              <a:buNone/>
            </a:pPr>
            <a:r>
              <a:rPr lang="en-US" sz="1900" dirty="0">
                <a:solidFill>
                  <a:srgbClr val="49495A"/>
                </a:solidFill>
                <a:latin typeface="Libre Baskerville" pitchFamily="34" charset="0"/>
                <a:ea typeface="Libre Baskerville" pitchFamily="34" charset="-122"/>
                <a:cs typeface="Libre Baskerville" pitchFamily="34" charset="-120"/>
              </a:rPr>
              <a:t>Ancient Civilizations</a:t>
            </a:r>
            <a:endParaRPr lang="en-US" sz="1900" dirty="0"/>
          </a:p>
        </p:txBody>
      </p:sp>
      <p:sp>
        <p:nvSpPr>
          <p:cNvPr id="8" name="Text 6"/>
          <p:cNvSpPr/>
          <p:nvPr/>
        </p:nvSpPr>
        <p:spPr>
          <a:xfrm>
            <a:off x="891064" y="1989177"/>
            <a:ext cx="6127075" cy="1900238"/>
          </a:xfrm>
          <a:prstGeom prst="rect">
            <a:avLst/>
          </a:prstGeom>
          <a:noFill/>
          <a:ln/>
        </p:spPr>
        <p:txBody>
          <a:bodyPr wrap="square" lIns="0" tIns="0" rIns="0" bIns="0" rtlCol="0" anchor="t"/>
          <a:lstStyle/>
          <a:p>
            <a:pPr algn="ctr" indent="0" marL="0">
              <a:lnSpc>
                <a:spcPts val="2450"/>
              </a:lnSpc>
              <a:buNone/>
            </a:pPr>
            <a:r>
              <a:rPr lang="en-US" sz="1550" dirty="0">
                <a:solidFill>
                  <a:srgbClr val="49495A"/>
                </a:solidFill>
                <a:latin typeface="Open Sans" pitchFamily="34" charset="0"/>
                <a:ea typeface="Open Sans" pitchFamily="34" charset="-122"/>
                <a:cs typeface="Open Sans" pitchFamily="34" charset="-120"/>
              </a:rPr>
              <a:t>Gold jewelry has been prized since the dawn of human civilization, with the earliest known examples dating back to the Neolithic period. Ancient Egyptians, Mesopotamians, and other early cultures adorned themselves and their deities with intricate gold pieces, showcasing their technical mastery and reverence for the precious metal.</a:t>
            </a:r>
            <a:endParaRPr lang="en-US" sz="1550" dirty="0"/>
          </a:p>
        </p:txBody>
      </p:sp>
      <p:sp>
        <p:nvSpPr>
          <p:cNvPr id="9" name="Shape 7"/>
          <p:cNvSpPr/>
          <p:nvPr/>
        </p:nvSpPr>
        <p:spPr>
          <a:xfrm>
            <a:off x="7303651" y="4780478"/>
            <a:ext cx="22860" cy="693063"/>
          </a:xfrm>
          <a:prstGeom prst="roundRect">
            <a:avLst>
              <a:gd name="adj" fmla="val 129945"/>
            </a:avLst>
          </a:prstGeom>
          <a:solidFill>
            <a:srgbClr val="D0CED9"/>
          </a:solidFill>
          <a:ln/>
        </p:spPr>
      </p:sp>
      <p:sp>
        <p:nvSpPr>
          <p:cNvPr id="10" name="Shape 8"/>
          <p:cNvSpPr/>
          <p:nvPr/>
        </p:nvSpPr>
        <p:spPr>
          <a:xfrm>
            <a:off x="7092315" y="4557713"/>
            <a:ext cx="445532" cy="445532"/>
          </a:xfrm>
          <a:prstGeom prst="roundRect">
            <a:avLst>
              <a:gd name="adj" fmla="val 6667"/>
            </a:avLst>
          </a:prstGeom>
          <a:solidFill>
            <a:srgbClr val="EAE8F3"/>
          </a:solidFill>
          <a:ln/>
        </p:spPr>
      </p:sp>
      <p:sp>
        <p:nvSpPr>
          <p:cNvPr id="11" name="Text 9"/>
          <p:cNvSpPr/>
          <p:nvPr/>
        </p:nvSpPr>
        <p:spPr>
          <a:xfrm>
            <a:off x="7223522" y="4631888"/>
            <a:ext cx="182999" cy="297061"/>
          </a:xfrm>
          <a:prstGeom prst="rect">
            <a:avLst/>
          </a:prstGeom>
          <a:noFill/>
          <a:ln/>
        </p:spPr>
        <p:txBody>
          <a:bodyPr wrap="none" lIns="0" tIns="0" rIns="0" bIns="0" rtlCol="0" anchor="t"/>
          <a:lstStyle/>
          <a:p>
            <a:pPr algn="ctr" indent="0" marL="0">
              <a:lnSpc>
                <a:spcPts val="2300"/>
              </a:lnSpc>
              <a:buNone/>
            </a:pPr>
            <a:r>
              <a:rPr lang="en-US" sz="2300" dirty="0">
                <a:solidFill>
                  <a:srgbClr val="49495A"/>
                </a:solidFill>
                <a:latin typeface="Libre Baskerville" pitchFamily="34" charset="0"/>
                <a:ea typeface="Libre Baskerville" pitchFamily="34" charset="-122"/>
                <a:cs typeface="Libre Baskerville" pitchFamily="34" charset="-120"/>
              </a:rPr>
              <a:t>2</a:t>
            </a:r>
            <a:endParaRPr lang="en-US" sz="2300" dirty="0"/>
          </a:p>
        </p:txBody>
      </p:sp>
      <p:sp>
        <p:nvSpPr>
          <p:cNvPr id="12" name="Text 10"/>
          <p:cNvSpPr/>
          <p:nvPr/>
        </p:nvSpPr>
        <p:spPr>
          <a:xfrm>
            <a:off x="6077426" y="5671542"/>
            <a:ext cx="2475428" cy="309324"/>
          </a:xfrm>
          <a:prstGeom prst="rect">
            <a:avLst/>
          </a:prstGeom>
          <a:noFill/>
          <a:ln/>
        </p:spPr>
        <p:txBody>
          <a:bodyPr wrap="none" lIns="0" tIns="0" rIns="0" bIns="0" rtlCol="0" anchor="t"/>
          <a:lstStyle/>
          <a:p>
            <a:pPr algn="ctr" indent="0" marL="0">
              <a:lnSpc>
                <a:spcPts val="2400"/>
              </a:lnSpc>
              <a:buNone/>
            </a:pPr>
            <a:r>
              <a:rPr lang="en-US" sz="1900" dirty="0">
                <a:solidFill>
                  <a:srgbClr val="49495A"/>
                </a:solidFill>
                <a:latin typeface="Libre Baskerville" pitchFamily="34" charset="0"/>
                <a:ea typeface="Libre Baskerville" pitchFamily="34" charset="-122"/>
                <a:cs typeface="Libre Baskerville" pitchFamily="34" charset="-120"/>
              </a:rPr>
              <a:t>The Renaissance</a:t>
            </a:r>
            <a:endParaRPr lang="en-US" sz="1900" dirty="0"/>
          </a:p>
        </p:txBody>
      </p:sp>
      <p:sp>
        <p:nvSpPr>
          <p:cNvPr id="13" name="Text 11"/>
          <p:cNvSpPr/>
          <p:nvPr/>
        </p:nvSpPr>
        <p:spPr>
          <a:xfrm>
            <a:off x="4251603" y="6099572"/>
            <a:ext cx="6127075" cy="1583531"/>
          </a:xfrm>
          <a:prstGeom prst="rect">
            <a:avLst/>
          </a:prstGeom>
          <a:noFill/>
          <a:ln/>
        </p:spPr>
        <p:txBody>
          <a:bodyPr wrap="square" lIns="0" tIns="0" rIns="0" bIns="0" rtlCol="0" anchor="t"/>
          <a:lstStyle/>
          <a:p>
            <a:pPr algn="ctr" indent="0" marL="0">
              <a:lnSpc>
                <a:spcPts val="2450"/>
              </a:lnSpc>
              <a:buNone/>
            </a:pPr>
            <a:r>
              <a:rPr lang="en-US" sz="1550" dirty="0">
                <a:solidFill>
                  <a:srgbClr val="49495A"/>
                </a:solidFill>
                <a:latin typeface="Open Sans" pitchFamily="34" charset="0"/>
                <a:ea typeface="Open Sans" pitchFamily="34" charset="-122"/>
                <a:cs typeface="Open Sans" pitchFamily="34" charset="-120"/>
              </a:rPr>
              <a:t>During the Renaissance, European monarchs and nobility commissioned extravagant gold jewelry to display their wealth and power. Goldsmiths of the era pushed the boundaries of craftsmanship, creating elaborate pieces that combined gold with precious gems and enamels.</a:t>
            </a:r>
            <a:endParaRPr lang="en-US" sz="1550" dirty="0"/>
          </a:p>
        </p:txBody>
      </p:sp>
      <p:sp>
        <p:nvSpPr>
          <p:cNvPr id="14" name="Shape 12"/>
          <p:cNvSpPr/>
          <p:nvPr/>
        </p:nvSpPr>
        <p:spPr>
          <a:xfrm>
            <a:off x="10664309" y="4087416"/>
            <a:ext cx="22860" cy="693063"/>
          </a:xfrm>
          <a:prstGeom prst="roundRect">
            <a:avLst>
              <a:gd name="adj" fmla="val 129945"/>
            </a:avLst>
          </a:prstGeom>
          <a:solidFill>
            <a:srgbClr val="D0CED9"/>
          </a:solidFill>
          <a:ln/>
        </p:spPr>
      </p:sp>
      <p:sp>
        <p:nvSpPr>
          <p:cNvPr id="15" name="Shape 13"/>
          <p:cNvSpPr/>
          <p:nvPr/>
        </p:nvSpPr>
        <p:spPr>
          <a:xfrm>
            <a:off x="10452973" y="4557713"/>
            <a:ext cx="445532" cy="445532"/>
          </a:xfrm>
          <a:prstGeom prst="roundRect">
            <a:avLst>
              <a:gd name="adj" fmla="val 6667"/>
            </a:avLst>
          </a:prstGeom>
          <a:solidFill>
            <a:srgbClr val="EAE8F3"/>
          </a:solidFill>
          <a:ln/>
        </p:spPr>
      </p:sp>
      <p:sp>
        <p:nvSpPr>
          <p:cNvPr id="16" name="Text 14"/>
          <p:cNvSpPr/>
          <p:nvPr/>
        </p:nvSpPr>
        <p:spPr>
          <a:xfrm>
            <a:off x="10584180" y="4631888"/>
            <a:ext cx="182999" cy="297061"/>
          </a:xfrm>
          <a:prstGeom prst="rect">
            <a:avLst/>
          </a:prstGeom>
          <a:noFill/>
          <a:ln/>
        </p:spPr>
        <p:txBody>
          <a:bodyPr wrap="none" lIns="0" tIns="0" rIns="0" bIns="0" rtlCol="0" anchor="t"/>
          <a:lstStyle/>
          <a:p>
            <a:pPr algn="ctr" indent="0" marL="0">
              <a:lnSpc>
                <a:spcPts val="2300"/>
              </a:lnSpc>
              <a:buNone/>
            </a:pPr>
            <a:r>
              <a:rPr lang="en-US" sz="2300" dirty="0">
                <a:solidFill>
                  <a:srgbClr val="49495A"/>
                </a:solidFill>
                <a:latin typeface="Libre Baskerville" pitchFamily="34" charset="0"/>
                <a:ea typeface="Libre Baskerville" pitchFamily="34" charset="-122"/>
                <a:cs typeface="Libre Baskerville" pitchFamily="34" charset="-120"/>
              </a:rPr>
              <a:t>3</a:t>
            </a:r>
            <a:endParaRPr lang="en-US" sz="2300" dirty="0"/>
          </a:p>
        </p:txBody>
      </p:sp>
      <p:sp>
        <p:nvSpPr>
          <p:cNvPr id="17" name="Text 15"/>
          <p:cNvSpPr/>
          <p:nvPr/>
        </p:nvSpPr>
        <p:spPr>
          <a:xfrm>
            <a:off x="9437965" y="2194560"/>
            <a:ext cx="2475428" cy="309324"/>
          </a:xfrm>
          <a:prstGeom prst="rect">
            <a:avLst/>
          </a:prstGeom>
          <a:noFill/>
          <a:ln/>
        </p:spPr>
        <p:txBody>
          <a:bodyPr wrap="none" lIns="0" tIns="0" rIns="0" bIns="0" rtlCol="0" anchor="t"/>
          <a:lstStyle/>
          <a:p>
            <a:pPr algn="ctr" indent="0" marL="0">
              <a:lnSpc>
                <a:spcPts val="2400"/>
              </a:lnSpc>
              <a:buNone/>
            </a:pPr>
            <a:r>
              <a:rPr lang="en-US" sz="1900" dirty="0">
                <a:solidFill>
                  <a:srgbClr val="49495A"/>
                </a:solidFill>
                <a:latin typeface="Libre Baskerville" pitchFamily="34" charset="0"/>
                <a:ea typeface="Libre Baskerville" pitchFamily="34" charset="-122"/>
                <a:cs typeface="Libre Baskerville" pitchFamily="34" charset="-120"/>
              </a:rPr>
              <a:t>The Modern Era</a:t>
            </a:r>
            <a:endParaRPr lang="en-US" sz="1900" dirty="0"/>
          </a:p>
        </p:txBody>
      </p:sp>
      <p:sp>
        <p:nvSpPr>
          <p:cNvPr id="18" name="Text 16"/>
          <p:cNvSpPr/>
          <p:nvPr/>
        </p:nvSpPr>
        <p:spPr>
          <a:xfrm>
            <a:off x="7612142" y="2622590"/>
            <a:ext cx="6127194" cy="1266825"/>
          </a:xfrm>
          <a:prstGeom prst="rect">
            <a:avLst/>
          </a:prstGeom>
          <a:noFill/>
          <a:ln/>
        </p:spPr>
        <p:txBody>
          <a:bodyPr wrap="square" lIns="0" tIns="0" rIns="0" bIns="0" rtlCol="0" anchor="t"/>
          <a:lstStyle/>
          <a:p>
            <a:pPr algn="ctr" indent="0" marL="0">
              <a:lnSpc>
                <a:spcPts val="2450"/>
              </a:lnSpc>
              <a:buNone/>
            </a:pPr>
            <a:r>
              <a:rPr lang="en-US" sz="1550" dirty="0">
                <a:solidFill>
                  <a:srgbClr val="49495A"/>
                </a:solidFill>
                <a:latin typeface="Open Sans" pitchFamily="34" charset="0"/>
                <a:ea typeface="Open Sans" pitchFamily="34" charset="-122"/>
                <a:cs typeface="Open Sans" pitchFamily="34" charset="-120"/>
              </a:rPr>
              <a:t>In the 20th century, gold jewelry evolved to reflect changing styles and cultural trends. From the art deco elegance of the 1920s to the minimalist chic of the present day, gold remains a timeless symbol of luxury and refined taste.</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25448"/>
            <a:ext cx="7148989"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Varieties of Gold Jewelry</a:t>
            </a:r>
            <a:endParaRPr lang="en-US" sz="4450" dirty="0"/>
          </a:p>
        </p:txBody>
      </p:sp>
      <p:sp>
        <p:nvSpPr>
          <p:cNvPr id="3" name="Text 1"/>
          <p:cNvSpPr/>
          <p:nvPr/>
        </p:nvSpPr>
        <p:spPr>
          <a:xfrm>
            <a:off x="793790" y="200120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Karats</a:t>
            </a:r>
            <a:endParaRPr lang="en-US" sz="2200" dirty="0"/>
          </a:p>
        </p:txBody>
      </p:sp>
      <p:sp>
        <p:nvSpPr>
          <p:cNvPr id="4" name="Text 2"/>
          <p:cNvSpPr/>
          <p:nvPr/>
        </p:nvSpPr>
        <p:spPr>
          <a:xfrm>
            <a:off x="793790" y="2582347"/>
            <a:ext cx="2845594" cy="326612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Gold jewelry is measured in karats, a unit that indicates the purity of the metal. Pure gold is 24 karats, while lower karats like 14K and 18K are alloyed with other metals to increase durability and adjust the color.</a:t>
            </a:r>
            <a:endParaRPr lang="en-US" sz="1750" dirty="0"/>
          </a:p>
        </p:txBody>
      </p:sp>
      <p:sp>
        <p:nvSpPr>
          <p:cNvPr id="5" name="Text 3"/>
          <p:cNvSpPr/>
          <p:nvPr/>
        </p:nvSpPr>
        <p:spPr>
          <a:xfrm>
            <a:off x="4200406" y="200120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Styles</a:t>
            </a:r>
            <a:endParaRPr lang="en-US" sz="2200" dirty="0"/>
          </a:p>
        </p:txBody>
      </p:sp>
      <p:sp>
        <p:nvSpPr>
          <p:cNvPr id="6" name="Text 4"/>
          <p:cNvSpPr/>
          <p:nvPr/>
        </p:nvSpPr>
        <p:spPr>
          <a:xfrm>
            <a:off x="4200406" y="2582347"/>
            <a:ext cx="2845594" cy="3629025"/>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Gold jewelry encompasses a wide range of styles, from classic chains and pendants to bold statement pieces. Popular styles include hoop earrings, delicate filigree, and sleek modern designs that showcase the metal's innate beauty.</a:t>
            </a:r>
            <a:endParaRPr lang="en-US" sz="1750" dirty="0"/>
          </a:p>
        </p:txBody>
      </p:sp>
      <p:sp>
        <p:nvSpPr>
          <p:cNvPr id="7" name="Text 5"/>
          <p:cNvSpPr/>
          <p:nvPr/>
        </p:nvSpPr>
        <p:spPr>
          <a:xfrm>
            <a:off x="7607022" y="200120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Colors</a:t>
            </a:r>
            <a:endParaRPr lang="en-US" sz="2200" dirty="0"/>
          </a:p>
        </p:txBody>
      </p:sp>
      <p:sp>
        <p:nvSpPr>
          <p:cNvPr id="8" name="Text 6"/>
          <p:cNvSpPr/>
          <p:nvPr/>
        </p:nvSpPr>
        <p:spPr>
          <a:xfrm>
            <a:off x="7607022" y="2582347"/>
            <a:ext cx="2845594" cy="3629025"/>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In addition to the warm, yellow hue of traditional gold, the metal can be found in a variety of colors. Rose gold, white gold, and even black gold offer unique takes on this timeless material, allowing wearers to express their personal style.</a:t>
            </a:r>
            <a:endParaRPr lang="en-US" sz="1750" dirty="0"/>
          </a:p>
        </p:txBody>
      </p:sp>
      <p:sp>
        <p:nvSpPr>
          <p:cNvPr id="9" name="Text 7"/>
          <p:cNvSpPr/>
          <p:nvPr/>
        </p:nvSpPr>
        <p:spPr>
          <a:xfrm>
            <a:off x="11013638" y="200120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Settings</a:t>
            </a:r>
            <a:endParaRPr lang="en-US" sz="2200" dirty="0"/>
          </a:p>
        </p:txBody>
      </p:sp>
      <p:sp>
        <p:nvSpPr>
          <p:cNvPr id="10" name="Text 8"/>
          <p:cNvSpPr/>
          <p:nvPr/>
        </p:nvSpPr>
        <p:spPr>
          <a:xfrm>
            <a:off x="11013638" y="2582347"/>
            <a:ext cx="2845594" cy="471773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Gold jewelry often features precious gemstones set in a variety of settings, from the simple prong to the intricate pavé. The setting can significantly impact the overall look and feel of the piece, from the understated elegance of a solitaire to the dazzling brilliance of a diamond-encrusted design.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46240"/>
            <a:ext cx="10282118"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The Craftsmanship of Gold Jewelry</a:t>
            </a:r>
            <a:endParaRPr lang="en-US" sz="4450" dirty="0"/>
          </a:p>
        </p:txBody>
      </p:sp>
      <p:sp>
        <p:nvSpPr>
          <p:cNvPr id="3" name="Shape 1"/>
          <p:cNvSpPr/>
          <p:nvPr/>
        </p:nvSpPr>
        <p:spPr>
          <a:xfrm>
            <a:off x="793790" y="2763798"/>
            <a:ext cx="396835" cy="396835"/>
          </a:xfrm>
          <a:prstGeom prst="roundRect">
            <a:avLst>
              <a:gd name="adj" fmla="val 8574"/>
            </a:avLst>
          </a:prstGeom>
          <a:solidFill>
            <a:srgbClr val="EAE8F3"/>
          </a:solidFill>
          <a:ln/>
        </p:spPr>
      </p:sp>
      <p:sp>
        <p:nvSpPr>
          <p:cNvPr id="4" name="Text 2"/>
          <p:cNvSpPr/>
          <p:nvPr/>
        </p:nvSpPr>
        <p:spPr>
          <a:xfrm>
            <a:off x="1417439" y="2763798"/>
            <a:ext cx="3342442"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Meticulous Techniques</a:t>
            </a:r>
            <a:endParaRPr lang="en-US" sz="2200" dirty="0"/>
          </a:p>
        </p:txBody>
      </p:sp>
      <p:sp>
        <p:nvSpPr>
          <p:cNvPr id="5" name="Text 3"/>
          <p:cNvSpPr/>
          <p:nvPr/>
        </p:nvSpPr>
        <p:spPr>
          <a:xfrm>
            <a:off x="1417439" y="3254216"/>
            <a:ext cx="3572708" cy="2903220"/>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The creation of gold jewelry involves a multitude of intricate techniques, from lost-wax casting and hand-engraving to granulation and filigree work. These specialized skills require years of training and attention to detail to execute flawlessly.</a:t>
            </a:r>
            <a:endParaRPr lang="en-US" sz="1750" dirty="0"/>
          </a:p>
        </p:txBody>
      </p:sp>
      <p:sp>
        <p:nvSpPr>
          <p:cNvPr id="6" name="Shape 4"/>
          <p:cNvSpPr/>
          <p:nvPr/>
        </p:nvSpPr>
        <p:spPr>
          <a:xfrm>
            <a:off x="5216962" y="2763798"/>
            <a:ext cx="396835" cy="396835"/>
          </a:xfrm>
          <a:prstGeom prst="roundRect">
            <a:avLst>
              <a:gd name="adj" fmla="val 8574"/>
            </a:avLst>
          </a:prstGeom>
          <a:solidFill>
            <a:srgbClr val="EAE8F3"/>
          </a:solidFill>
          <a:ln/>
        </p:spPr>
      </p:sp>
      <p:sp>
        <p:nvSpPr>
          <p:cNvPr id="7" name="Text 5"/>
          <p:cNvSpPr/>
          <p:nvPr/>
        </p:nvSpPr>
        <p:spPr>
          <a:xfrm>
            <a:off x="5840611" y="2763798"/>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Artisanal Expertise</a:t>
            </a:r>
            <a:endParaRPr lang="en-US" sz="2200" dirty="0"/>
          </a:p>
        </p:txBody>
      </p:sp>
      <p:sp>
        <p:nvSpPr>
          <p:cNvPr id="8" name="Text 6"/>
          <p:cNvSpPr/>
          <p:nvPr/>
        </p:nvSpPr>
        <p:spPr>
          <a:xfrm>
            <a:off x="5840611" y="3254216"/>
            <a:ext cx="3572708" cy="326612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Master goldsmiths and jewelers are true artisans, combining technical proficiency with an innate sense of design and an eye for proportion. Their expertise allows them to transform the malleable gold into captivating pieces that showcase the metal's natural beauty.</a:t>
            </a:r>
            <a:endParaRPr lang="en-US" sz="1750" dirty="0"/>
          </a:p>
        </p:txBody>
      </p:sp>
      <p:sp>
        <p:nvSpPr>
          <p:cNvPr id="9" name="Shape 7"/>
          <p:cNvSpPr/>
          <p:nvPr/>
        </p:nvSpPr>
        <p:spPr>
          <a:xfrm>
            <a:off x="9640133" y="2763798"/>
            <a:ext cx="396835" cy="396835"/>
          </a:xfrm>
          <a:prstGeom prst="roundRect">
            <a:avLst>
              <a:gd name="adj" fmla="val 8574"/>
            </a:avLst>
          </a:prstGeom>
          <a:solidFill>
            <a:srgbClr val="EAE8F3"/>
          </a:solidFill>
          <a:ln/>
        </p:spPr>
      </p:sp>
      <p:sp>
        <p:nvSpPr>
          <p:cNvPr id="10" name="Text 8"/>
          <p:cNvSpPr/>
          <p:nvPr/>
        </p:nvSpPr>
        <p:spPr>
          <a:xfrm>
            <a:off x="10263783" y="2763798"/>
            <a:ext cx="3038951"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Sustainable Sourcing</a:t>
            </a:r>
            <a:endParaRPr lang="en-US" sz="2200" dirty="0"/>
          </a:p>
        </p:txBody>
      </p:sp>
      <p:sp>
        <p:nvSpPr>
          <p:cNvPr id="11" name="Text 9"/>
          <p:cNvSpPr/>
          <p:nvPr/>
        </p:nvSpPr>
        <p:spPr>
          <a:xfrm>
            <a:off x="10263783" y="3254216"/>
            <a:ext cx="3572708" cy="3629025"/>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Responsible gold mining and ethical sourcing practices are becoming increasingly important in the jewelry industry. Many leading brands now prioritize transparency and sustainability, ensuring their gold is extracted and processed in a way that minimizes environmental impact and respects human rights.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661630"/>
            <a:ext cx="9309259"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The Symbolism of Gold Jewelry</a:t>
            </a:r>
            <a:endParaRPr lang="en-US" sz="4450" dirty="0"/>
          </a:p>
        </p:txBody>
      </p:sp>
      <p:sp>
        <p:nvSpPr>
          <p:cNvPr id="3" name="Shape 1"/>
          <p:cNvSpPr/>
          <p:nvPr/>
        </p:nvSpPr>
        <p:spPr>
          <a:xfrm>
            <a:off x="793790" y="1824038"/>
            <a:ext cx="6408063" cy="2758559"/>
          </a:xfrm>
          <a:prstGeom prst="roundRect">
            <a:avLst>
              <a:gd name="adj" fmla="val 1233"/>
            </a:avLst>
          </a:prstGeom>
          <a:solidFill>
            <a:srgbClr val="EAE8F3"/>
          </a:solidFill>
          <a:ln/>
        </p:spPr>
      </p:sp>
      <p:sp>
        <p:nvSpPr>
          <p:cNvPr id="4" name="Text 2"/>
          <p:cNvSpPr/>
          <p:nvPr/>
        </p:nvSpPr>
        <p:spPr>
          <a:xfrm>
            <a:off x="1020604" y="205085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Wealth and Status</a:t>
            </a:r>
            <a:endParaRPr lang="en-US" sz="2200" dirty="0"/>
          </a:p>
        </p:txBody>
      </p:sp>
      <p:sp>
        <p:nvSpPr>
          <p:cNvPr id="5" name="Text 3"/>
          <p:cNvSpPr/>
          <p:nvPr/>
        </p:nvSpPr>
        <p:spPr>
          <a:xfrm>
            <a:off x="1020604" y="2541270"/>
            <a:ext cx="5954435" cy="1451610"/>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Gold's rarity and value have long made it a symbol of wealth, power, and social status. Wearing gold jewelry has historically been a way for individuals to display their affluence and social standing.</a:t>
            </a:r>
            <a:endParaRPr lang="en-US" sz="1750" dirty="0"/>
          </a:p>
        </p:txBody>
      </p:sp>
      <p:sp>
        <p:nvSpPr>
          <p:cNvPr id="6" name="Shape 4"/>
          <p:cNvSpPr/>
          <p:nvPr/>
        </p:nvSpPr>
        <p:spPr>
          <a:xfrm>
            <a:off x="7428667" y="1824038"/>
            <a:ext cx="6408063" cy="2758559"/>
          </a:xfrm>
          <a:prstGeom prst="roundRect">
            <a:avLst>
              <a:gd name="adj" fmla="val 1233"/>
            </a:avLst>
          </a:prstGeom>
          <a:solidFill>
            <a:srgbClr val="EAE8F3"/>
          </a:solidFill>
          <a:ln/>
        </p:spPr>
      </p:sp>
      <p:sp>
        <p:nvSpPr>
          <p:cNvPr id="7" name="Text 5"/>
          <p:cNvSpPr/>
          <p:nvPr/>
        </p:nvSpPr>
        <p:spPr>
          <a:xfrm>
            <a:off x="7655481" y="2050852"/>
            <a:ext cx="3693438"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Spirituality and Tradition</a:t>
            </a:r>
            <a:endParaRPr lang="en-US" sz="2200" dirty="0"/>
          </a:p>
        </p:txBody>
      </p:sp>
      <p:sp>
        <p:nvSpPr>
          <p:cNvPr id="8" name="Text 6"/>
          <p:cNvSpPr/>
          <p:nvPr/>
        </p:nvSpPr>
        <p:spPr>
          <a:xfrm>
            <a:off x="7655481" y="2541270"/>
            <a:ext cx="5954435" cy="181451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In many cultures, gold is imbued with spiritual significance, representing the divine, the sun, and the connection between the earthly and the divine. Gold jewelry is often used in religious ceremonies and rituals, as well as to mark important life events.</a:t>
            </a:r>
            <a:endParaRPr lang="en-US" sz="1750" dirty="0"/>
          </a:p>
        </p:txBody>
      </p:sp>
      <p:sp>
        <p:nvSpPr>
          <p:cNvPr id="9" name="Shape 7"/>
          <p:cNvSpPr/>
          <p:nvPr/>
        </p:nvSpPr>
        <p:spPr>
          <a:xfrm>
            <a:off x="793790" y="4809411"/>
            <a:ext cx="6408063" cy="2758559"/>
          </a:xfrm>
          <a:prstGeom prst="roundRect">
            <a:avLst>
              <a:gd name="adj" fmla="val 1233"/>
            </a:avLst>
          </a:prstGeom>
          <a:solidFill>
            <a:srgbClr val="EAE8F3"/>
          </a:solidFill>
          <a:ln/>
        </p:spPr>
      </p:sp>
      <p:sp>
        <p:nvSpPr>
          <p:cNvPr id="10" name="Text 8"/>
          <p:cNvSpPr/>
          <p:nvPr/>
        </p:nvSpPr>
        <p:spPr>
          <a:xfrm>
            <a:off x="1020604" y="5036225"/>
            <a:ext cx="3612118"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Beauty and Timelessness</a:t>
            </a:r>
            <a:endParaRPr lang="en-US" sz="2200" dirty="0"/>
          </a:p>
        </p:txBody>
      </p:sp>
      <p:sp>
        <p:nvSpPr>
          <p:cNvPr id="11" name="Text 9"/>
          <p:cNvSpPr/>
          <p:nvPr/>
        </p:nvSpPr>
        <p:spPr>
          <a:xfrm>
            <a:off x="1020604" y="5526643"/>
            <a:ext cx="5954435" cy="181451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The warm, lustrous glow of gold is universally associated with elegance, sophistication, and the enduring nature of human creativity. Gold jewelry is prized for its ability to enhance the wearer's natural beauty and radiance.</a:t>
            </a:r>
            <a:endParaRPr lang="en-US" sz="1750" dirty="0"/>
          </a:p>
        </p:txBody>
      </p:sp>
      <p:sp>
        <p:nvSpPr>
          <p:cNvPr id="12" name="Shape 10"/>
          <p:cNvSpPr/>
          <p:nvPr/>
        </p:nvSpPr>
        <p:spPr>
          <a:xfrm>
            <a:off x="7428667" y="4809411"/>
            <a:ext cx="6408063" cy="2758559"/>
          </a:xfrm>
          <a:prstGeom prst="roundRect">
            <a:avLst>
              <a:gd name="adj" fmla="val 1233"/>
            </a:avLst>
          </a:prstGeom>
          <a:solidFill>
            <a:srgbClr val="EAE8F3"/>
          </a:solidFill>
          <a:ln/>
        </p:spPr>
      </p:sp>
      <p:sp>
        <p:nvSpPr>
          <p:cNvPr id="13" name="Text 11"/>
          <p:cNvSpPr/>
          <p:nvPr/>
        </p:nvSpPr>
        <p:spPr>
          <a:xfrm>
            <a:off x="7655481" y="5036225"/>
            <a:ext cx="2922984"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Personal Expression</a:t>
            </a:r>
            <a:endParaRPr lang="en-US" sz="2200" dirty="0"/>
          </a:p>
        </p:txBody>
      </p:sp>
      <p:sp>
        <p:nvSpPr>
          <p:cNvPr id="14" name="Text 12"/>
          <p:cNvSpPr/>
          <p:nvPr/>
        </p:nvSpPr>
        <p:spPr>
          <a:xfrm>
            <a:off x="7655481" y="5526643"/>
            <a:ext cx="5954435" cy="181451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Beyond its traditional associations, gold jewelry has become a means of personal expression, allowing wearers to showcase their individual style, personality, and self-confidence. The versatility of gold allows it to be interpreted in countless ways.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21274"/>
            <a:ext cx="6871216"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Caring for Gold Jewelry</a:t>
            </a:r>
            <a:endParaRPr lang="en-US" sz="4450" dirty="0"/>
          </a:p>
        </p:txBody>
      </p:sp>
      <p:pic>
        <p:nvPicPr>
          <p:cNvPr id="3" name="Image 0" descr="preencoded.png">    </p:cNvPr>
          <p:cNvPicPr>
            <a:picLocks noChangeAspect="1"/>
          </p:cNvPicPr>
          <p:nvPr/>
        </p:nvPicPr>
        <p:blipFill>
          <a:blip r:embed="rId1"/>
          <a:stretch>
            <a:fillRect/>
          </a:stretch>
        </p:blipFill>
        <p:spPr>
          <a:xfrm>
            <a:off x="793790" y="2783681"/>
            <a:ext cx="566976" cy="566976"/>
          </a:xfrm>
          <a:prstGeom prst="rect">
            <a:avLst/>
          </a:prstGeom>
        </p:spPr>
      </p:pic>
      <p:sp>
        <p:nvSpPr>
          <p:cNvPr id="4" name="Text 1"/>
          <p:cNvSpPr/>
          <p:nvPr/>
        </p:nvSpPr>
        <p:spPr>
          <a:xfrm>
            <a:off x="793790" y="357747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Clean Regularly</a:t>
            </a:r>
            <a:endParaRPr lang="en-US" sz="2200" dirty="0"/>
          </a:p>
        </p:txBody>
      </p:sp>
      <p:sp>
        <p:nvSpPr>
          <p:cNvPr id="5" name="Text 2"/>
          <p:cNvSpPr/>
          <p:nvPr/>
        </p:nvSpPr>
        <p:spPr>
          <a:xfrm>
            <a:off x="793790" y="4067889"/>
            <a:ext cx="3005495" cy="2540318"/>
          </a:xfrm>
          <a:prstGeom prst="rect">
            <a:avLst/>
          </a:prstGeom>
          <a:noFill/>
          <a:ln/>
        </p:spPr>
        <p:txBody>
          <a:bodyPr wrap="square" lIns="0" tIns="0" rIns="0" bIns="0" rtlCol="0" anchor="t"/>
          <a:lstStyle/>
          <a:p>
            <a:pPr algn="l" indent="0" marL="0">
              <a:lnSpc>
                <a:spcPts val="2850"/>
              </a:lnSpc>
              <a:buNone/>
            </a:pPr>
            <a:r>
              <a:rPr lang="en-US" sz="1750" dirty="0">
                <a:solidFill>
                  <a:srgbClr val="49495A"/>
                </a:solidFill>
                <a:latin typeface="Open Sans" pitchFamily="34" charset="0"/>
                <a:ea typeface="Open Sans" pitchFamily="34" charset="-122"/>
                <a:cs typeface="Open Sans" pitchFamily="34" charset="-120"/>
              </a:rPr>
              <a:t>To maintain the luster and brilliance of your gold jewelry, clean it regularly with a mild soap and water solution. Avoid harsh chemicals or abrasives that can damage the metal.</a:t>
            </a:r>
            <a:endParaRPr lang="en-US" sz="1750" dirty="0"/>
          </a:p>
        </p:txBody>
      </p:sp>
      <p:pic>
        <p:nvPicPr>
          <p:cNvPr id="6" name="Image 1" descr="preencoded.png">    </p:cNvPr>
          <p:cNvPicPr>
            <a:picLocks noChangeAspect="1"/>
          </p:cNvPicPr>
          <p:nvPr/>
        </p:nvPicPr>
        <p:blipFill>
          <a:blip r:embed="rId2"/>
          <a:stretch>
            <a:fillRect/>
          </a:stretch>
        </p:blipFill>
        <p:spPr>
          <a:xfrm>
            <a:off x="4139446" y="2783681"/>
            <a:ext cx="566976" cy="566976"/>
          </a:xfrm>
          <a:prstGeom prst="rect">
            <a:avLst/>
          </a:prstGeom>
        </p:spPr>
      </p:pic>
      <p:sp>
        <p:nvSpPr>
          <p:cNvPr id="7" name="Text 3"/>
          <p:cNvSpPr/>
          <p:nvPr/>
        </p:nvSpPr>
        <p:spPr>
          <a:xfrm>
            <a:off x="4139446" y="357747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Proper Storage</a:t>
            </a:r>
            <a:endParaRPr lang="en-US" sz="2200" dirty="0"/>
          </a:p>
        </p:txBody>
      </p:sp>
      <p:sp>
        <p:nvSpPr>
          <p:cNvPr id="8" name="Text 4"/>
          <p:cNvSpPr/>
          <p:nvPr/>
        </p:nvSpPr>
        <p:spPr>
          <a:xfrm>
            <a:off x="4139446" y="4067889"/>
            <a:ext cx="3005614" cy="2540318"/>
          </a:xfrm>
          <a:prstGeom prst="rect">
            <a:avLst/>
          </a:prstGeom>
          <a:noFill/>
          <a:ln/>
        </p:spPr>
        <p:txBody>
          <a:bodyPr wrap="square" lIns="0" tIns="0" rIns="0" bIns="0" rtlCol="0" anchor="t"/>
          <a:lstStyle/>
          <a:p>
            <a:pPr algn="l" indent="0" marL="0">
              <a:lnSpc>
                <a:spcPts val="2850"/>
              </a:lnSpc>
              <a:buNone/>
            </a:pPr>
            <a:r>
              <a:rPr lang="en-US" sz="1750" dirty="0">
                <a:solidFill>
                  <a:srgbClr val="49495A"/>
                </a:solidFill>
                <a:latin typeface="Open Sans" pitchFamily="34" charset="0"/>
                <a:ea typeface="Open Sans" pitchFamily="34" charset="-122"/>
                <a:cs typeface="Open Sans" pitchFamily="34" charset="-120"/>
              </a:rPr>
              <a:t>Store your gold jewelry in a soft, padded jewelry box or pouch to prevent scratches and tarnish. Keep pieces separate to avoid tangling or damaging delicate chains and settings.</a:t>
            </a:r>
            <a:endParaRPr lang="en-US" sz="1750" dirty="0"/>
          </a:p>
        </p:txBody>
      </p:sp>
      <p:pic>
        <p:nvPicPr>
          <p:cNvPr id="9" name="Image 2" descr="preencoded.png">    </p:cNvPr>
          <p:cNvPicPr>
            <a:picLocks noChangeAspect="1"/>
          </p:cNvPicPr>
          <p:nvPr/>
        </p:nvPicPr>
        <p:blipFill>
          <a:blip r:embed="rId3"/>
          <a:stretch>
            <a:fillRect/>
          </a:stretch>
        </p:blipFill>
        <p:spPr>
          <a:xfrm>
            <a:off x="7485221" y="2783681"/>
            <a:ext cx="566976" cy="566976"/>
          </a:xfrm>
          <a:prstGeom prst="rect">
            <a:avLst/>
          </a:prstGeom>
        </p:spPr>
      </p:pic>
      <p:sp>
        <p:nvSpPr>
          <p:cNvPr id="10" name="Text 5"/>
          <p:cNvSpPr/>
          <p:nvPr/>
        </p:nvSpPr>
        <p:spPr>
          <a:xfrm>
            <a:off x="7485221" y="357747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Polish with Care</a:t>
            </a:r>
            <a:endParaRPr lang="en-US" sz="2200" dirty="0"/>
          </a:p>
        </p:txBody>
      </p:sp>
      <p:sp>
        <p:nvSpPr>
          <p:cNvPr id="11" name="Text 6"/>
          <p:cNvSpPr/>
          <p:nvPr/>
        </p:nvSpPr>
        <p:spPr>
          <a:xfrm>
            <a:off x="7485221" y="4067889"/>
            <a:ext cx="3005614" cy="2540318"/>
          </a:xfrm>
          <a:prstGeom prst="rect">
            <a:avLst/>
          </a:prstGeom>
          <a:noFill/>
          <a:ln/>
        </p:spPr>
        <p:txBody>
          <a:bodyPr wrap="square" lIns="0" tIns="0" rIns="0" bIns="0" rtlCol="0" anchor="t"/>
          <a:lstStyle/>
          <a:p>
            <a:pPr algn="l" indent="0" marL="0">
              <a:lnSpc>
                <a:spcPts val="2850"/>
              </a:lnSpc>
              <a:buNone/>
            </a:pPr>
            <a:r>
              <a:rPr lang="en-US" sz="1750" dirty="0">
                <a:solidFill>
                  <a:srgbClr val="49495A"/>
                </a:solidFill>
                <a:latin typeface="Open Sans" pitchFamily="34" charset="0"/>
                <a:ea typeface="Open Sans" pitchFamily="34" charset="-122"/>
                <a:cs typeface="Open Sans" pitchFamily="34" charset="-120"/>
              </a:rPr>
              <a:t>Use a soft, lint-free cloth to gently polish your gold jewelry, removing any built-up dirt or grime. Avoid vigorous rubbing, which can wear down the metal over time.</a:t>
            </a:r>
            <a:endParaRPr lang="en-US" sz="1750" dirty="0"/>
          </a:p>
        </p:txBody>
      </p:sp>
      <p:pic>
        <p:nvPicPr>
          <p:cNvPr id="12" name="Image 3" descr="preencoded.png">    </p:cNvPr>
          <p:cNvPicPr>
            <a:picLocks noChangeAspect="1"/>
          </p:cNvPicPr>
          <p:nvPr/>
        </p:nvPicPr>
        <p:blipFill>
          <a:blip r:embed="rId4"/>
          <a:stretch>
            <a:fillRect/>
          </a:stretch>
        </p:blipFill>
        <p:spPr>
          <a:xfrm>
            <a:off x="10830997" y="2783681"/>
            <a:ext cx="566976" cy="566976"/>
          </a:xfrm>
          <a:prstGeom prst="rect">
            <a:avLst/>
          </a:prstGeom>
        </p:spPr>
      </p:pic>
      <p:sp>
        <p:nvSpPr>
          <p:cNvPr id="13" name="Text 7"/>
          <p:cNvSpPr/>
          <p:nvPr/>
        </p:nvSpPr>
        <p:spPr>
          <a:xfrm>
            <a:off x="10830997" y="357747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Periodic Inspection</a:t>
            </a:r>
            <a:endParaRPr lang="en-US" sz="2200" dirty="0"/>
          </a:p>
        </p:txBody>
      </p:sp>
      <p:sp>
        <p:nvSpPr>
          <p:cNvPr id="14" name="Text 8"/>
          <p:cNvSpPr/>
          <p:nvPr/>
        </p:nvSpPr>
        <p:spPr>
          <a:xfrm>
            <a:off x="10830997" y="4067889"/>
            <a:ext cx="3005614" cy="2540318"/>
          </a:xfrm>
          <a:prstGeom prst="rect">
            <a:avLst/>
          </a:prstGeom>
          <a:noFill/>
          <a:ln/>
        </p:spPr>
        <p:txBody>
          <a:bodyPr wrap="square" lIns="0" tIns="0" rIns="0" bIns="0" rtlCol="0" anchor="t"/>
          <a:lstStyle/>
          <a:p>
            <a:pPr algn="l" indent="0" marL="0">
              <a:lnSpc>
                <a:spcPts val="2850"/>
              </a:lnSpc>
              <a:buNone/>
            </a:pPr>
            <a:r>
              <a:rPr lang="en-US" sz="1750" dirty="0">
                <a:solidFill>
                  <a:srgbClr val="49495A"/>
                </a:solidFill>
                <a:latin typeface="Open Sans" pitchFamily="34" charset="0"/>
                <a:ea typeface="Open Sans" pitchFamily="34" charset="-122"/>
                <a:cs typeface="Open Sans" pitchFamily="34" charset="-120"/>
              </a:rPr>
              <a:t>For pieces with gemstones or intricate settings, have your gold jewelry inspected and professionally cleaned by a jeweler every few years to ensure the integrity of the design.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09945" y="987623"/>
            <a:ext cx="4290893" cy="455176"/>
          </a:xfrm>
          <a:prstGeom prst="rect">
            <a:avLst/>
          </a:prstGeom>
          <a:noFill/>
          <a:ln/>
        </p:spPr>
        <p:txBody>
          <a:bodyPr wrap="none" lIns="0" tIns="0" rIns="0" bIns="0" rtlCol="0" anchor="t"/>
          <a:lstStyle/>
          <a:p>
            <a:pPr indent="0" marL="0">
              <a:lnSpc>
                <a:spcPts val="3550"/>
              </a:lnSpc>
              <a:buNone/>
            </a:pPr>
            <a:r>
              <a:rPr lang="en-US" sz="2850" dirty="0">
                <a:solidFill>
                  <a:srgbClr val="403CCF"/>
                </a:solidFill>
                <a:latin typeface="Libre Baskerville" pitchFamily="34" charset="0"/>
                <a:ea typeface="Libre Baskerville" pitchFamily="34" charset="-122"/>
                <a:cs typeface="Libre Baskerville" pitchFamily="34" charset="-120"/>
              </a:rPr>
              <a:t>Trends in Gold Jewelry</a:t>
            </a:r>
            <a:endParaRPr lang="en-US" sz="2850" dirty="0"/>
          </a:p>
        </p:txBody>
      </p:sp>
      <p:pic>
        <p:nvPicPr>
          <p:cNvPr id="3" name="Image 0" descr="preencoded.png">    </p:cNvPr>
          <p:cNvPicPr>
            <a:picLocks noChangeAspect="1"/>
          </p:cNvPicPr>
          <p:nvPr/>
        </p:nvPicPr>
        <p:blipFill>
          <a:blip r:embed="rId1"/>
          <a:stretch>
            <a:fillRect/>
          </a:stretch>
        </p:blipFill>
        <p:spPr>
          <a:xfrm>
            <a:off x="3238738" y="1734145"/>
            <a:ext cx="1347430" cy="1072515"/>
          </a:xfrm>
          <a:prstGeom prst="rect">
            <a:avLst/>
          </a:prstGeom>
        </p:spPr>
      </p:pic>
      <p:sp>
        <p:nvSpPr>
          <p:cNvPr id="4" name="Text 1"/>
          <p:cNvSpPr/>
          <p:nvPr/>
        </p:nvSpPr>
        <p:spPr>
          <a:xfrm>
            <a:off x="3871793" y="2263616"/>
            <a:ext cx="81201" cy="291465"/>
          </a:xfrm>
          <a:prstGeom prst="rect">
            <a:avLst/>
          </a:prstGeom>
          <a:noFill/>
          <a:ln/>
        </p:spPr>
        <p:txBody>
          <a:bodyPr wrap="none" lIns="0" tIns="0" rIns="0" bIns="0" rtlCol="0" anchor="t"/>
          <a:lstStyle/>
          <a:p>
            <a:pPr algn="ctr" indent="0" marL="0">
              <a:lnSpc>
                <a:spcPts val="2250"/>
              </a:lnSpc>
              <a:buNone/>
            </a:pPr>
            <a:r>
              <a:rPr lang="en-US" sz="1400" dirty="0">
                <a:solidFill>
                  <a:srgbClr val="49495A"/>
                </a:solidFill>
                <a:latin typeface="Libre Baskerville" pitchFamily="34" charset="0"/>
                <a:ea typeface="Libre Baskerville" pitchFamily="34" charset="-122"/>
                <a:cs typeface="Libre Baskerville" pitchFamily="34" charset="-120"/>
              </a:rPr>
              <a:t>1</a:t>
            </a:r>
            <a:endParaRPr lang="en-US" sz="1400" dirty="0"/>
          </a:p>
        </p:txBody>
      </p:sp>
      <p:sp>
        <p:nvSpPr>
          <p:cNvPr id="5" name="Text 2"/>
          <p:cNvSpPr/>
          <p:nvPr/>
        </p:nvSpPr>
        <p:spPr>
          <a:xfrm>
            <a:off x="4731782" y="1879759"/>
            <a:ext cx="1821299" cy="227648"/>
          </a:xfrm>
          <a:prstGeom prst="rect">
            <a:avLst/>
          </a:prstGeom>
          <a:noFill/>
          <a:ln/>
        </p:spPr>
        <p:txBody>
          <a:bodyPr wrap="none" lIns="0" tIns="0" rIns="0" bIns="0" rtlCol="0" anchor="t"/>
          <a:lstStyle/>
          <a:p>
            <a:pPr algn="l" indent="0" marL="0">
              <a:lnSpc>
                <a:spcPts val="1750"/>
              </a:lnSpc>
              <a:buNone/>
            </a:pPr>
            <a:r>
              <a:rPr lang="en-US" sz="1400" dirty="0">
                <a:solidFill>
                  <a:srgbClr val="49495A"/>
                </a:solidFill>
                <a:latin typeface="Libre Baskerville" pitchFamily="34" charset="0"/>
                <a:ea typeface="Libre Baskerville" pitchFamily="34" charset="-122"/>
                <a:cs typeface="Libre Baskerville" pitchFamily="34" charset="-120"/>
              </a:rPr>
              <a:t>Minimalism</a:t>
            </a:r>
            <a:endParaRPr lang="en-US" sz="1400" dirty="0"/>
          </a:p>
        </p:txBody>
      </p:sp>
      <p:sp>
        <p:nvSpPr>
          <p:cNvPr id="6" name="Text 3"/>
          <p:cNvSpPr/>
          <p:nvPr/>
        </p:nvSpPr>
        <p:spPr>
          <a:xfrm>
            <a:off x="4731782" y="2194798"/>
            <a:ext cx="9243060" cy="466249"/>
          </a:xfrm>
          <a:prstGeom prst="rect">
            <a:avLst/>
          </a:prstGeom>
          <a:noFill/>
          <a:ln/>
        </p:spPr>
        <p:txBody>
          <a:bodyPr wrap="square" lIns="0" tIns="0" rIns="0" bIns="0" rtlCol="0" anchor="t"/>
          <a:lstStyle/>
          <a:p>
            <a:pPr algn="l" indent="0" marL="0">
              <a:lnSpc>
                <a:spcPts val="1800"/>
              </a:lnSpc>
              <a:buNone/>
            </a:pPr>
            <a:r>
              <a:rPr lang="en-US" sz="1100" dirty="0">
                <a:solidFill>
                  <a:srgbClr val="49495A"/>
                </a:solidFill>
                <a:latin typeface="Open Sans" pitchFamily="34" charset="0"/>
                <a:ea typeface="Open Sans" pitchFamily="34" charset="-122"/>
                <a:cs typeface="Open Sans" pitchFamily="34" charset="-120"/>
              </a:rPr>
              <a:t>In recent years, there has been a shift towards sleek, understated gold jewelry that emphasizes the natural beauty of the metal. Simple chains, stud earrings, and delicate rings have become increasingly popular.</a:t>
            </a:r>
            <a:endParaRPr lang="en-US" sz="1100" dirty="0"/>
          </a:p>
        </p:txBody>
      </p:sp>
      <p:sp>
        <p:nvSpPr>
          <p:cNvPr id="7" name="Shape 4"/>
          <p:cNvSpPr/>
          <p:nvPr/>
        </p:nvSpPr>
        <p:spPr>
          <a:xfrm>
            <a:off x="4622483" y="2820948"/>
            <a:ext cx="9461659" cy="7620"/>
          </a:xfrm>
          <a:prstGeom prst="roundRect">
            <a:avLst>
              <a:gd name="adj" fmla="val 286819"/>
            </a:avLst>
          </a:prstGeom>
          <a:solidFill>
            <a:srgbClr val="D0CED9"/>
          </a:solidFill>
          <a:ln/>
        </p:spPr>
      </p:sp>
      <p:pic>
        <p:nvPicPr>
          <p:cNvPr id="8" name="Image 1" descr="preencoded.png">    </p:cNvPr>
          <p:cNvPicPr>
            <a:picLocks noChangeAspect="1"/>
          </p:cNvPicPr>
          <p:nvPr/>
        </p:nvPicPr>
        <p:blipFill>
          <a:blip r:embed="rId2"/>
          <a:stretch>
            <a:fillRect/>
          </a:stretch>
        </p:blipFill>
        <p:spPr>
          <a:xfrm>
            <a:off x="2565083" y="2842974"/>
            <a:ext cx="2694861" cy="1072515"/>
          </a:xfrm>
          <a:prstGeom prst="rect">
            <a:avLst/>
          </a:prstGeom>
        </p:spPr>
      </p:pic>
      <p:sp>
        <p:nvSpPr>
          <p:cNvPr id="9" name="Text 5"/>
          <p:cNvSpPr/>
          <p:nvPr/>
        </p:nvSpPr>
        <p:spPr>
          <a:xfrm>
            <a:off x="3856434" y="3233499"/>
            <a:ext cx="112157" cy="291465"/>
          </a:xfrm>
          <a:prstGeom prst="rect">
            <a:avLst/>
          </a:prstGeom>
          <a:noFill/>
          <a:ln/>
        </p:spPr>
        <p:txBody>
          <a:bodyPr wrap="none" lIns="0" tIns="0" rIns="0" bIns="0" rtlCol="0" anchor="t"/>
          <a:lstStyle/>
          <a:p>
            <a:pPr algn="ctr" indent="0" marL="0">
              <a:lnSpc>
                <a:spcPts val="2250"/>
              </a:lnSpc>
              <a:buNone/>
            </a:pPr>
            <a:r>
              <a:rPr lang="en-US" sz="1400" dirty="0">
                <a:solidFill>
                  <a:srgbClr val="49495A"/>
                </a:solidFill>
                <a:latin typeface="Libre Baskerville" pitchFamily="34" charset="0"/>
                <a:ea typeface="Libre Baskerville" pitchFamily="34" charset="-122"/>
                <a:cs typeface="Libre Baskerville" pitchFamily="34" charset="-120"/>
              </a:rPr>
              <a:t>2</a:t>
            </a:r>
            <a:endParaRPr lang="en-US" sz="1400" dirty="0"/>
          </a:p>
        </p:txBody>
      </p:sp>
      <p:sp>
        <p:nvSpPr>
          <p:cNvPr id="10" name="Text 6"/>
          <p:cNvSpPr/>
          <p:nvPr/>
        </p:nvSpPr>
        <p:spPr>
          <a:xfrm>
            <a:off x="5405557" y="2988588"/>
            <a:ext cx="1821299" cy="227648"/>
          </a:xfrm>
          <a:prstGeom prst="rect">
            <a:avLst/>
          </a:prstGeom>
          <a:noFill/>
          <a:ln/>
        </p:spPr>
        <p:txBody>
          <a:bodyPr wrap="none" lIns="0" tIns="0" rIns="0" bIns="0" rtlCol="0" anchor="t"/>
          <a:lstStyle/>
          <a:p>
            <a:pPr algn="l" indent="0" marL="0">
              <a:lnSpc>
                <a:spcPts val="1750"/>
              </a:lnSpc>
              <a:buNone/>
            </a:pPr>
            <a:r>
              <a:rPr lang="en-US" sz="1400" dirty="0">
                <a:solidFill>
                  <a:srgbClr val="49495A"/>
                </a:solidFill>
                <a:latin typeface="Libre Baskerville" pitchFamily="34" charset="0"/>
                <a:ea typeface="Libre Baskerville" pitchFamily="34" charset="-122"/>
                <a:cs typeface="Libre Baskerville" pitchFamily="34" charset="-120"/>
              </a:rPr>
              <a:t>Mixed Metals</a:t>
            </a:r>
            <a:endParaRPr lang="en-US" sz="1400" dirty="0"/>
          </a:p>
        </p:txBody>
      </p:sp>
      <p:sp>
        <p:nvSpPr>
          <p:cNvPr id="11" name="Text 7"/>
          <p:cNvSpPr/>
          <p:nvPr/>
        </p:nvSpPr>
        <p:spPr>
          <a:xfrm>
            <a:off x="5405557" y="3303627"/>
            <a:ext cx="8569285" cy="466249"/>
          </a:xfrm>
          <a:prstGeom prst="rect">
            <a:avLst/>
          </a:prstGeom>
          <a:noFill/>
          <a:ln/>
        </p:spPr>
        <p:txBody>
          <a:bodyPr wrap="square" lIns="0" tIns="0" rIns="0" bIns="0" rtlCol="0" anchor="t"/>
          <a:lstStyle/>
          <a:p>
            <a:pPr algn="l" indent="0" marL="0">
              <a:lnSpc>
                <a:spcPts val="1800"/>
              </a:lnSpc>
              <a:buNone/>
            </a:pPr>
            <a:r>
              <a:rPr lang="en-US" sz="1100" dirty="0">
                <a:solidFill>
                  <a:srgbClr val="49495A"/>
                </a:solidFill>
                <a:latin typeface="Open Sans" pitchFamily="34" charset="0"/>
                <a:ea typeface="Open Sans" pitchFamily="34" charset="-122"/>
                <a:cs typeface="Open Sans" pitchFamily="34" charset="-120"/>
              </a:rPr>
              <a:t>The pairing of gold with other metals like silver or rose gold has become a trendy way to create visual interest and contrast in jewelry designs.</a:t>
            </a:r>
            <a:endParaRPr lang="en-US" sz="1100" dirty="0"/>
          </a:p>
        </p:txBody>
      </p:sp>
      <p:sp>
        <p:nvSpPr>
          <p:cNvPr id="12" name="Shape 8"/>
          <p:cNvSpPr/>
          <p:nvPr/>
        </p:nvSpPr>
        <p:spPr>
          <a:xfrm>
            <a:off x="5296257" y="3929777"/>
            <a:ext cx="8787884" cy="7620"/>
          </a:xfrm>
          <a:prstGeom prst="roundRect">
            <a:avLst>
              <a:gd name="adj" fmla="val 286819"/>
            </a:avLst>
          </a:prstGeom>
          <a:solidFill>
            <a:srgbClr val="D0CED9"/>
          </a:solidFill>
          <a:ln/>
        </p:spPr>
      </p:sp>
      <p:pic>
        <p:nvPicPr>
          <p:cNvPr id="13" name="Image 2" descr="preencoded.png">    </p:cNvPr>
          <p:cNvPicPr>
            <a:picLocks noChangeAspect="1"/>
          </p:cNvPicPr>
          <p:nvPr/>
        </p:nvPicPr>
        <p:blipFill>
          <a:blip r:embed="rId3"/>
          <a:stretch>
            <a:fillRect/>
          </a:stretch>
        </p:blipFill>
        <p:spPr>
          <a:xfrm>
            <a:off x="1891308" y="3951803"/>
            <a:ext cx="4042291" cy="1072515"/>
          </a:xfrm>
          <a:prstGeom prst="rect">
            <a:avLst/>
          </a:prstGeom>
        </p:spPr>
      </p:pic>
      <p:sp>
        <p:nvSpPr>
          <p:cNvPr id="14" name="Text 9"/>
          <p:cNvSpPr/>
          <p:nvPr/>
        </p:nvSpPr>
        <p:spPr>
          <a:xfrm>
            <a:off x="3856315" y="4342328"/>
            <a:ext cx="112157" cy="291465"/>
          </a:xfrm>
          <a:prstGeom prst="rect">
            <a:avLst/>
          </a:prstGeom>
          <a:noFill/>
          <a:ln/>
        </p:spPr>
        <p:txBody>
          <a:bodyPr wrap="none" lIns="0" tIns="0" rIns="0" bIns="0" rtlCol="0" anchor="t"/>
          <a:lstStyle/>
          <a:p>
            <a:pPr algn="ctr" indent="0" marL="0">
              <a:lnSpc>
                <a:spcPts val="2250"/>
              </a:lnSpc>
              <a:buNone/>
            </a:pPr>
            <a:r>
              <a:rPr lang="en-US" sz="1400" dirty="0">
                <a:solidFill>
                  <a:srgbClr val="49495A"/>
                </a:solidFill>
                <a:latin typeface="Libre Baskerville" pitchFamily="34" charset="0"/>
                <a:ea typeface="Libre Baskerville" pitchFamily="34" charset="-122"/>
                <a:cs typeface="Libre Baskerville" pitchFamily="34" charset="-120"/>
              </a:rPr>
              <a:t>3</a:t>
            </a:r>
            <a:endParaRPr lang="en-US" sz="1400" dirty="0"/>
          </a:p>
        </p:txBody>
      </p:sp>
      <p:sp>
        <p:nvSpPr>
          <p:cNvPr id="15" name="Text 10"/>
          <p:cNvSpPr/>
          <p:nvPr/>
        </p:nvSpPr>
        <p:spPr>
          <a:xfrm>
            <a:off x="6079212" y="4097417"/>
            <a:ext cx="1821299" cy="227648"/>
          </a:xfrm>
          <a:prstGeom prst="rect">
            <a:avLst/>
          </a:prstGeom>
          <a:noFill/>
          <a:ln/>
        </p:spPr>
        <p:txBody>
          <a:bodyPr wrap="none" lIns="0" tIns="0" rIns="0" bIns="0" rtlCol="0" anchor="t"/>
          <a:lstStyle/>
          <a:p>
            <a:pPr algn="l" indent="0" marL="0">
              <a:lnSpc>
                <a:spcPts val="1750"/>
              </a:lnSpc>
              <a:buNone/>
            </a:pPr>
            <a:r>
              <a:rPr lang="en-US" sz="1400" dirty="0">
                <a:solidFill>
                  <a:srgbClr val="49495A"/>
                </a:solidFill>
                <a:latin typeface="Libre Baskerville" pitchFamily="34" charset="0"/>
                <a:ea typeface="Libre Baskerville" pitchFamily="34" charset="-122"/>
                <a:cs typeface="Libre Baskerville" pitchFamily="34" charset="-120"/>
              </a:rPr>
              <a:t>Personalization</a:t>
            </a:r>
            <a:endParaRPr lang="en-US" sz="1400" dirty="0"/>
          </a:p>
        </p:txBody>
      </p:sp>
      <p:sp>
        <p:nvSpPr>
          <p:cNvPr id="16" name="Text 11"/>
          <p:cNvSpPr/>
          <p:nvPr/>
        </p:nvSpPr>
        <p:spPr>
          <a:xfrm>
            <a:off x="6079212" y="4412456"/>
            <a:ext cx="7895630" cy="466249"/>
          </a:xfrm>
          <a:prstGeom prst="rect">
            <a:avLst/>
          </a:prstGeom>
          <a:noFill/>
          <a:ln/>
        </p:spPr>
        <p:txBody>
          <a:bodyPr wrap="square" lIns="0" tIns="0" rIns="0" bIns="0" rtlCol="0" anchor="t"/>
          <a:lstStyle/>
          <a:p>
            <a:pPr algn="l" indent="0" marL="0">
              <a:lnSpc>
                <a:spcPts val="1800"/>
              </a:lnSpc>
              <a:buNone/>
            </a:pPr>
            <a:r>
              <a:rPr lang="en-US" sz="1100" dirty="0">
                <a:solidFill>
                  <a:srgbClr val="49495A"/>
                </a:solidFill>
                <a:latin typeface="Open Sans" pitchFamily="34" charset="0"/>
                <a:ea typeface="Open Sans" pitchFamily="34" charset="-122"/>
                <a:cs typeface="Open Sans" pitchFamily="34" charset="-120"/>
              </a:rPr>
              <a:t>Customized and personalized gold jewelry, such as engraved pieces or those featuring birthstones, has gained popularity as a way for wearers to express their individuality.</a:t>
            </a:r>
            <a:endParaRPr lang="en-US" sz="1100" dirty="0"/>
          </a:p>
        </p:txBody>
      </p:sp>
      <p:sp>
        <p:nvSpPr>
          <p:cNvPr id="17" name="Shape 12"/>
          <p:cNvSpPr/>
          <p:nvPr/>
        </p:nvSpPr>
        <p:spPr>
          <a:xfrm>
            <a:off x="5969913" y="5038606"/>
            <a:ext cx="8114228" cy="7620"/>
          </a:xfrm>
          <a:prstGeom prst="roundRect">
            <a:avLst>
              <a:gd name="adj" fmla="val 286819"/>
            </a:avLst>
          </a:prstGeom>
          <a:solidFill>
            <a:srgbClr val="D0CED9"/>
          </a:solidFill>
          <a:ln/>
        </p:spPr>
      </p:sp>
      <p:pic>
        <p:nvPicPr>
          <p:cNvPr id="18" name="Image 3" descr="preencoded.png">    </p:cNvPr>
          <p:cNvPicPr>
            <a:picLocks noChangeAspect="1"/>
          </p:cNvPicPr>
          <p:nvPr/>
        </p:nvPicPr>
        <p:blipFill>
          <a:blip r:embed="rId4"/>
          <a:stretch>
            <a:fillRect/>
          </a:stretch>
        </p:blipFill>
        <p:spPr>
          <a:xfrm>
            <a:off x="1217652" y="5060633"/>
            <a:ext cx="5389721" cy="1072515"/>
          </a:xfrm>
          <a:prstGeom prst="rect">
            <a:avLst/>
          </a:prstGeom>
        </p:spPr>
      </p:pic>
      <p:sp>
        <p:nvSpPr>
          <p:cNvPr id="19" name="Text 13"/>
          <p:cNvSpPr/>
          <p:nvPr/>
        </p:nvSpPr>
        <p:spPr>
          <a:xfrm>
            <a:off x="3859173" y="5451158"/>
            <a:ext cx="106561" cy="291465"/>
          </a:xfrm>
          <a:prstGeom prst="rect">
            <a:avLst/>
          </a:prstGeom>
          <a:noFill/>
          <a:ln/>
        </p:spPr>
        <p:txBody>
          <a:bodyPr wrap="none" lIns="0" tIns="0" rIns="0" bIns="0" rtlCol="0" anchor="t"/>
          <a:lstStyle/>
          <a:p>
            <a:pPr algn="ctr" indent="0" marL="0">
              <a:lnSpc>
                <a:spcPts val="2250"/>
              </a:lnSpc>
              <a:buNone/>
            </a:pPr>
            <a:r>
              <a:rPr lang="en-US" sz="1400" dirty="0">
                <a:solidFill>
                  <a:srgbClr val="49495A"/>
                </a:solidFill>
                <a:latin typeface="Libre Baskerville" pitchFamily="34" charset="0"/>
                <a:ea typeface="Libre Baskerville" pitchFamily="34" charset="-122"/>
                <a:cs typeface="Libre Baskerville" pitchFamily="34" charset="-120"/>
              </a:rPr>
              <a:t>4</a:t>
            </a:r>
            <a:endParaRPr lang="en-US" sz="1400" dirty="0"/>
          </a:p>
        </p:txBody>
      </p:sp>
      <p:sp>
        <p:nvSpPr>
          <p:cNvPr id="20" name="Text 14"/>
          <p:cNvSpPr/>
          <p:nvPr/>
        </p:nvSpPr>
        <p:spPr>
          <a:xfrm>
            <a:off x="6752987" y="5206246"/>
            <a:ext cx="1821299" cy="227648"/>
          </a:xfrm>
          <a:prstGeom prst="rect">
            <a:avLst/>
          </a:prstGeom>
          <a:noFill/>
          <a:ln/>
        </p:spPr>
        <p:txBody>
          <a:bodyPr wrap="none" lIns="0" tIns="0" rIns="0" bIns="0" rtlCol="0" anchor="t"/>
          <a:lstStyle/>
          <a:p>
            <a:pPr algn="l" indent="0" marL="0">
              <a:lnSpc>
                <a:spcPts val="1750"/>
              </a:lnSpc>
              <a:buNone/>
            </a:pPr>
            <a:r>
              <a:rPr lang="en-US" sz="1400" dirty="0">
                <a:solidFill>
                  <a:srgbClr val="49495A"/>
                </a:solidFill>
                <a:latin typeface="Libre Baskerville" pitchFamily="34" charset="0"/>
                <a:ea typeface="Libre Baskerville" pitchFamily="34" charset="-122"/>
                <a:cs typeface="Libre Baskerville" pitchFamily="34" charset="-120"/>
              </a:rPr>
              <a:t>Sustainability</a:t>
            </a:r>
            <a:endParaRPr lang="en-US" sz="1400" dirty="0"/>
          </a:p>
        </p:txBody>
      </p:sp>
      <p:sp>
        <p:nvSpPr>
          <p:cNvPr id="21" name="Text 15"/>
          <p:cNvSpPr/>
          <p:nvPr/>
        </p:nvSpPr>
        <p:spPr>
          <a:xfrm>
            <a:off x="6752987" y="5521285"/>
            <a:ext cx="7221855" cy="466249"/>
          </a:xfrm>
          <a:prstGeom prst="rect">
            <a:avLst/>
          </a:prstGeom>
          <a:noFill/>
          <a:ln/>
        </p:spPr>
        <p:txBody>
          <a:bodyPr wrap="square" lIns="0" tIns="0" rIns="0" bIns="0" rtlCol="0" anchor="t"/>
          <a:lstStyle/>
          <a:p>
            <a:pPr algn="l" indent="0" marL="0">
              <a:lnSpc>
                <a:spcPts val="1800"/>
              </a:lnSpc>
              <a:buNone/>
            </a:pPr>
            <a:r>
              <a:rPr lang="en-US" sz="1100" dirty="0">
                <a:solidFill>
                  <a:srgbClr val="49495A"/>
                </a:solidFill>
                <a:latin typeface="Open Sans" pitchFamily="34" charset="0"/>
                <a:ea typeface="Open Sans" pitchFamily="34" charset="-122"/>
                <a:cs typeface="Open Sans" pitchFamily="34" charset="-120"/>
              </a:rPr>
              <a:t>As consumers become more conscious of the environmental and ethical impact of their purchasing decisions, the demand for responsibly sourced and recycled gold has increased.</a:t>
            </a:r>
            <a:endParaRPr lang="en-US" sz="1100" dirty="0"/>
          </a:p>
        </p:txBody>
      </p:sp>
      <p:sp>
        <p:nvSpPr>
          <p:cNvPr id="22" name="Shape 16"/>
          <p:cNvSpPr/>
          <p:nvPr/>
        </p:nvSpPr>
        <p:spPr>
          <a:xfrm>
            <a:off x="6643688" y="6147435"/>
            <a:ext cx="7440454" cy="7620"/>
          </a:xfrm>
          <a:prstGeom prst="roundRect">
            <a:avLst>
              <a:gd name="adj" fmla="val 286819"/>
            </a:avLst>
          </a:prstGeom>
          <a:solidFill>
            <a:srgbClr val="D0CED9"/>
          </a:solidFill>
          <a:ln/>
        </p:spPr>
      </p:sp>
      <p:pic>
        <p:nvPicPr>
          <p:cNvPr id="23" name="Image 4" descr="preencoded.png">    </p:cNvPr>
          <p:cNvPicPr>
            <a:picLocks noChangeAspect="1"/>
          </p:cNvPicPr>
          <p:nvPr/>
        </p:nvPicPr>
        <p:blipFill>
          <a:blip r:embed="rId5"/>
          <a:stretch>
            <a:fillRect/>
          </a:stretch>
        </p:blipFill>
        <p:spPr>
          <a:xfrm>
            <a:off x="543878" y="6169462"/>
            <a:ext cx="6737152" cy="1072515"/>
          </a:xfrm>
          <a:prstGeom prst="rect">
            <a:avLst/>
          </a:prstGeom>
        </p:spPr>
      </p:pic>
      <p:sp>
        <p:nvSpPr>
          <p:cNvPr id="24" name="Text 17"/>
          <p:cNvSpPr/>
          <p:nvPr/>
        </p:nvSpPr>
        <p:spPr>
          <a:xfrm>
            <a:off x="3860721" y="6559987"/>
            <a:ext cx="103465" cy="291465"/>
          </a:xfrm>
          <a:prstGeom prst="rect">
            <a:avLst/>
          </a:prstGeom>
          <a:noFill/>
          <a:ln/>
        </p:spPr>
        <p:txBody>
          <a:bodyPr wrap="none" lIns="0" tIns="0" rIns="0" bIns="0" rtlCol="0" anchor="t"/>
          <a:lstStyle/>
          <a:p>
            <a:pPr algn="ctr" indent="0" marL="0">
              <a:lnSpc>
                <a:spcPts val="2250"/>
              </a:lnSpc>
              <a:buNone/>
            </a:pPr>
            <a:r>
              <a:rPr lang="en-US" sz="1400" dirty="0">
                <a:solidFill>
                  <a:srgbClr val="49495A"/>
                </a:solidFill>
                <a:latin typeface="Libre Baskerville" pitchFamily="34" charset="0"/>
                <a:ea typeface="Libre Baskerville" pitchFamily="34" charset="-122"/>
                <a:cs typeface="Libre Baskerville" pitchFamily="34" charset="-120"/>
              </a:rPr>
              <a:t>5</a:t>
            </a:r>
            <a:endParaRPr lang="en-US" sz="1400" dirty="0"/>
          </a:p>
        </p:txBody>
      </p:sp>
      <p:sp>
        <p:nvSpPr>
          <p:cNvPr id="25" name="Text 18"/>
          <p:cNvSpPr/>
          <p:nvPr/>
        </p:nvSpPr>
        <p:spPr>
          <a:xfrm>
            <a:off x="7426642" y="6315075"/>
            <a:ext cx="1821299" cy="227648"/>
          </a:xfrm>
          <a:prstGeom prst="rect">
            <a:avLst/>
          </a:prstGeom>
          <a:noFill/>
          <a:ln/>
        </p:spPr>
        <p:txBody>
          <a:bodyPr wrap="none" lIns="0" tIns="0" rIns="0" bIns="0" rtlCol="0" anchor="t"/>
          <a:lstStyle/>
          <a:p>
            <a:pPr algn="l" indent="0" marL="0">
              <a:lnSpc>
                <a:spcPts val="1750"/>
              </a:lnSpc>
              <a:buNone/>
            </a:pPr>
            <a:r>
              <a:rPr lang="en-US" sz="1400" dirty="0">
                <a:solidFill>
                  <a:srgbClr val="49495A"/>
                </a:solidFill>
                <a:latin typeface="Libre Baskerville" pitchFamily="34" charset="0"/>
                <a:ea typeface="Libre Baskerville" pitchFamily="34" charset="-122"/>
                <a:cs typeface="Libre Baskerville" pitchFamily="34" charset="-120"/>
              </a:rPr>
              <a:t>Statement Pieces</a:t>
            </a:r>
            <a:endParaRPr lang="en-US" sz="1400" dirty="0"/>
          </a:p>
        </p:txBody>
      </p:sp>
      <p:sp>
        <p:nvSpPr>
          <p:cNvPr id="26" name="Text 19"/>
          <p:cNvSpPr/>
          <p:nvPr/>
        </p:nvSpPr>
        <p:spPr>
          <a:xfrm>
            <a:off x="7426642" y="6630114"/>
            <a:ext cx="6548199" cy="466249"/>
          </a:xfrm>
          <a:prstGeom prst="rect">
            <a:avLst/>
          </a:prstGeom>
          <a:noFill/>
          <a:ln/>
        </p:spPr>
        <p:txBody>
          <a:bodyPr wrap="square" lIns="0" tIns="0" rIns="0" bIns="0" rtlCol="0" anchor="t"/>
          <a:lstStyle/>
          <a:p>
            <a:pPr algn="l" indent="0" marL="0">
              <a:lnSpc>
                <a:spcPts val="1800"/>
              </a:lnSpc>
              <a:buNone/>
            </a:pPr>
            <a:r>
              <a:rPr lang="en-US" sz="1100" dirty="0">
                <a:solidFill>
                  <a:srgbClr val="49495A"/>
                </a:solidFill>
                <a:latin typeface="Open Sans" pitchFamily="34" charset="0"/>
                <a:ea typeface="Open Sans" pitchFamily="34" charset="-122"/>
                <a:cs typeface="Open Sans" pitchFamily="34" charset="-120"/>
              </a:rPr>
              <a:t>Bold, oversized gold jewelry that makes a dramatic statement has also seen a resurgence in popularity, as wearers seek to showcase their style and confidence.</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17113" y="657701"/>
            <a:ext cx="7174587" cy="640318"/>
          </a:xfrm>
          <a:prstGeom prst="rect">
            <a:avLst/>
          </a:prstGeom>
          <a:noFill/>
          <a:ln/>
        </p:spPr>
        <p:txBody>
          <a:bodyPr wrap="none" lIns="0" tIns="0" rIns="0" bIns="0" rtlCol="0" anchor="t"/>
          <a:lstStyle/>
          <a:p>
            <a:pPr indent="0" marL="0">
              <a:lnSpc>
                <a:spcPts val="5000"/>
              </a:lnSpc>
              <a:buNone/>
            </a:pPr>
            <a:r>
              <a:rPr lang="en-US" sz="4000" dirty="0">
                <a:solidFill>
                  <a:srgbClr val="403CCF"/>
                </a:solidFill>
                <a:latin typeface="Libre Baskerville" pitchFamily="34" charset="0"/>
                <a:ea typeface="Libre Baskerville" pitchFamily="34" charset="-122"/>
                <a:cs typeface="Libre Baskerville" pitchFamily="34" charset="-120"/>
              </a:rPr>
              <a:t>The Future of Gold Jewelry</a:t>
            </a:r>
            <a:endParaRPr lang="en-US" sz="4000" dirty="0"/>
          </a:p>
        </p:txBody>
      </p:sp>
      <p:sp>
        <p:nvSpPr>
          <p:cNvPr id="3" name="Text 1"/>
          <p:cNvSpPr/>
          <p:nvPr/>
        </p:nvSpPr>
        <p:spPr>
          <a:xfrm>
            <a:off x="717113" y="1810226"/>
            <a:ext cx="6444377" cy="676156"/>
          </a:xfrm>
          <a:prstGeom prst="rect">
            <a:avLst/>
          </a:prstGeom>
          <a:noFill/>
          <a:ln/>
        </p:spPr>
        <p:txBody>
          <a:bodyPr wrap="none" lIns="0" tIns="0" rIns="0" bIns="0" rtlCol="0" anchor="t"/>
          <a:lstStyle/>
          <a:p>
            <a:pPr algn="ctr" indent="0" marL="0">
              <a:lnSpc>
                <a:spcPts val="5300"/>
              </a:lnSpc>
              <a:buNone/>
            </a:pPr>
            <a:r>
              <a:rPr lang="en-US" sz="5300" dirty="0">
                <a:solidFill>
                  <a:srgbClr val="49495A"/>
                </a:solidFill>
                <a:latin typeface="Libre Baskerville" pitchFamily="34" charset="0"/>
                <a:ea typeface="Libre Baskerville" pitchFamily="34" charset="-122"/>
                <a:cs typeface="Libre Baskerville" pitchFamily="34" charset="-120"/>
              </a:rPr>
              <a:t>$400B</a:t>
            </a:r>
            <a:endParaRPr lang="en-US" sz="5300" dirty="0"/>
          </a:p>
        </p:txBody>
      </p:sp>
      <p:sp>
        <p:nvSpPr>
          <p:cNvPr id="4" name="Text 2"/>
          <p:cNvSpPr/>
          <p:nvPr/>
        </p:nvSpPr>
        <p:spPr>
          <a:xfrm>
            <a:off x="2658547" y="2742367"/>
            <a:ext cx="2561392" cy="320040"/>
          </a:xfrm>
          <a:prstGeom prst="rect">
            <a:avLst/>
          </a:prstGeom>
          <a:noFill/>
          <a:ln/>
        </p:spPr>
        <p:txBody>
          <a:bodyPr wrap="none" lIns="0" tIns="0" rIns="0" bIns="0" rtlCol="0" anchor="t"/>
          <a:lstStyle/>
          <a:p>
            <a:pPr algn="ctr" indent="0" marL="0">
              <a:lnSpc>
                <a:spcPts val="2500"/>
              </a:lnSpc>
              <a:buNone/>
            </a:pPr>
            <a:r>
              <a:rPr lang="en-US" sz="2000" dirty="0">
                <a:solidFill>
                  <a:srgbClr val="49495A"/>
                </a:solidFill>
                <a:latin typeface="Libre Baskerville" pitchFamily="34" charset="0"/>
                <a:ea typeface="Libre Baskerville" pitchFamily="34" charset="-122"/>
                <a:cs typeface="Libre Baskerville" pitchFamily="34" charset="-120"/>
              </a:rPr>
              <a:t>Global Market</a:t>
            </a:r>
            <a:endParaRPr lang="en-US" sz="2000" dirty="0"/>
          </a:p>
        </p:txBody>
      </p:sp>
      <p:sp>
        <p:nvSpPr>
          <p:cNvPr id="5" name="Text 3"/>
          <p:cNvSpPr/>
          <p:nvPr/>
        </p:nvSpPr>
        <p:spPr>
          <a:xfrm>
            <a:off x="717113" y="3185279"/>
            <a:ext cx="6444377" cy="983337"/>
          </a:xfrm>
          <a:prstGeom prst="rect">
            <a:avLst/>
          </a:prstGeom>
          <a:noFill/>
          <a:ln/>
        </p:spPr>
        <p:txBody>
          <a:bodyPr wrap="square" lIns="0" tIns="0" rIns="0" bIns="0" rtlCol="0" anchor="t"/>
          <a:lstStyle/>
          <a:p>
            <a:pPr algn="ctr" indent="0" marL="0">
              <a:lnSpc>
                <a:spcPts val="2550"/>
              </a:lnSpc>
              <a:buNone/>
            </a:pPr>
            <a:r>
              <a:rPr lang="en-US" sz="1600" dirty="0">
                <a:solidFill>
                  <a:srgbClr val="49495A"/>
                </a:solidFill>
                <a:latin typeface="Open Sans" pitchFamily="34" charset="0"/>
                <a:ea typeface="Open Sans" pitchFamily="34" charset="-122"/>
                <a:cs typeface="Open Sans" pitchFamily="34" charset="-120"/>
              </a:rPr>
              <a:t>The global gold jewelry market is projected to reach $400 billion by 2027, driven by growing consumer demand and a rising middle class in emerging markets.</a:t>
            </a:r>
            <a:endParaRPr lang="en-US" sz="1600" dirty="0"/>
          </a:p>
        </p:txBody>
      </p:sp>
      <p:sp>
        <p:nvSpPr>
          <p:cNvPr id="6" name="Text 4"/>
          <p:cNvSpPr/>
          <p:nvPr/>
        </p:nvSpPr>
        <p:spPr>
          <a:xfrm>
            <a:off x="7468791" y="1810226"/>
            <a:ext cx="6444496" cy="676156"/>
          </a:xfrm>
          <a:prstGeom prst="rect">
            <a:avLst/>
          </a:prstGeom>
          <a:noFill/>
          <a:ln/>
        </p:spPr>
        <p:txBody>
          <a:bodyPr wrap="none" lIns="0" tIns="0" rIns="0" bIns="0" rtlCol="0" anchor="t"/>
          <a:lstStyle/>
          <a:p>
            <a:pPr algn="ctr" indent="0" marL="0">
              <a:lnSpc>
                <a:spcPts val="5300"/>
              </a:lnSpc>
              <a:buNone/>
            </a:pPr>
            <a:r>
              <a:rPr lang="en-US" sz="5300" dirty="0">
                <a:solidFill>
                  <a:srgbClr val="49495A"/>
                </a:solidFill>
                <a:latin typeface="Libre Baskerville" pitchFamily="34" charset="0"/>
                <a:ea typeface="Libre Baskerville" pitchFamily="34" charset="-122"/>
                <a:cs typeface="Libre Baskerville" pitchFamily="34" charset="-120"/>
              </a:rPr>
              <a:t>40%</a:t>
            </a:r>
            <a:endParaRPr lang="en-US" sz="5300" dirty="0"/>
          </a:p>
        </p:txBody>
      </p:sp>
      <p:sp>
        <p:nvSpPr>
          <p:cNvPr id="7" name="Text 5"/>
          <p:cNvSpPr/>
          <p:nvPr/>
        </p:nvSpPr>
        <p:spPr>
          <a:xfrm>
            <a:off x="9389626" y="2742367"/>
            <a:ext cx="2602825" cy="320040"/>
          </a:xfrm>
          <a:prstGeom prst="rect">
            <a:avLst/>
          </a:prstGeom>
          <a:noFill/>
          <a:ln/>
        </p:spPr>
        <p:txBody>
          <a:bodyPr wrap="none" lIns="0" tIns="0" rIns="0" bIns="0" rtlCol="0" anchor="t"/>
          <a:lstStyle/>
          <a:p>
            <a:pPr algn="ctr" indent="0" marL="0">
              <a:lnSpc>
                <a:spcPts val="2500"/>
              </a:lnSpc>
              <a:buNone/>
            </a:pPr>
            <a:r>
              <a:rPr lang="en-US" sz="2000" dirty="0">
                <a:solidFill>
                  <a:srgbClr val="49495A"/>
                </a:solidFill>
                <a:latin typeface="Libre Baskerville" pitchFamily="34" charset="0"/>
                <a:ea typeface="Libre Baskerville" pitchFamily="34" charset="-122"/>
                <a:cs typeface="Libre Baskerville" pitchFamily="34" charset="-120"/>
              </a:rPr>
              <a:t>Sustainability Focus</a:t>
            </a:r>
            <a:endParaRPr lang="en-US" sz="2000" dirty="0"/>
          </a:p>
        </p:txBody>
      </p:sp>
      <p:sp>
        <p:nvSpPr>
          <p:cNvPr id="8" name="Text 6"/>
          <p:cNvSpPr/>
          <p:nvPr/>
        </p:nvSpPr>
        <p:spPr>
          <a:xfrm>
            <a:off x="7468791" y="3185279"/>
            <a:ext cx="6444496" cy="983337"/>
          </a:xfrm>
          <a:prstGeom prst="rect">
            <a:avLst/>
          </a:prstGeom>
          <a:noFill/>
          <a:ln/>
        </p:spPr>
        <p:txBody>
          <a:bodyPr wrap="square" lIns="0" tIns="0" rIns="0" bIns="0" rtlCol="0" anchor="t"/>
          <a:lstStyle/>
          <a:p>
            <a:pPr algn="ctr" indent="0" marL="0">
              <a:lnSpc>
                <a:spcPts val="2550"/>
              </a:lnSpc>
              <a:buNone/>
            </a:pPr>
            <a:r>
              <a:rPr lang="en-US" sz="1600" dirty="0">
                <a:solidFill>
                  <a:srgbClr val="49495A"/>
                </a:solidFill>
                <a:latin typeface="Open Sans" pitchFamily="34" charset="0"/>
                <a:ea typeface="Open Sans" pitchFamily="34" charset="-122"/>
                <a:cs typeface="Open Sans" pitchFamily="34" charset="-120"/>
              </a:rPr>
              <a:t>Industry experts estimate that up to 40% of gold jewelry sales will come from sustainable and ethically sourced gold by 2030, as consumers prioritize responsible production practices.</a:t>
            </a:r>
            <a:endParaRPr lang="en-US" sz="1600" dirty="0"/>
          </a:p>
        </p:txBody>
      </p:sp>
      <p:sp>
        <p:nvSpPr>
          <p:cNvPr id="9" name="Text 7"/>
          <p:cNvSpPr/>
          <p:nvPr/>
        </p:nvSpPr>
        <p:spPr>
          <a:xfrm>
            <a:off x="717113" y="4885730"/>
            <a:ext cx="6444377" cy="676156"/>
          </a:xfrm>
          <a:prstGeom prst="rect">
            <a:avLst/>
          </a:prstGeom>
          <a:noFill/>
          <a:ln/>
        </p:spPr>
        <p:txBody>
          <a:bodyPr wrap="none" lIns="0" tIns="0" rIns="0" bIns="0" rtlCol="0" anchor="t"/>
          <a:lstStyle/>
          <a:p>
            <a:pPr algn="ctr" indent="0" marL="0">
              <a:lnSpc>
                <a:spcPts val="5300"/>
              </a:lnSpc>
              <a:buNone/>
            </a:pPr>
            <a:r>
              <a:rPr lang="en-US" sz="5300" dirty="0">
                <a:solidFill>
                  <a:srgbClr val="49495A"/>
                </a:solidFill>
                <a:latin typeface="Libre Baskerville" pitchFamily="34" charset="0"/>
                <a:ea typeface="Libre Baskerville" pitchFamily="34" charset="-122"/>
                <a:cs typeface="Libre Baskerville" pitchFamily="34" charset="-120"/>
              </a:rPr>
              <a:t>75%</a:t>
            </a:r>
            <a:endParaRPr lang="en-US" sz="5300" dirty="0"/>
          </a:p>
        </p:txBody>
      </p:sp>
      <p:sp>
        <p:nvSpPr>
          <p:cNvPr id="10" name="Text 8"/>
          <p:cNvSpPr/>
          <p:nvPr/>
        </p:nvSpPr>
        <p:spPr>
          <a:xfrm>
            <a:off x="2516029" y="5817870"/>
            <a:ext cx="2846427" cy="320040"/>
          </a:xfrm>
          <a:prstGeom prst="rect">
            <a:avLst/>
          </a:prstGeom>
          <a:noFill/>
          <a:ln/>
        </p:spPr>
        <p:txBody>
          <a:bodyPr wrap="none" lIns="0" tIns="0" rIns="0" bIns="0" rtlCol="0" anchor="t"/>
          <a:lstStyle/>
          <a:p>
            <a:pPr algn="ctr" indent="0" marL="0">
              <a:lnSpc>
                <a:spcPts val="2500"/>
              </a:lnSpc>
              <a:buNone/>
            </a:pPr>
            <a:r>
              <a:rPr lang="en-US" sz="2000" dirty="0">
                <a:solidFill>
                  <a:srgbClr val="49495A"/>
                </a:solidFill>
                <a:latin typeface="Libre Baskerville" pitchFamily="34" charset="0"/>
                <a:ea typeface="Libre Baskerville" pitchFamily="34" charset="-122"/>
                <a:cs typeface="Libre Baskerville" pitchFamily="34" charset="-120"/>
              </a:rPr>
              <a:t>E-Commerce Growth</a:t>
            </a:r>
            <a:endParaRPr lang="en-US" sz="2000" dirty="0"/>
          </a:p>
        </p:txBody>
      </p:sp>
      <p:sp>
        <p:nvSpPr>
          <p:cNvPr id="11" name="Text 9"/>
          <p:cNvSpPr/>
          <p:nvPr/>
        </p:nvSpPr>
        <p:spPr>
          <a:xfrm>
            <a:off x="717113" y="6260783"/>
            <a:ext cx="6444377" cy="983337"/>
          </a:xfrm>
          <a:prstGeom prst="rect">
            <a:avLst/>
          </a:prstGeom>
          <a:noFill/>
          <a:ln/>
        </p:spPr>
        <p:txBody>
          <a:bodyPr wrap="square" lIns="0" tIns="0" rIns="0" bIns="0" rtlCol="0" anchor="t"/>
          <a:lstStyle/>
          <a:p>
            <a:pPr algn="ctr" indent="0" marL="0">
              <a:lnSpc>
                <a:spcPts val="2550"/>
              </a:lnSpc>
              <a:buNone/>
            </a:pPr>
            <a:r>
              <a:rPr lang="en-US" sz="1600" dirty="0">
                <a:solidFill>
                  <a:srgbClr val="49495A"/>
                </a:solidFill>
                <a:latin typeface="Open Sans" pitchFamily="34" charset="0"/>
                <a:ea typeface="Open Sans" pitchFamily="34" charset="-122"/>
                <a:cs typeface="Open Sans" pitchFamily="34" charset="-120"/>
              </a:rPr>
              <a:t>Online jewelry sales are expected to account for 75% of total gold jewelry sales by 2025, as consumers increasingly turn to digital platforms to research, browse, and purchase gold jewelry.</a:t>
            </a:r>
            <a:endParaRPr lang="en-US" sz="1600" dirty="0"/>
          </a:p>
        </p:txBody>
      </p:sp>
      <p:sp>
        <p:nvSpPr>
          <p:cNvPr id="12" name="Text 10"/>
          <p:cNvSpPr/>
          <p:nvPr/>
        </p:nvSpPr>
        <p:spPr>
          <a:xfrm>
            <a:off x="7468791" y="4885730"/>
            <a:ext cx="6444496" cy="676156"/>
          </a:xfrm>
          <a:prstGeom prst="rect">
            <a:avLst/>
          </a:prstGeom>
          <a:noFill/>
          <a:ln/>
        </p:spPr>
        <p:txBody>
          <a:bodyPr wrap="none" lIns="0" tIns="0" rIns="0" bIns="0" rtlCol="0" anchor="t"/>
          <a:lstStyle/>
          <a:p>
            <a:pPr algn="ctr" indent="0" marL="0">
              <a:lnSpc>
                <a:spcPts val="5300"/>
              </a:lnSpc>
              <a:buNone/>
            </a:pPr>
            <a:r>
              <a:rPr lang="en-US" sz="5300" dirty="0">
                <a:solidFill>
                  <a:srgbClr val="49495A"/>
                </a:solidFill>
                <a:latin typeface="Libre Baskerville" pitchFamily="34" charset="0"/>
                <a:ea typeface="Libre Baskerville" pitchFamily="34" charset="-122"/>
                <a:cs typeface="Libre Baskerville" pitchFamily="34" charset="-120"/>
              </a:rPr>
              <a:t>5%</a:t>
            </a:r>
            <a:endParaRPr lang="en-US" sz="5300" dirty="0"/>
          </a:p>
        </p:txBody>
      </p:sp>
      <p:sp>
        <p:nvSpPr>
          <p:cNvPr id="13" name="Text 11"/>
          <p:cNvSpPr/>
          <p:nvPr/>
        </p:nvSpPr>
        <p:spPr>
          <a:xfrm>
            <a:off x="9013508" y="5817870"/>
            <a:ext cx="3355062" cy="320040"/>
          </a:xfrm>
          <a:prstGeom prst="rect">
            <a:avLst/>
          </a:prstGeom>
          <a:noFill/>
          <a:ln/>
        </p:spPr>
        <p:txBody>
          <a:bodyPr wrap="none" lIns="0" tIns="0" rIns="0" bIns="0" rtlCol="0" anchor="t"/>
          <a:lstStyle/>
          <a:p>
            <a:pPr algn="ctr" indent="0" marL="0">
              <a:lnSpc>
                <a:spcPts val="2500"/>
              </a:lnSpc>
              <a:buNone/>
            </a:pPr>
            <a:r>
              <a:rPr lang="en-US" sz="2000" dirty="0">
                <a:solidFill>
                  <a:srgbClr val="49495A"/>
                </a:solidFill>
                <a:latin typeface="Libre Baskerville" pitchFamily="34" charset="0"/>
                <a:ea typeface="Libre Baskerville" pitchFamily="34" charset="-122"/>
                <a:cs typeface="Libre Baskerville" pitchFamily="34" charset="-120"/>
              </a:rPr>
              <a:t>Technological Innovation</a:t>
            </a:r>
            <a:endParaRPr lang="en-US" sz="2000" dirty="0"/>
          </a:p>
        </p:txBody>
      </p:sp>
      <p:sp>
        <p:nvSpPr>
          <p:cNvPr id="14" name="Text 12"/>
          <p:cNvSpPr/>
          <p:nvPr/>
        </p:nvSpPr>
        <p:spPr>
          <a:xfrm>
            <a:off x="7468791" y="6260783"/>
            <a:ext cx="6444496" cy="1311116"/>
          </a:xfrm>
          <a:prstGeom prst="rect">
            <a:avLst/>
          </a:prstGeom>
          <a:noFill/>
          <a:ln/>
        </p:spPr>
        <p:txBody>
          <a:bodyPr wrap="square" lIns="0" tIns="0" rIns="0" bIns="0" rtlCol="0" anchor="t"/>
          <a:lstStyle/>
          <a:p>
            <a:pPr algn="ctr" indent="0" marL="0">
              <a:lnSpc>
                <a:spcPts val="2550"/>
              </a:lnSpc>
              <a:buNone/>
            </a:pPr>
            <a:r>
              <a:rPr lang="en-US" sz="1600" dirty="0">
                <a:solidFill>
                  <a:srgbClr val="49495A"/>
                </a:solidFill>
                <a:latin typeface="Open Sans" pitchFamily="34" charset="0"/>
                <a:ea typeface="Open Sans" pitchFamily="34" charset="-122"/>
                <a:cs typeface="Open Sans" pitchFamily="34" charset="-120"/>
              </a:rPr>
              <a:t>Advancements in 3D printing, lab-grown diamonds, and other emerging technologies are poised to disrupt the traditional gold jewelry industry, with an estimated 5% of the market shifting towards these innovative solutions by 2030.</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66988" y="525304"/>
            <a:ext cx="4765000" cy="595551"/>
          </a:xfrm>
          <a:prstGeom prst="rect">
            <a:avLst/>
          </a:prstGeom>
          <a:noFill/>
          <a:ln/>
        </p:spPr>
        <p:txBody>
          <a:bodyPr wrap="none" lIns="0" tIns="0" rIns="0" bIns="0" rtlCol="0" anchor="t"/>
          <a:lstStyle/>
          <a:p>
            <a:pPr indent="0" marL="0">
              <a:lnSpc>
                <a:spcPts val="4650"/>
              </a:lnSpc>
              <a:buNone/>
            </a:pPr>
            <a:r>
              <a:rPr lang="en-US" sz="3750" dirty="0">
                <a:solidFill>
                  <a:srgbClr val="403CCF"/>
                </a:solidFill>
                <a:latin typeface="Libre Baskerville" pitchFamily="34" charset="0"/>
                <a:ea typeface="Libre Baskerville" pitchFamily="34" charset="-122"/>
                <a:cs typeface="Libre Baskerville" pitchFamily="34" charset="-120"/>
              </a:rPr>
              <a:t>Conclusions</a:t>
            </a:r>
            <a:endParaRPr lang="en-US" sz="3750" dirty="0"/>
          </a:p>
        </p:txBody>
      </p:sp>
      <p:sp>
        <p:nvSpPr>
          <p:cNvPr id="3" name="Shape 1"/>
          <p:cNvSpPr/>
          <p:nvPr/>
        </p:nvSpPr>
        <p:spPr>
          <a:xfrm>
            <a:off x="666988" y="1501973"/>
            <a:ext cx="1661993" cy="1097994"/>
          </a:xfrm>
          <a:prstGeom prst="roundRect">
            <a:avLst>
              <a:gd name="adj" fmla="val 2604"/>
            </a:avLst>
          </a:prstGeom>
          <a:solidFill>
            <a:srgbClr val="EAE8F3"/>
          </a:solidFill>
          <a:ln/>
        </p:spPr>
      </p:sp>
      <p:sp>
        <p:nvSpPr>
          <p:cNvPr id="4" name="Text 2"/>
          <p:cNvSpPr/>
          <p:nvPr/>
        </p:nvSpPr>
        <p:spPr>
          <a:xfrm>
            <a:off x="857488" y="1860352"/>
            <a:ext cx="106204" cy="381119"/>
          </a:xfrm>
          <a:prstGeom prst="rect">
            <a:avLst/>
          </a:prstGeom>
          <a:noFill/>
          <a:ln/>
        </p:spPr>
        <p:txBody>
          <a:bodyPr wrap="none" lIns="0" tIns="0" rIns="0" bIns="0" rtlCol="0" anchor="t"/>
          <a:lstStyle/>
          <a:p>
            <a:pPr algn="ctr" indent="0" marL="0">
              <a:lnSpc>
                <a:spcPts val="3000"/>
              </a:lnSpc>
              <a:buNone/>
            </a:pPr>
            <a:r>
              <a:rPr lang="en-US" sz="1850" dirty="0">
                <a:solidFill>
                  <a:srgbClr val="49495A"/>
                </a:solidFill>
                <a:latin typeface="Libre Baskerville" pitchFamily="34" charset="0"/>
                <a:ea typeface="Libre Baskerville" pitchFamily="34" charset="-122"/>
                <a:cs typeface="Libre Baskerville" pitchFamily="34" charset="-120"/>
              </a:rPr>
              <a:t>1</a:t>
            </a:r>
            <a:endParaRPr lang="en-US" sz="1850" dirty="0"/>
          </a:p>
        </p:txBody>
      </p:sp>
      <p:sp>
        <p:nvSpPr>
          <p:cNvPr id="5" name="Text 3"/>
          <p:cNvSpPr/>
          <p:nvPr/>
        </p:nvSpPr>
        <p:spPr>
          <a:xfrm>
            <a:off x="2519482" y="1692473"/>
            <a:ext cx="2382441" cy="297775"/>
          </a:xfrm>
          <a:prstGeom prst="rect">
            <a:avLst/>
          </a:prstGeom>
          <a:noFill/>
          <a:ln/>
        </p:spPr>
        <p:txBody>
          <a:bodyPr wrap="none" lIns="0" tIns="0" rIns="0" bIns="0" rtlCol="0" anchor="t"/>
          <a:lstStyle/>
          <a:p>
            <a:pPr algn="l" indent="0" marL="0">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Timeless Beauty</a:t>
            </a:r>
            <a:endParaRPr lang="en-US" sz="1850" dirty="0"/>
          </a:p>
        </p:txBody>
      </p:sp>
      <p:sp>
        <p:nvSpPr>
          <p:cNvPr id="6" name="Text 4"/>
          <p:cNvSpPr/>
          <p:nvPr/>
        </p:nvSpPr>
        <p:spPr>
          <a:xfrm>
            <a:off x="2519482" y="2104549"/>
            <a:ext cx="10811827" cy="304919"/>
          </a:xfrm>
          <a:prstGeom prst="rect">
            <a:avLst/>
          </a:prstGeom>
          <a:noFill/>
          <a:ln/>
        </p:spPr>
        <p:txBody>
          <a:bodyPr wrap="none" lIns="0" tIns="0" rIns="0" bIns="0" rtlCol="0" anchor="t"/>
          <a:lstStyle/>
          <a:p>
            <a:pPr algn="l" indent="0" marL="0">
              <a:lnSpc>
                <a:spcPts val="2400"/>
              </a:lnSpc>
              <a:buNone/>
            </a:pPr>
            <a:r>
              <a:rPr lang="en-US" sz="1500" dirty="0">
                <a:solidFill>
                  <a:srgbClr val="49495A"/>
                </a:solidFill>
                <a:latin typeface="Open Sans" pitchFamily="34" charset="0"/>
                <a:ea typeface="Open Sans" pitchFamily="34" charset="-122"/>
                <a:cs typeface="Open Sans" pitchFamily="34" charset="-120"/>
              </a:rPr>
              <a:t>Gold jewelry's enduring appeal lies in its timeless beauty, symbolism, and ability to enhance the wearer's natural radiance.</a:t>
            </a:r>
            <a:endParaRPr lang="en-US" sz="1500" dirty="0"/>
          </a:p>
        </p:txBody>
      </p:sp>
      <p:sp>
        <p:nvSpPr>
          <p:cNvPr id="7" name="Shape 5"/>
          <p:cNvSpPr/>
          <p:nvPr/>
        </p:nvSpPr>
        <p:spPr>
          <a:xfrm>
            <a:off x="2424232" y="2590443"/>
            <a:ext cx="11443930" cy="11430"/>
          </a:xfrm>
          <a:prstGeom prst="roundRect">
            <a:avLst>
              <a:gd name="adj" fmla="val 250133"/>
            </a:avLst>
          </a:prstGeom>
          <a:solidFill>
            <a:srgbClr val="D0CED9"/>
          </a:solidFill>
          <a:ln/>
        </p:spPr>
      </p:sp>
      <p:sp>
        <p:nvSpPr>
          <p:cNvPr id="8" name="Shape 6"/>
          <p:cNvSpPr/>
          <p:nvPr/>
        </p:nvSpPr>
        <p:spPr>
          <a:xfrm>
            <a:off x="666988" y="2695218"/>
            <a:ext cx="3324106" cy="1402913"/>
          </a:xfrm>
          <a:prstGeom prst="roundRect">
            <a:avLst>
              <a:gd name="adj" fmla="val 2038"/>
            </a:avLst>
          </a:prstGeom>
          <a:solidFill>
            <a:srgbClr val="EAE8F3"/>
          </a:solidFill>
          <a:ln/>
        </p:spPr>
      </p:sp>
      <p:sp>
        <p:nvSpPr>
          <p:cNvPr id="9" name="Text 7"/>
          <p:cNvSpPr/>
          <p:nvPr/>
        </p:nvSpPr>
        <p:spPr>
          <a:xfrm>
            <a:off x="857488" y="3206115"/>
            <a:ext cx="146685" cy="381119"/>
          </a:xfrm>
          <a:prstGeom prst="rect">
            <a:avLst/>
          </a:prstGeom>
          <a:noFill/>
          <a:ln/>
        </p:spPr>
        <p:txBody>
          <a:bodyPr wrap="none" lIns="0" tIns="0" rIns="0" bIns="0" rtlCol="0" anchor="t"/>
          <a:lstStyle/>
          <a:p>
            <a:pPr algn="ctr" indent="0" marL="0">
              <a:lnSpc>
                <a:spcPts val="3000"/>
              </a:lnSpc>
              <a:buNone/>
            </a:pPr>
            <a:r>
              <a:rPr lang="en-US" sz="1850" dirty="0">
                <a:solidFill>
                  <a:srgbClr val="49495A"/>
                </a:solidFill>
                <a:latin typeface="Libre Baskerville" pitchFamily="34" charset="0"/>
                <a:ea typeface="Libre Baskerville" pitchFamily="34" charset="-122"/>
                <a:cs typeface="Libre Baskerville" pitchFamily="34" charset="-120"/>
              </a:rPr>
              <a:t>2</a:t>
            </a:r>
            <a:endParaRPr lang="en-US" sz="1850" dirty="0"/>
          </a:p>
        </p:txBody>
      </p:sp>
      <p:sp>
        <p:nvSpPr>
          <p:cNvPr id="10" name="Text 8"/>
          <p:cNvSpPr/>
          <p:nvPr/>
        </p:nvSpPr>
        <p:spPr>
          <a:xfrm>
            <a:off x="4181594" y="2885718"/>
            <a:ext cx="2382441" cy="297775"/>
          </a:xfrm>
          <a:prstGeom prst="rect">
            <a:avLst/>
          </a:prstGeom>
          <a:noFill/>
          <a:ln/>
        </p:spPr>
        <p:txBody>
          <a:bodyPr wrap="none" lIns="0" tIns="0" rIns="0" bIns="0" rtlCol="0" anchor="t"/>
          <a:lstStyle/>
          <a:p>
            <a:pPr algn="l" indent="0" marL="0">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Evolving Trends</a:t>
            </a:r>
            <a:endParaRPr lang="en-US" sz="1850" dirty="0"/>
          </a:p>
        </p:txBody>
      </p:sp>
      <p:sp>
        <p:nvSpPr>
          <p:cNvPr id="11" name="Text 9"/>
          <p:cNvSpPr/>
          <p:nvPr/>
        </p:nvSpPr>
        <p:spPr>
          <a:xfrm>
            <a:off x="4181594" y="3297793"/>
            <a:ext cx="9591318" cy="609838"/>
          </a:xfrm>
          <a:prstGeom prst="rect">
            <a:avLst/>
          </a:prstGeom>
          <a:noFill/>
          <a:ln/>
        </p:spPr>
        <p:txBody>
          <a:bodyPr wrap="square" lIns="0" tIns="0" rIns="0" bIns="0" rtlCol="0" anchor="t"/>
          <a:lstStyle/>
          <a:p>
            <a:pPr algn="l" indent="0" marL="0">
              <a:lnSpc>
                <a:spcPts val="2400"/>
              </a:lnSpc>
              <a:buNone/>
            </a:pPr>
            <a:r>
              <a:rPr lang="en-US" sz="1500" dirty="0">
                <a:solidFill>
                  <a:srgbClr val="49495A"/>
                </a:solidFill>
                <a:latin typeface="Open Sans" pitchFamily="34" charset="0"/>
                <a:ea typeface="Open Sans" pitchFamily="34" charset="-122"/>
                <a:cs typeface="Open Sans" pitchFamily="34" charset="-120"/>
              </a:rPr>
              <a:t>The gold jewelry industry continues to evolve, with emerging trends in sustainability, personalization, and technological innovation shaping the future of this dynamic market.</a:t>
            </a:r>
            <a:endParaRPr lang="en-US" sz="1500" dirty="0"/>
          </a:p>
        </p:txBody>
      </p:sp>
      <p:sp>
        <p:nvSpPr>
          <p:cNvPr id="12" name="Shape 10"/>
          <p:cNvSpPr/>
          <p:nvPr/>
        </p:nvSpPr>
        <p:spPr>
          <a:xfrm>
            <a:off x="4086344" y="4088606"/>
            <a:ext cx="9781818" cy="11430"/>
          </a:xfrm>
          <a:prstGeom prst="roundRect">
            <a:avLst>
              <a:gd name="adj" fmla="val 250133"/>
            </a:avLst>
          </a:prstGeom>
          <a:solidFill>
            <a:srgbClr val="D0CED9"/>
          </a:solidFill>
          <a:ln/>
        </p:spPr>
      </p:sp>
      <p:sp>
        <p:nvSpPr>
          <p:cNvPr id="13" name="Shape 11"/>
          <p:cNvSpPr/>
          <p:nvPr/>
        </p:nvSpPr>
        <p:spPr>
          <a:xfrm>
            <a:off x="666988" y="4193381"/>
            <a:ext cx="4986099" cy="1707832"/>
          </a:xfrm>
          <a:prstGeom prst="roundRect">
            <a:avLst>
              <a:gd name="adj" fmla="val 1674"/>
            </a:avLst>
          </a:prstGeom>
          <a:solidFill>
            <a:srgbClr val="EAE8F3"/>
          </a:solidFill>
          <a:ln/>
        </p:spPr>
      </p:sp>
      <p:sp>
        <p:nvSpPr>
          <p:cNvPr id="14" name="Text 12"/>
          <p:cNvSpPr/>
          <p:nvPr/>
        </p:nvSpPr>
        <p:spPr>
          <a:xfrm>
            <a:off x="857488" y="4856678"/>
            <a:ext cx="146685" cy="381119"/>
          </a:xfrm>
          <a:prstGeom prst="rect">
            <a:avLst/>
          </a:prstGeom>
          <a:noFill/>
          <a:ln/>
        </p:spPr>
        <p:txBody>
          <a:bodyPr wrap="none" lIns="0" tIns="0" rIns="0" bIns="0" rtlCol="0" anchor="t"/>
          <a:lstStyle/>
          <a:p>
            <a:pPr algn="ctr" indent="0" marL="0">
              <a:lnSpc>
                <a:spcPts val="3000"/>
              </a:lnSpc>
              <a:buNone/>
            </a:pPr>
            <a:r>
              <a:rPr lang="en-US" sz="1850" dirty="0">
                <a:solidFill>
                  <a:srgbClr val="49495A"/>
                </a:solidFill>
                <a:latin typeface="Libre Baskerville" pitchFamily="34" charset="0"/>
                <a:ea typeface="Libre Baskerville" pitchFamily="34" charset="-122"/>
                <a:cs typeface="Libre Baskerville" pitchFamily="34" charset="-120"/>
              </a:rPr>
              <a:t>3</a:t>
            </a:r>
            <a:endParaRPr lang="en-US" sz="1850" dirty="0"/>
          </a:p>
        </p:txBody>
      </p:sp>
      <p:sp>
        <p:nvSpPr>
          <p:cNvPr id="15" name="Text 13"/>
          <p:cNvSpPr/>
          <p:nvPr/>
        </p:nvSpPr>
        <p:spPr>
          <a:xfrm>
            <a:off x="5843588" y="4383881"/>
            <a:ext cx="2962751" cy="297775"/>
          </a:xfrm>
          <a:prstGeom prst="rect">
            <a:avLst/>
          </a:prstGeom>
          <a:noFill/>
          <a:ln/>
        </p:spPr>
        <p:txBody>
          <a:bodyPr wrap="none" lIns="0" tIns="0" rIns="0" bIns="0" rtlCol="0" anchor="t"/>
          <a:lstStyle/>
          <a:p>
            <a:pPr algn="l" indent="0" marL="0">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Craftsmanship and Care</a:t>
            </a:r>
            <a:endParaRPr lang="en-US" sz="1850" dirty="0"/>
          </a:p>
        </p:txBody>
      </p:sp>
      <p:sp>
        <p:nvSpPr>
          <p:cNvPr id="16" name="Text 14"/>
          <p:cNvSpPr/>
          <p:nvPr/>
        </p:nvSpPr>
        <p:spPr>
          <a:xfrm>
            <a:off x="5843588" y="4795957"/>
            <a:ext cx="7929324" cy="914757"/>
          </a:xfrm>
          <a:prstGeom prst="rect">
            <a:avLst/>
          </a:prstGeom>
          <a:noFill/>
          <a:ln/>
        </p:spPr>
        <p:txBody>
          <a:bodyPr wrap="square" lIns="0" tIns="0" rIns="0" bIns="0" rtlCol="0" anchor="t"/>
          <a:lstStyle/>
          <a:p>
            <a:pPr algn="l" indent="0" marL="0">
              <a:lnSpc>
                <a:spcPts val="2400"/>
              </a:lnSpc>
              <a:buNone/>
            </a:pPr>
            <a:r>
              <a:rPr lang="en-US" sz="1500" dirty="0">
                <a:solidFill>
                  <a:srgbClr val="49495A"/>
                </a:solidFill>
                <a:latin typeface="Open Sans" pitchFamily="34" charset="0"/>
                <a:ea typeface="Open Sans" pitchFamily="34" charset="-122"/>
                <a:cs typeface="Open Sans" pitchFamily="34" charset="-120"/>
              </a:rPr>
              <a:t>The exceptional craftsmanship and attention to detail that goes into creating gold jewelry, as well as the proper care and maintenance required, contribute to its lasting value and appeal.</a:t>
            </a:r>
            <a:endParaRPr lang="en-US" sz="1500" dirty="0"/>
          </a:p>
        </p:txBody>
      </p:sp>
      <p:sp>
        <p:nvSpPr>
          <p:cNvPr id="17" name="Shape 15"/>
          <p:cNvSpPr/>
          <p:nvPr/>
        </p:nvSpPr>
        <p:spPr>
          <a:xfrm>
            <a:off x="5748338" y="5891689"/>
            <a:ext cx="8119824" cy="11430"/>
          </a:xfrm>
          <a:prstGeom prst="roundRect">
            <a:avLst>
              <a:gd name="adj" fmla="val 250133"/>
            </a:avLst>
          </a:prstGeom>
          <a:solidFill>
            <a:srgbClr val="D0CED9"/>
          </a:solidFill>
          <a:ln/>
        </p:spPr>
      </p:sp>
      <p:sp>
        <p:nvSpPr>
          <p:cNvPr id="18" name="Shape 16"/>
          <p:cNvSpPr/>
          <p:nvPr/>
        </p:nvSpPr>
        <p:spPr>
          <a:xfrm>
            <a:off x="666988" y="5996464"/>
            <a:ext cx="6648212" cy="1707832"/>
          </a:xfrm>
          <a:prstGeom prst="roundRect">
            <a:avLst>
              <a:gd name="adj" fmla="val 1674"/>
            </a:avLst>
          </a:prstGeom>
          <a:solidFill>
            <a:srgbClr val="EAE8F3"/>
          </a:solidFill>
          <a:ln/>
        </p:spPr>
      </p:sp>
      <p:sp>
        <p:nvSpPr>
          <p:cNvPr id="19" name="Text 17"/>
          <p:cNvSpPr/>
          <p:nvPr/>
        </p:nvSpPr>
        <p:spPr>
          <a:xfrm>
            <a:off x="857488" y="6659761"/>
            <a:ext cx="139303" cy="381119"/>
          </a:xfrm>
          <a:prstGeom prst="rect">
            <a:avLst/>
          </a:prstGeom>
          <a:noFill/>
          <a:ln/>
        </p:spPr>
        <p:txBody>
          <a:bodyPr wrap="none" lIns="0" tIns="0" rIns="0" bIns="0" rtlCol="0" anchor="t"/>
          <a:lstStyle/>
          <a:p>
            <a:pPr algn="ctr" indent="0" marL="0">
              <a:lnSpc>
                <a:spcPts val="3000"/>
              </a:lnSpc>
              <a:buNone/>
            </a:pPr>
            <a:r>
              <a:rPr lang="en-US" sz="1850" dirty="0">
                <a:solidFill>
                  <a:srgbClr val="49495A"/>
                </a:solidFill>
                <a:latin typeface="Libre Baskerville" pitchFamily="34" charset="0"/>
                <a:ea typeface="Libre Baskerville" pitchFamily="34" charset="-122"/>
                <a:cs typeface="Libre Baskerville" pitchFamily="34" charset="-120"/>
              </a:rPr>
              <a:t>4</a:t>
            </a:r>
            <a:endParaRPr lang="en-US" sz="1850" dirty="0"/>
          </a:p>
        </p:txBody>
      </p:sp>
      <p:sp>
        <p:nvSpPr>
          <p:cNvPr id="20" name="Text 18"/>
          <p:cNvSpPr/>
          <p:nvPr/>
        </p:nvSpPr>
        <p:spPr>
          <a:xfrm>
            <a:off x="7505700" y="6186964"/>
            <a:ext cx="2382441" cy="297775"/>
          </a:xfrm>
          <a:prstGeom prst="rect">
            <a:avLst/>
          </a:prstGeom>
          <a:noFill/>
          <a:ln/>
        </p:spPr>
        <p:txBody>
          <a:bodyPr wrap="none" lIns="0" tIns="0" rIns="0" bIns="0" rtlCol="0" anchor="t"/>
          <a:lstStyle/>
          <a:p>
            <a:pPr algn="l" indent="0" marL="0">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A Lasting Legacy</a:t>
            </a:r>
            <a:endParaRPr lang="en-US" sz="1850" dirty="0"/>
          </a:p>
        </p:txBody>
      </p:sp>
      <p:sp>
        <p:nvSpPr>
          <p:cNvPr id="21" name="Text 19"/>
          <p:cNvSpPr/>
          <p:nvPr/>
        </p:nvSpPr>
        <p:spPr>
          <a:xfrm>
            <a:off x="7505700" y="6599039"/>
            <a:ext cx="6267212" cy="914757"/>
          </a:xfrm>
          <a:prstGeom prst="rect">
            <a:avLst/>
          </a:prstGeom>
          <a:noFill/>
          <a:ln/>
        </p:spPr>
        <p:txBody>
          <a:bodyPr wrap="square" lIns="0" tIns="0" rIns="0" bIns="0" rtlCol="0" anchor="t"/>
          <a:lstStyle/>
          <a:p>
            <a:pPr algn="l" indent="0" marL="0">
              <a:lnSpc>
                <a:spcPts val="2400"/>
              </a:lnSpc>
              <a:buNone/>
            </a:pPr>
            <a:r>
              <a:rPr lang="en-US" sz="1500" dirty="0">
                <a:solidFill>
                  <a:srgbClr val="49495A"/>
                </a:solidFill>
                <a:latin typeface="Open Sans" pitchFamily="34" charset="0"/>
                <a:ea typeface="Open Sans" pitchFamily="34" charset="-122"/>
                <a:cs typeface="Open Sans" pitchFamily="34" charset="-120"/>
              </a:rPr>
              <a:t>As gold jewelry continues to captivate and inspire, it remains a cherished symbol of wealth, status, and the enduring human appreciation for beauty and artistry.</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2024-11-18T13:21:07Z</dcterms:created>
  <dcterms:modified xsi:type="dcterms:W3CDTF">2024-11-18T13:21:07Z</dcterms:modified>
</cp:coreProperties>
</file>