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4" r:id="rId3"/>
    <p:sldId id="257" r:id="rId4"/>
    <p:sldId id="256" r:id="rId5"/>
    <p:sldId id="258" r:id="rId6"/>
    <p:sldId id="265" r:id="rId7"/>
    <p:sldId id="260" r:id="rId8"/>
    <p:sldId id="261" r:id="rId9"/>
    <p:sldId id="263" r:id="rId10"/>
    <p:sldId id="262" r:id="rId11"/>
    <p:sldId id="267" r:id="rId12"/>
    <p:sldId id="266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3072-1AA7-44D0-97B1-E5DCC62071E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BF86-B636-4975-A29D-22CFB3539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ABF86-B636-4975-A29D-22CFB3539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8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2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2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A71B-E454-4AB5-98C2-EAE0CA9C837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E4BF-EAAD-473B-ADE1-EB8E9F79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8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rgbClr val="EA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Front Rolling Putter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Roboto" panose="02000000000000000000" pitchFamily="2" charset="0"/>
              </a:rPr>
              <a:t>뱅 신개념 </a:t>
            </a:r>
            <a:r>
              <a:rPr lang="ko-KR" altLang="en-US" sz="2000" b="1" dirty="0" err="1">
                <a:solidFill>
                  <a:schemeClr val="tx1"/>
                </a:solidFill>
                <a:latin typeface="+mj-ea"/>
                <a:ea typeface="+mj-ea"/>
                <a:cs typeface="Roboto" panose="02000000000000000000" pitchFamily="2" charset="0"/>
              </a:rPr>
              <a:t>퍼터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  <a:cs typeface="Roboto" panose="02000000000000000000" pitchFamily="2" charset="0"/>
              </a:rPr>
              <a:t> -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Roboto" panose="02000000000000000000" pitchFamily="2" charset="0"/>
              </a:rPr>
              <a:t>제품 디자인 공모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5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유석무\Desktop\뱅신문광고\퍼터솔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1" b="19184"/>
          <a:stretch/>
        </p:blipFill>
        <p:spPr bwMode="auto">
          <a:xfrm>
            <a:off x="611560" y="1575326"/>
            <a:ext cx="2504332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유석무\Desktop\뱅신문광고\퍼터솔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24595" r="1818" b="31038"/>
          <a:stretch/>
        </p:blipFill>
        <p:spPr bwMode="auto">
          <a:xfrm>
            <a:off x="3325272" y="1575326"/>
            <a:ext cx="2373666" cy="23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유석무\Desktop\뱅신문광고\퍼터솔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1"/>
          <a:stretch/>
        </p:blipFill>
        <p:spPr bwMode="auto">
          <a:xfrm>
            <a:off x="5940152" y="1560618"/>
            <a:ext cx="2470717" cy="23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유석무\Desktop\뱅신문광고\퍼터크라운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6984" r="5129" b="9877"/>
          <a:stretch/>
        </p:blipFill>
        <p:spPr bwMode="auto">
          <a:xfrm>
            <a:off x="603090" y="4167615"/>
            <a:ext cx="2509399" cy="24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유석무\Desktop\뱅신문광고\퍼터솔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15425" b="29759"/>
          <a:stretch/>
        </p:blipFill>
        <p:spPr bwMode="auto">
          <a:xfrm>
            <a:off x="3338066" y="4167615"/>
            <a:ext cx="2360871" cy="24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유석무\Desktop\뱅신문광고\퍼터크라운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6" t="6401" r="14802"/>
          <a:stretch/>
        </p:blipFill>
        <p:spPr bwMode="auto">
          <a:xfrm>
            <a:off x="5940152" y="4150343"/>
            <a:ext cx="2470717" cy="23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F99CC4-5203-457C-B7D7-B26C4304B100}"/>
              </a:ext>
            </a:extLst>
          </p:cNvPr>
          <p:cNvSpPr txBox="1"/>
          <p:nvPr/>
        </p:nvSpPr>
        <p:spPr>
          <a:xfrm>
            <a:off x="391905" y="1063769"/>
            <a:ext cx="850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이 페이지에서는 디자인의 일반적 경향만을 참조할 것 </a:t>
            </a:r>
            <a:r>
              <a:rPr lang="en-US" altLang="ko-KR" sz="1200" dirty="0"/>
              <a:t>- </a:t>
            </a:r>
            <a:r>
              <a:rPr lang="ko-KR" altLang="en-US" sz="1200" dirty="0"/>
              <a:t>타사 디자인을 탈피하여 완전히 새로운 개념의 디자인 개발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9A8E80-B4BB-48D5-A426-5518F7BA8071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E5E48-A53E-4CAB-B092-786394398C07}"/>
              </a:ext>
            </a:extLst>
          </p:cNvPr>
          <p:cNvSpPr txBox="1"/>
          <p:nvPr/>
        </p:nvSpPr>
        <p:spPr>
          <a:xfrm>
            <a:off x="467543" y="47667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타사제품 자료조사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참고용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3C1C0-3BBA-4350-BBCF-9D107AF3BE1F}"/>
              </a:ext>
            </a:extLst>
          </p:cNvPr>
          <p:cNvSpPr txBox="1"/>
          <p:nvPr/>
        </p:nvSpPr>
        <p:spPr>
          <a:xfrm>
            <a:off x="3563888" y="548680"/>
            <a:ext cx="284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  <a:latin typeface="+mj-ea"/>
              </a:rPr>
              <a:t>스타일 참조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</a:rPr>
              <a:t>(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</a:rPr>
              <a:t>디자인은 구애 받지 </a:t>
            </a:r>
            <a:r>
              <a:rPr lang="ko-KR" altLang="en-US" sz="1200" b="1" dirty="0" err="1">
                <a:solidFill>
                  <a:srgbClr val="92D050"/>
                </a:solidFill>
                <a:latin typeface="+mj-ea"/>
              </a:rPr>
              <a:t>말것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</a:rPr>
              <a:t>)</a:t>
            </a:r>
            <a:endParaRPr lang="en-US" altLang="ko-KR" sz="12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308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E30F0-30A6-4401-A26C-E32872FA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1400" b="1" dirty="0"/>
              <a:t>추진일정</a:t>
            </a:r>
            <a:r>
              <a:rPr lang="en-US" altLang="ko-KR" sz="1400" b="1" dirty="0"/>
              <a:t> : ‘18. 10. 22 ~ 12. 7</a:t>
            </a:r>
          </a:p>
          <a:p>
            <a:pPr marL="0" indent="0">
              <a:buNone/>
            </a:pPr>
            <a:endParaRPr lang="ko-KR" altLang="ko-KR" sz="1400" dirty="0"/>
          </a:p>
          <a:p>
            <a:pPr marL="0" indent="0">
              <a:buNone/>
            </a:pPr>
            <a:r>
              <a:rPr lang="en-US" altLang="ko-KR" sz="1200" dirty="0"/>
              <a:t>o 10. 22  </a:t>
            </a:r>
            <a:r>
              <a:rPr lang="ko-KR" altLang="en-US" sz="1200" dirty="0" err="1"/>
              <a:t>뱅골프</a:t>
            </a:r>
            <a:r>
              <a:rPr lang="ko-KR" altLang="en-US" sz="1200" dirty="0"/>
              <a:t> 퍼터 디자인 공모 공고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o 10. 22 ~ 11. 12  </a:t>
            </a:r>
            <a:r>
              <a:rPr lang="ko-KR" altLang="en-US" sz="1200" dirty="0"/>
              <a:t>공모전 디자인 접수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o 11. 13 ~ 11. 19  </a:t>
            </a:r>
            <a:r>
              <a:rPr lang="ko-KR" altLang="en-US" sz="1200" dirty="0" err="1"/>
              <a:t>공모작</a:t>
            </a:r>
            <a:r>
              <a:rPr lang="ko-KR" altLang="en-US" sz="1200" dirty="0"/>
              <a:t> 심사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뱅골프코리아</a:t>
            </a:r>
            <a:r>
              <a:rPr lang="ko-KR" altLang="en-US" sz="1200" dirty="0"/>
              <a:t> 내부심사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o 11. 20  1</a:t>
            </a:r>
            <a:r>
              <a:rPr lang="ko-KR" altLang="ko-KR" sz="1200" dirty="0"/>
              <a:t>차 수상작 선정</a:t>
            </a:r>
            <a:r>
              <a:rPr lang="en-US" altLang="ko-KR" sz="1200" dirty="0"/>
              <a:t>(2~3 </a:t>
            </a:r>
            <a:r>
              <a:rPr lang="ko-KR" altLang="en-US" sz="1200" dirty="0"/>
              <a:t>작품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o 11. 22  1</a:t>
            </a:r>
            <a:r>
              <a:rPr lang="ko-KR" altLang="en-US" sz="1200" dirty="0"/>
              <a:t>차 수상자 미팅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o 11. 24 ~ 11. 26   </a:t>
            </a:r>
            <a:r>
              <a:rPr lang="ko-KR" altLang="en-US" sz="1200" dirty="0"/>
              <a:t>최종 수상자 선정 및 시상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o 11. 27 ~ 12. 7  </a:t>
            </a:r>
            <a:r>
              <a:rPr lang="ko-KR" altLang="en-US" sz="1200" dirty="0"/>
              <a:t>제품생산용 도면 수정작업 완료</a:t>
            </a:r>
            <a:endParaRPr lang="ko-KR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DC669B-4DA6-4C66-8304-C0C56F73FEBF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7D9A3-E765-4B78-932B-A704C618810B}"/>
              </a:ext>
            </a:extLst>
          </p:cNvPr>
          <p:cNvSpPr txBox="1"/>
          <p:nvPr/>
        </p:nvSpPr>
        <p:spPr>
          <a:xfrm>
            <a:off x="467543" y="476672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8.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공모전 일정 및 참고사항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8E24EF7-4EC3-4A1C-A606-71C7666828F8}"/>
              </a:ext>
            </a:extLst>
          </p:cNvPr>
          <p:cNvSpPr txBox="1">
            <a:spLocks/>
          </p:cNvSpPr>
          <p:nvPr/>
        </p:nvSpPr>
        <p:spPr>
          <a:xfrm>
            <a:off x="493203" y="3645023"/>
            <a:ext cx="8229600" cy="321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300" b="1" dirty="0"/>
              <a:t>참고사항</a:t>
            </a:r>
            <a:endParaRPr lang="en-US" altLang="ko-KR" sz="43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ko-KR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작품 출품 수에 대한 제한은 없음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응모작품은 국내외 저작권 등 타인의 권리를 침해하지 않는 순수 창작품이어야</a:t>
            </a:r>
            <a:r>
              <a:rPr lang="en-US" altLang="ko-KR" dirty="0"/>
              <a:t> </a:t>
            </a:r>
            <a:r>
              <a:rPr lang="ko-KR" altLang="ko-KR" dirty="0"/>
              <a:t>한다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출품자는 출품작에 대한</a:t>
            </a:r>
            <a:r>
              <a:rPr lang="ko-KR" altLang="ko-KR" dirty="0"/>
              <a:t> 저작권</a:t>
            </a:r>
            <a:r>
              <a:rPr lang="en-US" altLang="ko-KR" dirty="0"/>
              <a:t>, </a:t>
            </a:r>
            <a:r>
              <a:rPr lang="ko-KR" altLang="en-US" dirty="0"/>
              <a:t>디자인권</a:t>
            </a:r>
            <a:r>
              <a:rPr lang="ko-KR" altLang="ko-KR" dirty="0"/>
              <a:t> 등의 침해로 야기될 수 있는 모든 법률적 문제에 대해 책임을 </a:t>
            </a:r>
            <a:r>
              <a:rPr lang="ko-KR" altLang="en-US" dirty="0"/>
              <a:t>져야한다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출품 수상자는 당사의 요구에 따른</a:t>
            </a:r>
            <a:r>
              <a:rPr lang="ko-KR" altLang="ko-KR" dirty="0"/>
              <a:t> </a:t>
            </a:r>
            <a:r>
              <a:rPr lang="ko-KR" altLang="en-US" dirty="0"/>
              <a:t>퍼터 디자인의 도면 수정 작업 및 렌더링 수정 작업을 하여야 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수상작에 대해 모방 및 표절 문제로 분쟁이 발생할 경우 수상 취소와 함께 상금을 회수한다</a:t>
            </a:r>
            <a:r>
              <a:rPr lang="en-US" altLang="ko-KR" dirty="0"/>
              <a:t>, </a:t>
            </a:r>
            <a:r>
              <a:rPr lang="ko-KR" altLang="ko-KR" dirty="0"/>
              <a:t>또한 이로 인한 모든 법률적 문제는 </a:t>
            </a:r>
            <a:r>
              <a:rPr lang="ko-KR" altLang="ko-KR" dirty="0" err="1"/>
              <a:t>출품자</a:t>
            </a:r>
            <a:r>
              <a:rPr lang="ko-KR" altLang="ko-KR" dirty="0"/>
              <a:t>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ko-KR" dirty="0"/>
              <a:t>본인에게 책임이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수상자는 </a:t>
            </a:r>
            <a:r>
              <a:rPr lang="ko-KR" altLang="en-US" dirty="0"/>
              <a:t>당사</a:t>
            </a:r>
            <a:r>
              <a:rPr lang="ko-KR" altLang="ko-KR" dirty="0"/>
              <a:t>의 </a:t>
            </a:r>
            <a:r>
              <a:rPr lang="ko-KR" altLang="en-US" dirty="0"/>
              <a:t>제품 제작을</a:t>
            </a:r>
            <a:r>
              <a:rPr lang="ko-KR" altLang="ko-KR" dirty="0"/>
              <a:t> 위해 수상작의 </a:t>
            </a:r>
            <a:r>
              <a:rPr lang="ko-KR" altLang="ko-KR" dirty="0" err="1"/>
              <a:t>포멧</a:t>
            </a:r>
            <a:r>
              <a:rPr lang="en-US" altLang="ko-KR" dirty="0"/>
              <a:t>, </a:t>
            </a:r>
            <a:r>
              <a:rPr lang="ko-KR" altLang="ko-KR" dirty="0"/>
              <a:t>형식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ko-KR" altLang="ko-KR" dirty="0"/>
              <a:t> 등을 수정 또는 변경</a:t>
            </a:r>
            <a:r>
              <a:rPr lang="ko-KR" altLang="en-US" dirty="0"/>
              <a:t>해 주어야 한다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수상자는 </a:t>
            </a:r>
            <a:r>
              <a:rPr lang="ko-KR" altLang="en-US" dirty="0"/>
              <a:t>당사의</a:t>
            </a:r>
            <a:r>
              <a:rPr lang="ko-KR" altLang="ko-KR" dirty="0"/>
              <a:t> 직접 또는 계열사</a:t>
            </a:r>
            <a:r>
              <a:rPr lang="en-US" altLang="ko-KR" dirty="0"/>
              <a:t>, </a:t>
            </a:r>
            <a:r>
              <a:rPr lang="ko-KR" altLang="ko-KR" dirty="0"/>
              <a:t>제휴사</a:t>
            </a:r>
            <a:r>
              <a:rPr lang="en-US" altLang="ko-KR" dirty="0"/>
              <a:t>, </a:t>
            </a:r>
            <a:r>
              <a:rPr lang="ko-KR" altLang="ko-KR" dirty="0"/>
              <a:t>협력사 등을 통해 각종 온</a:t>
            </a:r>
            <a:r>
              <a:rPr lang="en-US" altLang="ko-KR" dirty="0"/>
              <a:t>/</a:t>
            </a:r>
            <a:r>
              <a:rPr lang="ko-KR" altLang="ko-KR" dirty="0"/>
              <a:t>오프라인 매체에서 기간 및 목적에 관계없이 수상작의 공표 등을 할 수 있는 권리를 허락한다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심사 결과</a:t>
            </a:r>
            <a:r>
              <a:rPr lang="ko-KR" altLang="en-US" dirty="0"/>
              <a:t>에 따라</a:t>
            </a:r>
            <a:r>
              <a:rPr lang="ko-KR" altLang="ko-KR" dirty="0"/>
              <a:t> 수상인원은 변동 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당사는 출품 자료들을 보관용으로 </a:t>
            </a:r>
            <a:r>
              <a:rPr lang="ko-KR" altLang="en-US" dirty="0"/>
              <a:t>소장할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ko-KR" dirty="0"/>
              <a:t>수상작의 저작권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디자인권</a:t>
            </a:r>
            <a:r>
              <a:rPr lang="ko-KR" altLang="ko-KR" dirty="0"/>
              <a:t>은 </a:t>
            </a:r>
            <a:r>
              <a:rPr lang="ko-KR" altLang="en-US" dirty="0"/>
              <a:t>㈜</a:t>
            </a:r>
            <a:r>
              <a:rPr lang="ko-KR" altLang="en-US" dirty="0" err="1"/>
              <a:t>골프코리아에</a:t>
            </a:r>
            <a:r>
              <a:rPr lang="ko-KR" altLang="ko-KR" dirty="0"/>
              <a:t> 귀속된다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800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037AB4-EFB3-4A15-9E96-CF8A904F5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194132"/>
            <a:ext cx="4032450" cy="5576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D3297E-F409-4289-A4F4-C537E259C80D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E295C-5B9C-4FAF-A1EC-F0A36EB4B935}"/>
              </a:ext>
            </a:extLst>
          </p:cNvPr>
          <p:cNvSpPr txBox="1"/>
          <p:nvPr/>
        </p:nvSpPr>
        <p:spPr>
          <a:xfrm>
            <a:off x="467543" y="476672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9.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신청서 양식 및 기재요령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F3A095-7AF7-408F-A44C-B08CCBF36E80}"/>
              </a:ext>
            </a:extLst>
          </p:cNvPr>
          <p:cNvCxnSpPr>
            <a:cxnSpLocks/>
          </p:cNvCxnSpPr>
          <p:nvPr/>
        </p:nvCxnSpPr>
        <p:spPr>
          <a:xfrm flipH="1">
            <a:off x="4319971" y="1916832"/>
            <a:ext cx="828093" cy="334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41CDF-0576-4139-A757-DCB43A6B267A}"/>
              </a:ext>
            </a:extLst>
          </p:cNvPr>
          <p:cNvSpPr txBox="1"/>
          <p:nvPr/>
        </p:nvSpPr>
        <p:spPr>
          <a:xfrm>
            <a:off x="5148723" y="1628800"/>
            <a:ext cx="34563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/>
              <a:t>신청자 정보 기재</a:t>
            </a:r>
            <a:endParaRPr lang="en-US" altLang="ko-KR" sz="1600" b="1" dirty="0"/>
          </a:p>
          <a:p>
            <a:r>
              <a:rPr lang="ko-KR" altLang="en-US" sz="1100" dirty="0"/>
              <a:t>차후 당선 시 연락 및 당선작 수정사항 반영 시 필요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CD10BE-21A8-41CF-92F6-93C23D9B19B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39952" y="3465660"/>
            <a:ext cx="1008112" cy="10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91B95-EFAC-45A0-BDFC-9CFC33B6F462}"/>
              </a:ext>
            </a:extLst>
          </p:cNvPr>
          <p:cNvSpPr/>
          <p:nvPr/>
        </p:nvSpPr>
        <p:spPr>
          <a:xfrm>
            <a:off x="5148062" y="1794141"/>
            <a:ext cx="3528391" cy="65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ABC8E7-D12B-4DEB-A69E-69745273AF54}"/>
              </a:ext>
            </a:extLst>
          </p:cNvPr>
          <p:cNvSpPr/>
          <p:nvPr/>
        </p:nvSpPr>
        <p:spPr>
          <a:xfrm>
            <a:off x="1475656" y="3186106"/>
            <a:ext cx="266429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EA1AB-50DF-4D25-8134-EFA8DFFC291D}"/>
              </a:ext>
            </a:extLst>
          </p:cNvPr>
          <p:cNvSpPr txBox="1"/>
          <p:nvPr/>
        </p:nvSpPr>
        <p:spPr>
          <a:xfrm>
            <a:off x="5148064" y="3030925"/>
            <a:ext cx="3456385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/>
              <a:t>본인 디자인의 컨셉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100" dirty="0"/>
              <a:t>디자인 의도</a:t>
            </a:r>
            <a:r>
              <a:rPr lang="en-US" altLang="ko-KR" sz="1100" dirty="0"/>
              <a:t>, </a:t>
            </a:r>
            <a:r>
              <a:rPr lang="ko-KR" altLang="en-US" sz="1100" dirty="0"/>
              <a:t>컬러 컨셉 등 기재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F5891-01A0-4793-B578-68796F5075FA}"/>
              </a:ext>
            </a:extLst>
          </p:cNvPr>
          <p:cNvSpPr txBox="1"/>
          <p:nvPr/>
        </p:nvSpPr>
        <p:spPr>
          <a:xfrm>
            <a:off x="5148064" y="4295262"/>
            <a:ext cx="3456385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/>
              <a:t>수상경력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수행 작업경력을 기재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94D49-EE52-4ACB-AB11-7A34D6D19820}"/>
              </a:ext>
            </a:extLst>
          </p:cNvPr>
          <p:cNvSpPr txBox="1"/>
          <p:nvPr/>
        </p:nvSpPr>
        <p:spPr>
          <a:xfrm>
            <a:off x="5148064" y="5240706"/>
            <a:ext cx="3600401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60000"/>
              </a:lnSpc>
            </a:pPr>
            <a:r>
              <a:rPr lang="en-US" altLang="ko-KR" sz="1200" kern="100" dirty="0"/>
              <a:t>Ex) </a:t>
            </a:r>
            <a:r>
              <a:rPr lang="ko-KR" altLang="en-US" sz="1200" kern="100" dirty="0"/>
              <a:t>수행가능 프로그램 및 작업 </a:t>
            </a:r>
            <a:r>
              <a:rPr lang="en-US" altLang="ko-KR" sz="1200" kern="100" dirty="0"/>
              <a:t>: </a:t>
            </a:r>
          </a:p>
          <a:p>
            <a:pPr latinLnBrk="0">
              <a:lnSpc>
                <a:spcPct val="160000"/>
              </a:lnSpc>
            </a:pPr>
            <a:r>
              <a:rPr lang="en-US" altLang="ko-KR" sz="1200" kern="100" dirty="0"/>
              <a:t>     - CAD </a:t>
            </a:r>
            <a:r>
              <a:rPr lang="ko-KR" altLang="ko-KR" sz="1200" kern="100" dirty="0"/>
              <a:t>도면</a:t>
            </a:r>
            <a:r>
              <a:rPr lang="en-US" altLang="ko-KR" sz="1200" kern="100" dirty="0"/>
              <a:t>, 3D </a:t>
            </a:r>
            <a:r>
              <a:rPr lang="ko-KR" altLang="ko-KR" sz="1200" kern="100" dirty="0" err="1"/>
              <a:t>랜더링</a:t>
            </a:r>
            <a:r>
              <a:rPr lang="en-US" altLang="ko-KR" sz="1200" kern="100" dirty="0"/>
              <a:t>, </a:t>
            </a:r>
            <a:r>
              <a:rPr lang="ko-KR" altLang="ko-KR" sz="1200" kern="100" dirty="0"/>
              <a:t>샘플링 작업 가능</a:t>
            </a:r>
          </a:p>
          <a:p>
            <a:pPr lvl="0" latinLnBrk="0">
              <a:lnSpc>
                <a:spcPct val="160000"/>
              </a:lnSpc>
            </a:pPr>
            <a:r>
              <a:rPr lang="en-US" altLang="ko-KR" sz="1200" kern="100" dirty="0"/>
              <a:t>  </a:t>
            </a:r>
            <a:r>
              <a:rPr lang="ko-KR" altLang="en-US" sz="1200" kern="100" dirty="0"/>
              <a:t>요청사항</a:t>
            </a:r>
            <a:endParaRPr lang="en-US" altLang="ko-KR" sz="1200" kern="100" dirty="0"/>
          </a:p>
          <a:p>
            <a:pPr lvl="0" latinLnBrk="0">
              <a:lnSpc>
                <a:spcPct val="160000"/>
              </a:lnSpc>
            </a:pPr>
            <a:r>
              <a:rPr lang="en-US" altLang="ko-KR" sz="1200" kern="100" dirty="0"/>
              <a:t>     - </a:t>
            </a:r>
            <a:r>
              <a:rPr lang="ko-KR" altLang="ko-KR" sz="1200" kern="100" dirty="0"/>
              <a:t>수상 후 수정작업은 재택근무로 처리 요망</a:t>
            </a:r>
            <a:endParaRPr lang="ko-KR" altLang="ko-KR" sz="1200" kern="1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A5EB46-0B94-41D6-9F68-0A50D28C3F6E}"/>
              </a:ext>
            </a:extLst>
          </p:cNvPr>
          <p:cNvSpPr/>
          <p:nvPr/>
        </p:nvSpPr>
        <p:spPr>
          <a:xfrm>
            <a:off x="1475656" y="4295262"/>
            <a:ext cx="2664296" cy="12219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582404-40F9-4E4A-9DCF-D3219E853096}"/>
              </a:ext>
            </a:extLst>
          </p:cNvPr>
          <p:cNvCxnSpPr/>
          <p:nvPr/>
        </p:nvCxnSpPr>
        <p:spPr>
          <a:xfrm flipV="1">
            <a:off x="4139952" y="4655823"/>
            <a:ext cx="1008112" cy="1059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E31A2E-BAF9-436A-AE3C-EC35F598E113}"/>
              </a:ext>
            </a:extLst>
          </p:cNvPr>
          <p:cNvSpPr/>
          <p:nvPr/>
        </p:nvSpPr>
        <p:spPr>
          <a:xfrm>
            <a:off x="1475656" y="5661248"/>
            <a:ext cx="2664296" cy="5394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7DF4BFA-1CF3-4F5B-8C54-B2B77F5A816C}"/>
              </a:ext>
            </a:extLst>
          </p:cNvPr>
          <p:cNvCxnSpPr/>
          <p:nvPr/>
        </p:nvCxnSpPr>
        <p:spPr>
          <a:xfrm flipV="1">
            <a:off x="4139952" y="5445224"/>
            <a:ext cx="1008112" cy="2972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C5E032-5F74-4E03-8CF2-5AE551A7E0DB}"/>
              </a:ext>
            </a:extLst>
          </p:cNvPr>
          <p:cNvSpPr/>
          <p:nvPr/>
        </p:nvSpPr>
        <p:spPr>
          <a:xfrm>
            <a:off x="5148063" y="5232976"/>
            <a:ext cx="3528393" cy="1303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EEB68-EF5E-4EDE-8D5F-1DBC115FDE1A}"/>
              </a:ext>
            </a:extLst>
          </p:cNvPr>
          <p:cNvSpPr/>
          <p:nvPr/>
        </p:nvSpPr>
        <p:spPr>
          <a:xfrm>
            <a:off x="5148064" y="4366941"/>
            <a:ext cx="3528392" cy="5008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FF880B-D728-4FDD-9658-4CA46C3171B1}"/>
              </a:ext>
            </a:extLst>
          </p:cNvPr>
          <p:cNvSpPr/>
          <p:nvPr/>
        </p:nvSpPr>
        <p:spPr>
          <a:xfrm>
            <a:off x="5148062" y="3104514"/>
            <a:ext cx="352839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AB3441-594E-4F5B-BDD7-97B606F72652}"/>
              </a:ext>
            </a:extLst>
          </p:cNvPr>
          <p:cNvSpPr/>
          <p:nvPr/>
        </p:nvSpPr>
        <p:spPr>
          <a:xfrm>
            <a:off x="755575" y="2149839"/>
            <a:ext cx="356439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460CE5-0217-4E3B-A87D-6DF1222E7CB7}"/>
              </a:ext>
            </a:extLst>
          </p:cNvPr>
          <p:cNvSpPr txBox="1"/>
          <p:nvPr/>
        </p:nvSpPr>
        <p:spPr>
          <a:xfrm>
            <a:off x="5148062" y="1196752"/>
            <a:ext cx="331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문서양식은 별첨자료에 첨부</a:t>
            </a:r>
          </a:p>
        </p:txBody>
      </p:sp>
    </p:spTree>
    <p:extLst>
      <p:ext uri="{BB962C8B-B14F-4D97-AF65-F5344CB8AC3E}">
        <p14:creationId xmlns:p14="http://schemas.microsoft.com/office/powerpoint/2010/main" val="3152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3FC321-1C5B-4CA5-94E6-01C24755B63E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rgbClr val="EA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  <a:cs typeface="Roboto" panose="020000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B9997F-5430-4F54-A965-95E3C3A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dirty="0"/>
              <a:t>Contents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B01C-4A12-435C-BA27-F284EF6F934A}"/>
              </a:ext>
            </a:extLst>
          </p:cNvPr>
          <p:cNvSpPr txBox="1"/>
          <p:nvPr/>
        </p:nvSpPr>
        <p:spPr>
          <a:xfrm>
            <a:off x="1583668" y="2222138"/>
            <a:ext cx="597666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회사소개 및 공모 취지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신제품 개발 아이디어 컨셉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제품 개발 컨셉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기초 개발 도면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기초 개발 시제품</a:t>
            </a:r>
            <a:r>
              <a:rPr lang="en-US" altLang="ko-KR" b="1" dirty="0">
                <a:latin typeface="+mj-ea"/>
                <a:cs typeface="Roboto" panose="02000000000000000000" pitchFamily="2" charset="0"/>
              </a:rPr>
              <a:t>(Dummy) </a:t>
            </a:r>
            <a:r>
              <a:rPr lang="ko-KR" altLang="en-US" b="1" dirty="0">
                <a:latin typeface="+mj-ea"/>
                <a:cs typeface="Roboto" panose="02000000000000000000" pitchFamily="2" charset="0"/>
              </a:rPr>
              <a:t>사진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디자인 방향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타사 제품 자료조사</a:t>
            </a:r>
            <a:r>
              <a:rPr lang="en-US" altLang="ko-KR" b="1" dirty="0">
                <a:latin typeface="+mj-ea"/>
                <a:cs typeface="Roboto" panose="02000000000000000000" pitchFamily="2" charset="0"/>
              </a:rPr>
              <a:t>(</a:t>
            </a:r>
            <a:r>
              <a:rPr lang="ko-KR" altLang="en-US" b="1" dirty="0">
                <a:latin typeface="+mj-ea"/>
                <a:cs typeface="Roboto" panose="02000000000000000000" pitchFamily="2" charset="0"/>
              </a:rPr>
              <a:t>참고용</a:t>
            </a:r>
            <a:r>
              <a:rPr lang="en-US" altLang="ko-KR" b="1" dirty="0">
                <a:latin typeface="+mj-ea"/>
                <a:cs typeface="Roboto" panose="02000000000000000000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공모전 일정 및 참고사항</a:t>
            </a:r>
            <a:endParaRPr lang="en-US" altLang="ko-KR" b="1" dirty="0">
              <a:latin typeface="+mj-ea"/>
              <a:cs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cs typeface="Roboto" panose="02000000000000000000" pitchFamily="2" charset="0"/>
              </a:rPr>
              <a:t>신청서 양식</a:t>
            </a:r>
            <a:r>
              <a:rPr lang="en-US" altLang="ko-KR" b="1" dirty="0">
                <a:latin typeface="+mj-ea"/>
                <a:cs typeface="Roboto" panose="02000000000000000000" pitchFamily="2" charset="0"/>
              </a:rPr>
              <a:t>(</a:t>
            </a:r>
            <a:r>
              <a:rPr lang="ko-KR" altLang="en-US" b="1" dirty="0">
                <a:latin typeface="+mj-ea"/>
                <a:cs typeface="Roboto" panose="02000000000000000000" pitchFamily="2" charset="0"/>
              </a:rPr>
              <a:t>별첨</a:t>
            </a:r>
            <a:r>
              <a:rPr lang="en-US" altLang="ko-KR" b="1" dirty="0">
                <a:latin typeface="+mj-ea"/>
                <a:cs typeface="Roboto" panose="02000000000000000000" pitchFamily="2" charset="0"/>
              </a:rPr>
              <a:t>)</a:t>
            </a:r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706F7A-E41E-42D5-BD14-C139B13CBD95}"/>
              </a:ext>
            </a:extLst>
          </p:cNvPr>
          <p:cNvCxnSpPr/>
          <p:nvPr/>
        </p:nvCxnSpPr>
        <p:spPr>
          <a:xfrm>
            <a:off x="179512" y="1340768"/>
            <a:ext cx="87849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spc="600" dirty="0">
              <a:latin typeface="나눔스퀘어" panose="020B0600000101010101" pitchFamily="50" charset="-127"/>
              <a:ea typeface="나눔스퀘어" panose="020B0600000101010101" pitchFamily="50" charset="-127"/>
              <a:cs typeface="Roboto" panose="0200000000000000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C3DC65-BACC-45B4-9FE9-866150774CA2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3" y="47667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회사 소개 및 공모 취지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90" y="1361801"/>
            <a:ext cx="7883890" cy="500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㈜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뱅골프코리아</a:t>
            </a:r>
            <a:r>
              <a:rPr lang="ko-KR" altLang="en-US" sz="1600" b="1" dirty="0" err="1">
                <a:latin typeface="+mj-ea"/>
                <a:ea typeface="+mj-ea"/>
              </a:rPr>
              <a:t>는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세계 </a:t>
            </a:r>
            <a:r>
              <a:rPr lang="en-US" altLang="ko-KR" sz="1400" b="1" dirty="0">
                <a:latin typeface="+mj-ea"/>
                <a:ea typeface="+mj-ea"/>
              </a:rPr>
              <a:t>No. 1 </a:t>
            </a:r>
            <a:r>
              <a:rPr lang="ko-KR" altLang="en-US" sz="1400" b="1" dirty="0">
                <a:latin typeface="+mj-ea"/>
                <a:ea typeface="+mj-ea"/>
              </a:rPr>
              <a:t>프리미엄 골프채 제조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수입 판매원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㈜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뱅골프코리아는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세계 최고 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고반발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골프클럽을 수입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제조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판매하는 회사로서 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반발계수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(C.O.R) 0.925 → 0.930 → 0.962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의 드라이버 연속개발에 성공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현재 세계 최고 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고반발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설계기술력을 보유하고 있습니다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.</a:t>
            </a:r>
          </a:p>
          <a:p>
            <a:b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</a:b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또한 세계 최초로 페어웨이 우드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(Fairway WOOD), 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하이브리드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아이언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(Hybrid IRON)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에 까지 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  <a:p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고반발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클럽개발에 성공하였으며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ea typeface="나눔스퀘어" panose="020B0600000101010101" pitchFamily="50" charset="-127"/>
              </a:rPr>
              <a:t>일반적인 클럽보다 </a:t>
            </a:r>
            <a:r>
              <a:rPr lang="en-US" altLang="ko-KR" sz="1400" dirty="0">
                <a:ea typeface="나눔스퀘어" panose="020B0600000101010101" pitchFamily="50" charset="-127"/>
              </a:rPr>
              <a:t>30% </a:t>
            </a:r>
            <a:r>
              <a:rPr lang="ko-KR" altLang="en-US" sz="1400" dirty="0">
                <a:ea typeface="나눔스퀘어" panose="020B0600000101010101" pitchFamily="50" charset="-127"/>
              </a:rPr>
              <a:t>더 가벼운</a:t>
            </a: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 세계 </a:t>
            </a:r>
            <a:r>
              <a:rPr lang="ko-KR" altLang="en-US" sz="1400" dirty="0" err="1">
                <a:latin typeface="+mj-lt"/>
                <a:ea typeface="나눔스퀘어" panose="020B0600000101010101" pitchFamily="50" charset="-127"/>
              </a:rPr>
              <a:t>최경량</a:t>
            </a: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 클럽</a:t>
            </a:r>
            <a:r>
              <a:rPr lang="en-US" altLang="ko-KR" sz="1400" dirty="0"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400" dirty="0">
                <a:ea typeface="나눔스퀘어" panose="020B0600000101010101" pitchFamily="50" charset="-127"/>
              </a:rPr>
              <a:t>225g → 209g → 205g</a:t>
            </a:r>
            <a:r>
              <a:rPr lang="ko-KR" altLang="en-US" sz="1400" dirty="0">
                <a:ea typeface="나눔스퀘어" panose="020B0600000101010101" pitchFamily="50" charset="-127"/>
              </a:rPr>
              <a:t>의</a:t>
            </a: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 연속개발에도 성공하여 세계 최고의 클럽 기술력을 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자랑하고 있습니다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.</a:t>
            </a:r>
            <a:r>
              <a:rPr lang="en-US" altLang="ko-KR" sz="1400" dirty="0">
                <a:latin typeface="+mj-lt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Class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가 다른 상위 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0.1%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를 위한 </a:t>
            </a:r>
            <a:r>
              <a:rPr lang="ko-KR" altLang="en-US" sz="1400" dirty="0" err="1">
                <a:latin typeface="+mj-lt"/>
                <a:ea typeface="나눔스퀘어" panose="020B0600000101010101" pitchFamily="50" charset="-127"/>
              </a:rPr>
              <a:t>하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이앤드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브랜드인 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뱅골프는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 초고가의 제품만 런칭하며 가격불변정책 등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+mj-lt"/>
                <a:ea typeface="나눔스퀘어" panose="020B0600000101010101" pitchFamily="50" charset="-127"/>
              </a:rPr>
              <a:t>NO</a:t>
            </a: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세일 정책을 일관되게 지향하는 유일한 업체 입니다</a:t>
            </a:r>
            <a:r>
              <a:rPr lang="en-US" altLang="ko-KR" sz="1400" dirty="0">
                <a:latin typeface="+mj-lt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lt"/>
              <a:ea typeface="나눔스퀘어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 err="1">
                <a:solidFill>
                  <a:srgbClr val="0070C0"/>
                </a:solidFill>
                <a:effectLst/>
                <a:latin typeface="+mj-lt"/>
                <a:ea typeface="나눔스퀘어" panose="020B0600000101010101" pitchFamily="50" charset="-127"/>
              </a:rPr>
              <a:t>뱅골프</a:t>
            </a:r>
            <a:r>
              <a:rPr lang="ko-KR" altLang="en-US" b="1" dirty="0">
                <a:solidFill>
                  <a:srgbClr val="0070C0"/>
                </a:solidFill>
                <a:effectLst/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effectLst/>
                <a:latin typeface="+mj-lt"/>
                <a:ea typeface="나눔스퀘어" panose="020B0600000101010101" pitchFamily="50" charset="-127"/>
              </a:rPr>
              <a:t>퍼터디자인</a:t>
            </a:r>
            <a:r>
              <a:rPr lang="ko-KR" altLang="en-US" b="1" dirty="0">
                <a:solidFill>
                  <a:srgbClr val="0070C0"/>
                </a:solidFill>
                <a:effectLst/>
                <a:latin typeface="+mj-lt"/>
                <a:ea typeface="나눔스퀘어" panose="020B0600000101010101" pitchFamily="50" charset="-127"/>
              </a:rPr>
              <a:t> 공모전</a:t>
            </a:r>
            <a:r>
              <a:rPr lang="ko-KR" altLang="en-US" sz="1600" b="1" dirty="0">
                <a:effectLst/>
                <a:latin typeface="+mj-lt"/>
                <a:ea typeface="나눔스퀘어" panose="020B0600000101010101" pitchFamily="50" charset="-127"/>
              </a:rPr>
              <a:t>은</a:t>
            </a:r>
            <a:r>
              <a:rPr lang="en-US" altLang="ko-KR" sz="1600" b="1" dirty="0">
                <a:effectLst/>
                <a:latin typeface="+mj-lt"/>
                <a:ea typeface="나눔스퀘어" panose="020B0600000101010101" pitchFamily="50" charset="-127"/>
              </a:rPr>
              <a:t>?</a:t>
            </a:r>
          </a:p>
          <a:p>
            <a:pPr>
              <a:lnSpc>
                <a:spcPct val="140000"/>
              </a:lnSpc>
            </a:pP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㈜</a:t>
            </a:r>
            <a:r>
              <a:rPr lang="ko-KR" altLang="en-US" sz="1400" dirty="0" err="1">
                <a:effectLst/>
                <a:latin typeface="+mj-lt"/>
                <a:ea typeface="나눔스퀘어" panose="020B0600000101010101" pitchFamily="50" charset="-127"/>
              </a:rPr>
              <a:t>뱅골프코리아가</a:t>
            </a:r>
            <a:r>
              <a:rPr lang="en-US" altLang="ko-KR" sz="1400" dirty="0">
                <a:effectLst/>
                <a:latin typeface="+mj-lt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effectLst/>
                <a:latin typeface="+mj-lt"/>
                <a:ea typeface="나눔스퀘어" panose="020B0600000101010101" pitchFamily="50" charset="-127"/>
              </a:rPr>
              <a:t>추구하는 혁신적이고 고급스러운 퍼터에 걸맞는 타사 퍼터와는 차별화된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㈜</a:t>
            </a:r>
            <a:r>
              <a:rPr lang="ko-KR" altLang="en-US" sz="1400" dirty="0" err="1">
                <a:latin typeface="+mj-lt"/>
                <a:ea typeface="나눔스퀘어" panose="020B0600000101010101" pitchFamily="50" charset="-127"/>
              </a:rPr>
              <a:t>뱅골프코리아만의</a:t>
            </a: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 새로운 퍼터 이미지를 부각시킬 수 있는 참신한 디자인을 찾기 위해 공모전을 </a:t>
            </a:r>
            <a:endParaRPr lang="en-US" altLang="ko-KR" sz="1400" dirty="0">
              <a:latin typeface="+mj-lt"/>
              <a:ea typeface="나눔스퀘어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개최하게 되었습니다</a:t>
            </a:r>
            <a:r>
              <a:rPr lang="en-US" altLang="ko-KR" sz="1400" dirty="0">
                <a:latin typeface="+mj-lt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lt"/>
              <a:ea typeface="나눔스퀘어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j-lt"/>
                <a:ea typeface="나눔스퀘어" panose="020B0600000101010101" pitchFamily="50" charset="-127"/>
              </a:rPr>
              <a:t>참신하고 새로운 아이디어로 많은 </a:t>
            </a:r>
            <a:r>
              <a:rPr lang="ko-KR" altLang="en-US" sz="1400" dirty="0" err="1">
                <a:latin typeface="+mj-lt"/>
                <a:ea typeface="나눔스퀘어" panose="020B0600000101010101" pitchFamily="50" charset="-127"/>
              </a:rPr>
              <a:t>참여부탁드립니다</a:t>
            </a:r>
            <a:r>
              <a:rPr lang="en-US" altLang="ko-KR" sz="1400" dirty="0">
                <a:latin typeface="+mj-lt"/>
                <a:ea typeface="나눔스퀘어" panose="020B0600000101010101" pitchFamily="50" charset="-127"/>
              </a:rPr>
              <a:t>.</a:t>
            </a:r>
            <a:endParaRPr lang="en-US" altLang="ko-KR" sz="1400" dirty="0">
              <a:effectLst/>
              <a:latin typeface="+mj-lt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39552" y="1124744"/>
            <a:ext cx="8208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유석무\Desktop\뱅신문광고\앞으로 봤으면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1"/>
          <a:stretch/>
        </p:blipFill>
        <p:spPr bwMode="auto">
          <a:xfrm>
            <a:off x="467544" y="2678058"/>
            <a:ext cx="1996746" cy="20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044" y="1340768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제품의 혁신적 발상</a:t>
            </a:r>
            <a:r>
              <a:rPr lang="en-US" altLang="ko-KR" b="1" dirty="0">
                <a:latin typeface="+mj-ea"/>
                <a:ea typeface="+mj-ea"/>
              </a:rPr>
              <a:t> - </a:t>
            </a:r>
            <a:r>
              <a:rPr lang="en-US" altLang="ko-KR" b="1" dirty="0">
                <a:solidFill>
                  <a:srgbClr val="92D050"/>
                </a:solidFill>
                <a:latin typeface="+mj-ea"/>
                <a:ea typeface="+mj-ea"/>
              </a:rPr>
              <a:t>“ </a:t>
            </a:r>
            <a:r>
              <a:rPr lang="ko-KR" altLang="en-US" b="1" dirty="0">
                <a:solidFill>
                  <a:srgbClr val="92D050"/>
                </a:solidFill>
                <a:latin typeface="+mj-ea"/>
                <a:ea typeface="+mj-ea"/>
              </a:rPr>
              <a:t>앞으로 굴리는 </a:t>
            </a:r>
            <a:r>
              <a:rPr lang="ko-KR" altLang="en-US" b="1" dirty="0" err="1">
                <a:solidFill>
                  <a:srgbClr val="92D050"/>
                </a:solidFill>
                <a:latin typeface="+mj-ea"/>
                <a:ea typeface="+mj-ea"/>
              </a:rPr>
              <a:t>퍼터</a:t>
            </a:r>
            <a:r>
              <a:rPr lang="ko-KR" altLang="en-US" b="1" dirty="0">
                <a:solidFill>
                  <a:srgbClr val="92D05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92D050"/>
                </a:solidFill>
                <a:latin typeface="+mj-ea"/>
                <a:ea typeface="+mj-ea"/>
              </a:rPr>
              <a:t>“</a:t>
            </a:r>
            <a:endParaRPr lang="ko-KR" altLang="en-US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645" y="2039621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기껏 앞으로 보고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2039621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옆으로 굴리는가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1006" y="203226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앞을 보고 굴리는 </a:t>
            </a:r>
            <a:r>
              <a:rPr lang="ko-KR" altLang="en-US" dirty="0" err="1">
                <a:latin typeface="+mj-ea"/>
                <a:ea typeface="+mj-ea"/>
              </a:rPr>
              <a:t>퍼터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4837" y="5035169"/>
            <a:ext cx="257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앞을 보면서 굴리는 게 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더 정확하다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4202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▶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73D3C1-7F10-4726-B773-EE17901DB708}"/>
              </a:ext>
            </a:extLst>
          </p:cNvPr>
          <p:cNvGrpSpPr/>
          <p:nvPr/>
        </p:nvGrpSpPr>
        <p:grpSpPr>
          <a:xfrm>
            <a:off x="3131840" y="2674287"/>
            <a:ext cx="1938093" cy="2083078"/>
            <a:chOff x="2987824" y="2522191"/>
            <a:chExt cx="2210536" cy="2375901"/>
          </a:xfrm>
        </p:grpSpPr>
        <p:pic>
          <p:nvPicPr>
            <p:cNvPr id="1027" name="Picture 3" descr="C:\Users\유석무\Desktop\뱅신문광고\옆으로 굴린다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2" t="12621" r="874"/>
            <a:stretch/>
          </p:blipFill>
          <p:spPr bwMode="auto">
            <a:xfrm>
              <a:off x="2987824" y="2522191"/>
              <a:ext cx="2210536" cy="237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 flipH="1">
              <a:off x="3146257" y="2665844"/>
              <a:ext cx="1929182" cy="2081262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146257" y="2733206"/>
              <a:ext cx="1929181" cy="201390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521756" y="5839713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목표를 보면서 굴리기 때문에 더 직관적이고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거리감이 정확하고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실수가 적다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651" y="5169186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옆으로 굴리기 때문에 실수가 나온다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8" y="568950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공이 맞기도 전에 고개를 돌리고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어깨가 돌아가고 하는 실수는 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보는 방향과 치는 방향의 불일치 때문에 생기는 것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BFACA3-FEC3-4846-9DF6-E9DFDEF2D58B}"/>
              </a:ext>
            </a:extLst>
          </p:cNvPr>
          <p:cNvGrpSpPr/>
          <p:nvPr/>
        </p:nvGrpSpPr>
        <p:grpSpPr>
          <a:xfrm>
            <a:off x="6422583" y="2522191"/>
            <a:ext cx="1513680" cy="2492446"/>
            <a:chOff x="6186445" y="1844825"/>
            <a:chExt cx="1985955" cy="32701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EC50F5C-9BE7-4A57-8FDA-D5E34E50F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0" b="-166"/>
            <a:stretch/>
          </p:blipFill>
          <p:spPr>
            <a:xfrm>
              <a:off x="6186445" y="1844825"/>
              <a:ext cx="1985955" cy="3270100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6323359" y="2287107"/>
              <a:ext cx="1686479" cy="16922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6535140" y="4723403"/>
              <a:ext cx="288032" cy="39152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421DCA-3951-4598-8C0D-4A7029C5CBD5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1834E-981E-4EAC-A166-9DF654DF8C3A}"/>
              </a:ext>
            </a:extLst>
          </p:cNvPr>
          <p:cNvSpPr txBox="1"/>
          <p:nvPr/>
        </p:nvSpPr>
        <p:spPr>
          <a:xfrm>
            <a:off x="467543" y="476672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신제품 개발 아이디어 컨셉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B7634-3F91-45AE-A3B8-8FF8D5989A0D}"/>
              </a:ext>
            </a:extLst>
          </p:cNvPr>
          <p:cNvSpPr txBox="1"/>
          <p:nvPr/>
        </p:nvSpPr>
        <p:spPr>
          <a:xfrm>
            <a:off x="2535923" y="34381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52575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838129-31B6-4DEB-88C7-6609E4543D8F}"/>
              </a:ext>
            </a:extLst>
          </p:cNvPr>
          <p:cNvSpPr/>
          <p:nvPr/>
        </p:nvSpPr>
        <p:spPr>
          <a:xfrm>
            <a:off x="683568" y="4135975"/>
            <a:ext cx="7632848" cy="1696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AA5B7-3B86-4C31-8BD7-5F5468FC8541}"/>
              </a:ext>
            </a:extLst>
          </p:cNvPr>
          <p:cNvSpPr/>
          <p:nvPr/>
        </p:nvSpPr>
        <p:spPr>
          <a:xfrm>
            <a:off x="683568" y="3631920"/>
            <a:ext cx="763284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1C1BAD-007E-4504-9174-7A64CA1DCAC9}"/>
              </a:ext>
            </a:extLst>
          </p:cNvPr>
          <p:cNvSpPr/>
          <p:nvPr/>
        </p:nvSpPr>
        <p:spPr>
          <a:xfrm>
            <a:off x="683568" y="1916832"/>
            <a:ext cx="7632848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1D14-2CEA-4113-9F48-61EC025EF3FA}"/>
              </a:ext>
            </a:extLst>
          </p:cNvPr>
          <p:cNvSpPr/>
          <p:nvPr/>
        </p:nvSpPr>
        <p:spPr>
          <a:xfrm>
            <a:off x="683568" y="1412776"/>
            <a:ext cx="763284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484784"/>
            <a:ext cx="6580648" cy="4347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앞으로 굴리는 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최적 기능 퍼터 </a:t>
            </a:r>
            <a:endParaRPr lang="en-US" altLang="ko-KR" sz="2000" b="1" dirty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1.</a:t>
            </a:r>
            <a:r>
              <a:rPr lang="ko-KR" altLang="en-US" dirty="0" err="1">
                <a:solidFill>
                  <a:srgbClr val="7030A0"/>
                </a:solidFill>
                <a:latin typeface="+mj-ea"/>
                <a:ea typeface="+mj-ea"/>
              </a:rPr>
              <a:t>홀컵을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 보고 보는 방향으로 퍼팅을 할 수 있게 디자인 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/ 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설계</a:t>
            </a:r>
            <a:endParaRPr lang="en-US" altLang="ko-KR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2.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정확성을 더욱 높이기 위한 헤드 디자인 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/ 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설계</a:t>
            </a:r>
            <a:endParaRPr lang="en-US" altLang="ko-KR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3.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견고한 그립과 방향성을 높이기 위한 설계</a:t>
            </a:r>
            <a:endParaRPr lang="en-US" altLang="ko-KR" dirty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프리미엄 </a:t>
            </a:r>
            <a:r>
              <a:rPr lang="ko-KR" altLang="en-US" sz="2000" b="1" dirty="0">
                <a:solidFill>
                  <a:srgbClr val="7030A0"/>
                </a:solidFill>
                <a:latin typeface="+mj-ea"/>
                <a:ea typeface="+mj-ea"/>
              </a:rPr>
              <a:t>최고급 퍼터</a:t>
            </a:r>
            <a:endParaRPr lang="en-US" altLang="ko-KR" sz="2000" b="1" dirty="0">
              <a:solidFill>
                <a:srgbClr val="7030A0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</a:rPr>
              <a:t>1.</a:t>
            </a:r>
            <a:r>
              <a:rPr lang="ko-KR" altLang="en-US" dirty="0">
                <a:solidFill>
                  <a:srgbClr val="7030A0"/>
                </a:solidFill>
                <a:latin typeface="+mj-ea"/>
              </a:rPr>
              <a:t>고품격 명품 브랜드의 이미지에 맞는 고급소재 및 컬러 선택</a:t>
            </a:r>
            <a:endParaRPr lang="en-US" altLang="ko-KR" dirty="0">
              <a:solidFill>
                <a:srgbClr val="7030A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</a:rPr>
              <a:t>2.</a:t>
            </a:r>
            <a:r>
              <a:rPr lang="ko-KR" altLang="en-US" dirty="0">
                <a:solidFill>
                  <a:srgbClr val="7030A0"/>
                </a:solidFill>
                <a:latin typeface="+mj-ea"/>
              </a:rPr>
              <a:t>타사 퍼터와 차별화된 </a:t>
            </a:r>
            <a:r>
              <a:rPr lang="ko-KR" altLang="en-US" dirty="0" err="1">
                <a:solidFill>
                  <a:srgbClr val="7030A0"/>
                </a:solidFill>
                <a:latin typeface="+mj-ea"/>
              </a:rPr>
              <a:t>뱅골프만의</a:t>
            </a:r>
            <a:r>
              <a:rPr lang="ko-KR" altLang="en-US" dirty="0">
                <a:solidFill>
                  <a:srgbClr val="7030A0"/>
                </a:solidFill>
                <a:latin typeface="+mj-ea"/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latin typeface="+mj-ea"/>
              </a:rPr>
              <a:t>럭셔리</a:t>
            </a:r>
            <a:r>
              <a:rPr lang="ko-KR" altLang="en-US" dirty="0">
                <a:solidFill>
                  <a:srgbClr val="7030A0"/>
                </a:solidFill>
                <a:latin typeface="+mj-ea"/>
              </a:rPr>
              <a:t> 퍼터 디자인 개발</a:t>
            </a:r>
            <a:endParaRPr lang="en-US" altLang="ko-KR" dirty="0">
              <a:solidFill>
                <a:srgbClr val="7030A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030A0"/>
                </a:solidFill>
                <a:latin typeface="+mj-ea"/>
              </a:rPr>
              <a:t>3.</a:t>
            </a:r>
            <a:r>
              <a:rPr lang="ko-KR" altLang="en-US" dirty="0">
                <a:solidFill>
                  <a:srgbClr val="7030A0"/>
                </a:solidFill>
                <a:latin typeface="+mj-ea"/>
              </a:rPr>
              <a:t>사용성과 편리성을 감안한 디테일한 설계</a:t>
            </a:r>
            <a:endParaRPr lang="en-US" altLang="ko-KR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4ACBDD-EA46-40E3-A94F-85C3937F0724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3A563-E746-4614-9C07-C7CA5D1D5AD1}"/>
              </a:ext>
            </a:extLst>
          </p:cNvPr>
          <p:cNvSpPr txBox="1"/>
          <p:nvPr/>
        </p:nvSpPr>
        <p:spPr>
          <a:xfrm>
            <a:off x="467543" y="47667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제품 개발 컨셉</a:t>
            </a:r>
          </a:p>
        </p:txBody>
      </p:sp>
    </p:spTree>
    <p:extLst>
      <p:ext uri="{BB962C8B-B14F-4D97-AF65-F5344CB8AC3E}">
        <p14:creationId xmlns:p14="http://schemas.microsoft.com/office/powerpoint/2010/main" val="7469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BD7772-882A-4B8A-AFF2-13564E523B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17697" r="8264" b="17697"/>
          <a:stretch/>
        </p:blipFill>
        <p:spPr>
          <a:xfrm>
            <a:off x="492778" y="2078851"/>
            <a:ext cx="8175892" cy="4431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EB55B2-4FBC-47ED-B988-FB79E2D4A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t="19244" r="13426" b="11934"/>
          <a:stretch/>
        </p:blipFill>
        <p:spPr>
          <a:xfrm>
            <a:off x="3995936" y="1877438"/>
            <a:ext cx="4672734" cy="279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E33CB-D872-4543-8E35-0CBAD007089E}"/>
              </a:ext>
            </a:extLst>
          </p:cNvPr>
          <p:cNvSpPr txBox="1"/>
          <p:nvPr/>
        </p:nvSpPr>
        <p:spPr>
          <a:xfrm>
            <a:off x="515793" y="1190631"/>
            <a:ext cx="817589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아래의 디자인 도면은 기능성만을 부여한 기초 개발 </a:t>
            </a:r>
            <a:r>
              <a:rPr lang="ko-KR" altLang="en-US" sz="1200" dirty="0" err="1">
                <a:latin typeface="+mj-ea"/>
                <a:ea typeface="+mj-ea"/>
              </a:rPr>
              <a:t>시제품용이므로</a:t>
            </a:r>
            <a:r>
              <a:rPr lang="ko-KR" altLang="en-US" sz="1200" dirty="0">
                <a:latin typeface="+mj-ea"/>
                <a:ea typeface="+mj-ea"/>
              </a:rPr>
              <a:t> 기능 디자인만 적용된 것임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CB80AF-03AB-4A94-9F4C-C6D7BA9A3BDB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31C67-599E-43C3-9E08-0066A6C7D058}"/>
              </a:ext>
            </a:extLst>
          </p:cNvPr>
          <p:cNvSpPr txBox="1"/>
          <p:nvPr/>
        </p:nvSpPr>
        <p:spPr>
          <a:xfrm>
            <a:off x="467543" y="47667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기초 개발 도면 </a:t>
            </a:r>
          </a:p>
        </p:txBody>
      </p:sp>
    </p:spTree>
    <p:extLst>
      <p:ext uri="{BB962C8B-B14F-4D97-AF65-F5344CB8AC3E}">
        <p14:creationId xmlns:p14="http://schemas.microsoft.com/office/powerpoint/2010/main" val="82183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유석무\Desktop\뱅신문광고\20180924_14045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7555" r="5384" b="7262"/>
          <a:stretch/>
        </p:blipFill>
        <p:spPr bwMode="auto">
          <a:xfrm>
            <a:off x="4478730" y="3788980"/>
            <a:ext cx="1972575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유석무\Desktop\뱅신문광고\20180924_1405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30" y="1268761"/>
            <a:ext cx="1972575" cy="23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유석무\Desktop\뱅신문광고\20180924_1405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5"/>
          <a:stretch/>
        </p:blipFill>
        <p:spPr bwMode="auto">
          <a:xfrm>
            <a:off x="950338" y="1268761"/>
            <a:ext cx="3295423" cy="46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유석무\Desktop\뱅신문광고\20180924_1404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"/>
          <a:stretch/>
        </p:blipFill>
        <p:spPr bwMode="auto">
          <a:xfrm>
            <a:off x="6638970" y="1268761"/>
            <a:ext cx="1461422" cy="46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5949280"/>
            <a:ext cx="5363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기능성만을 부여한 시제품이므로 기능 디자인만 적용된 상태임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6217567"/>
            <a:ext cx="620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창조적 디자인을 위하여 기능을 저해하지 않는 범위에서의 변형이 가능함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CBE3E-7AE1-4BAA-87FB-0D932FCF7738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7F11C-788F-4CE7-8BBC-687D13E9B78C}"/>
              </a:ext>
            </a:extLst>
          </p:cNvPr>
          <p:cNvSpPr txBox="1"/>
          <p:nvPr/>
        </p:nvSpPr>
        <p:spPr>
          <a:xfrm>
            <a:off x="467543" y="476672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기초 개발 시제품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(Dummy)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7165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703" y="1214598"/>
            <a:ext cx="4224233" cy="1835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1. </a:t>
            </a:r>
            <a:r>
              <a:rPr lang="ko-KR" altLang="en-US" sz="1600" b="1" dirty="0">
                <a:latin typeface="+mj-ea"/>
                <a:ea typeface="+mj-ea"/>
              </a:rPr>
              <a:t>이미지 </a:t>
            </a:r>
            <a:r>
              <a:rPr lang="ko-KR" altLang="en-US" sz="1600" b="1" dirty="0" err="1">
                <a:latin typeface="+mj-ea"/>
                <a:ea typeface="+mj-ea"/>
              </a:rPr>
              <a:t>컨셉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첨단 과학의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신 기술 퍼터 이미지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     (ex) UFO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와 같은 과학적이고 신비로운 느낌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에르메스</a:t>
            </a:r>
            <a:r>
              <a:rPr lang="ko-KR" altLang="en-US" sz="1400" dirty="0">
                <a:latin typeface="+mj-ea"/>
              </a:rPr>
              <a:t> 이상의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최고급 </a:t>
            </a:r>
            <a:r>
              <a:rPr lang="ko-KR" altLang="en-US" sz="14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하이엔드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 브랜드 이미지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고급스럽고 심플한 디자인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885" y="5416719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3. </a:t>
            </a:r>
            <a:r>
              <a:rPr lang="ko-KR" altLang="en-US" sz="1600" b="1" dirty="0">
                <a:latin typeface="+mj-ea"/>
                <a:ea typeface="+mj-ea"/>
              </a:rPr>
              <a:t>소재추천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연철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단조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454" y="3347025"/>
            <a:ext cx="35914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2. </a:t>
            </a:r>
            <a:r>
              <a:rPr lang="ko-KR" altLang="en-US" sz="1600" b="1" dirty="0">
                <a:latin typeface="+mj-ea"/>
                <a:ea typeface="+mj-ea"/>
              </a:rPr>
              <a:t>형태 컨셉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앞으로 굴리는 최적 기능의 퍼터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현 도면이 기능을 포함한 것이므로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  기본 형상은 유지함을 전제로</a:t>
            </a:r>
            <a:r>
              <a:rPr lang="ko-KR" altLang="en-US" sz="1400" dirty="0">
                <a:latin typeface="+mj-ea"/>
              </a:rPr>
              <a:t> 창조적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  디자인 가미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92151F-613C-41C2-935B-AA96F0FA4F25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07C84-B1DC-43B1-82EB-D28E2A33CCE5}"/>
              </a:ext>
            </a:extLst>
          </p:cNvPr>
          <p:cNvSpPr txBox="1"/>
          <p:nvPr/>
        </p:nvSpPr>
        <p:spPr>
          <a:xfrm>
            <a:off x="467543" y="47667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디자인 방향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FB27C31-C8C5-433C-AA47-73242398AF73}"/>
              </a:ext>
            </a:extLst>
          </p:cNvPr>
          <p:cNvGrpSpPr/>
          <p:nvPr/>
        </p:nvGrpSpPr>
        <p:grpSpPr>
          <a:xfrm>
            <a:off x="4283967" y="1214598"/>
            <a:ext cx="4680521" cy="4950706"/>
            <a:chOff x="4283967" y="1214598"/>
            <a:chExt cx="4680521" cy="4950706"/>
          </a:xfrm>
        </p:grpSpPr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996CB632-AB86-408B-8776-63DC045D62D4}"/>
                </a:ext>
              </a:extLst>
            </p:cNvPr>
            <p:cNvSpPr/>
            <p:nvPr/>
          </p:nvSpPr>
          <p:spPr>
            <a:xfrm>
              <a:off x="5436096" y="4918235"/>
              <a:ext cx="2209386" cy="299483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8B2A666-2E68-470A-A6D1-010F7DC1B8BC}"/>
                </a:ext>
              </a:extLst>
            </p:cNvPr>
            <p:cNvSpPr/>
            <p:nvPr/>
          </p:nvSpPr>
          <p:spPr>
            <a:xfrm>
              <a:off x="5508104" y="1214598"/>
              <a:ext cx="2016224" cy="133246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AFE053-51AF-400E-A234-425839C2D115}"/>
                </a:ext>
              </a:extLst>
            </p:cNvPr>
            <p:cNvSpPr/>
            <p:nvPr/>
          </p:nvSpPr>
          <p:spPr>
            <a:xfrm>
              <a:off x="4283968" y="5304267"/>
              <a:ext cx="4680520" cy="8610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3967" y="5358816"/>
              <a:ext cx="4680519" cy="75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j-ea"/>
                </a:rPr>
                <a:t>미세한 변형 가능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현 설계도면 존중</a:t>
              </a:r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</a:t>
              </a:r>
              <a:r>
                <a:rPr lang="en-US" altLang="ko-KR" sz="16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기본 기능 중요</a:t>
              </a:r>
              <a:r>
                <a:rPr lang="en-US" altLang="ko-KR" sz="1400" dirty="0">
                  <a:latin typeface="+mn-ea"/>
                </a:rPr>
                <a:t>)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FC19356-1496-4501-AD9B-7D70D53B6092}"/>
                </a:ext>
              </a:extLst>
            </p:cNvPr>
            <p:cNvGrpSpPr/>
            <p:nvPr/>
          </p:nvGrpSpPr>
          <p:grpSpPr>
            <a:xfrm>
              <a:off x="4716016" y="3957366"/>
              <a:ext cx="3672408" cy="861037"/>
              <a:chOff x="4572000" y="4077072"/>
              <a:chExt cx="3672408" cy="86103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76CBC6B-E289-43ED-AB79-D07693FE23A2}"/>
                  </a:ext>
                </a:extLst>
              </p:cNvPr>
              <p:cNvSpPr/>
              <p:nvPr/>
            </p:nvSpPr>
            <p:spPr>
              <a:xfrm>
                <a:off x="4572000" y="4077072"/>
                <a:ext cx="3672408" cy="86103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44008" y="4137108"/>
                <a:ext cx="3528392" cy="751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혁신성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+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심미성</a:t>
                </a:r>
                <a:endParaRPr lang="en-US" altLang="ko-KR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ko-KR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첨단과학 </a:t>
                </a:r>
                <a:r>
                  <a:rPr lang="en-US" altLang="ko-KR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+ </a:t>
                </a:r>
                <a:r>
                  <a:rPr lang="ko-KR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미려함</a:t>
                </a:r>
                <a:endParaRPr lang="en-US" altLang="ko-KR" sz="1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7A1DDF9-376A-4DA8-800A-80D398A86525}"/>
                </a:ext>
              </a:extLst>
            </p:cNvPr>
            <p:cNvGrpSpPr/>
            <p:nvPr/>
          </p:nvGrpSpPr>
          <p:grpSpPr>
            <a:xfrm>
              <a:off x="5148064" y="2780928"/>
              <a:ext cx="2736304" cy="905399"/>
              <a:chOff x="5004048" y="2564904"/>
              <a:chExt cx="2736304" cy="90539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5B0A2-65CE-4424-B5D8-8E0A5B6ED5DC}"/>
                  </a:ext>
                </a:extLst>
              </p:cNvPr>
              <p:cNvSpPr/>
              <p:nvPr/>
            </p:nvSpPr>
            <p:spPr>
              <a:xfrm>
                <a:off x="5004048" y="2564904"/>
                <a:ext cx="2736304" cy="905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20072" y="2677063"/>
                <a:ext cx="2281394" cy="75193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상위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0.1%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소비자 타겟</a:t>
                </a:r>
                <a:endParaRPr lang="en-US" altLang="ko-KR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ko-KR" altLang="en-US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명품 컨셉</a:t>
                </a:r>
                <a:endPara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09B4D-FE35-435B-B017-2098EC3810FA}"/>
                </a:ext>
              </a:extLst>
            </p:cNvPr>
            <p:cNvSpPr txBox="1"/>
            <p:nvPr/>
          </p:nvSpPr>
          <p:spPr>
            <a:xfrm>
              <a:off x="5724128" y="177281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뱅골프</a:t>
              </a:r>
              <a:endParaRPr lang="en-US" altLang="ko-KR" b="1" dirty="0"/>
            </a:p>
            <a:p>
              <a:pPr algn="ctr"/>
              <a:r>
                <a:rPr lang="ko-KR" altLang="en-US" b="1" dirty="0" err="1"/>
                <a:t>퍼터디자인</a:t>
              </a:r>
              <a:endParaRPr lang="ko-KR" altLang="en-US" b="1" dirty="0"/>
            </a:p>
          </p:txBody>
        </p:sp>
        <p:sp>
          <p:nvSpPr>
            <p:cNvPr id="23" name="화살표: 위쪽 22">
              <a:extLst>
                <a:ext uri="{FF2B5EF4-FFF2-40B4-BE49-F238E27FC236}">
                  <a16:creationId xmlns:a16="http://schemas.microsoft.com/office/drawing/2014/main" id="{3A18FD8D-0BAF-4C85-BA7D-3933A8691607}"/>
                </a:ext>
              </a:extLst>
            </p:cNvPr>
            <p:cNvSpPr/>
            <p:nvPr/>
          </p:nvSpPr>
          <p:spPr>
            <a:xfrm>
              <a:off x="6012160" y="2615917"/>
              <a:ext cx="936104" cy="102713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위쪽 23">
              <a:extLst>
                <a:ext uri="{FF2B5EF4-FFF2-40B4-BE49-F238E27FC236}">
                  <a16:creationId xmlns:a16="http://schemas.microsoft.com/office/drawing/2014/main" id="{52A34E04-D669-4B28-B8F9-C31E160FC59E}"/>
                </a:ext>
              </a:extLst>
            </p:cNvPr>
            <p:cNvSpPr/>
            <p:nvPr/>
          </p:nvSpPr>
          <p:spPr>
            <a:xfrm>
              <a:off x="5868144" y="3740876"/>
              <a:ext cx="1296144" cy="17518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2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유석무\Desktop\뱅신문광고\퍼터페이스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63875"/>
            <a:ext cx="2785205" cy="2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유석무\Desktop\뱅신문광고\퍼터페이스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70" y="1505412"/>
            <a:ext cx="2419191" cy="23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유석무\Desktop\뱅신문광고\퍼터페이스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71132"/>
            <a:ext cx="2523544" cy="25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유석무\Desktop\뱅신문광고\퍼터페이스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b="24557"/>
          <a:stretch/>
        </p:blipFill>
        <p:spPr bwMode="auto">
          <a:xfrm>
            <a:off x="467543" y="4302839"/>
            <a:ext cx="2495188" cy="23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유석무\Desktop\뱅신문광고\퍼터페이스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66" y="4073275"/>
            <a:ext cx="2664296" cy="255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유석무\Desktop\뱅신문광고\퍼터페이스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58310"/>
            <a:ext cx="2564992" cy="25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57404-576A-4FB9-A9C0-A3C3AFB3A118}"/>
              </a:ext>
            </a:extLst>
          </p:cNvPr>
          <p:cNvSpPr txBox="1"/>
          <p:nvPr/>
        </p:nvSpPr>
        <p:spPr>
          <a:xfrm>
            <a:off x="391904" y="1063769"/>
            <a:ext cx="821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이 페이지에서는 </a:t>
            </a:r>
            <a:r>
              <a:rPr lang="ko-KR" altLang="en-US" sz="1200" dirty="0" err="1"/>
              <a:t>재질감</a:t>
            </a:r>
            <a:r>
              <a:rPr lang="ko-KR" altLang="en-US" sz="1200" dirty="0"/>
              <a:t> 만을 참조할 것 </a:t>
            </a:r>
            <a:r>
              <a:rPr lang="en-US" altLang="ko-KR" sz="1200" dirty="0"/>
              <a:t>–</a:t>
            </a:r>
            <a:r>
              <a:rPr lang="ko-KR" altLang="en-US" sz="1200" dirty="0"/>
              <a:t>아래와 같은 타사 제품과는 </a:t>
            </a:r>
            <a:r>
              <a:rPr lang="ko-KR" altLang="en-US" sz="1200" dirty="0" err="1"/>
              <a:t>컨셉이</a:t>
            </a:r>
            <a:r>
              <a:rPr lang="ko-KR" altLang="en-US" sz="1200" dirty="0"/>
              <a:t> 다른 디자인 작업요청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3B99B6-F7BB-4716-BFCA-83AFE7402E82}"/>
              </a:ext>
            </a:extLst>
          </p:cNvPr>
          <p:cNvSpPr/>
          <p:nvPr/>
        </p:nvSpPr>
        <p:spPr>
          <a:xfrm>
            <a:off x="323528" y="332656"/>
            <a:ext cx="856895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384BD-3F55-4417-8497-67A444E62BC6}"/>
              </a:ext>
            </a:extLst>
          </p:cNvPr>
          <p:cNvSpPr txBox="1"/>
          <p:nvPr/>
        </p:nvSpPr>
        <p:spPr>
          <a:xfrm>
            <a:off x="467543" y="47667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타사제품 자료조사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참고용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548680"/>
            <a:ext cx="284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페이스 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( </a:t>
            </a:r>
            <a:r>
              <a:rPr lang="ko-KR" altLang="en-US" sz="1200" b="1" dirty="0" err="1">
                <a:solidFill>
                  <a:srgbClr val="92D050"/>
                </a:solidFill>
                <a:latin typeface="+mj-ea"/>
                <a:ea typeface="+mj-ea"/>
              </a:rPr>
              <a:t>재질감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92D050"/>
                </a:solidFill>
                <a:latin typeface="+mj-ea"/>
                <a:ea typeface="+mj-ea"/>
              </a:rPr>
              <a:t>색상 등 참조</a:t>
            </a:r>
            <a:r>
              <a:rPr lang="en-US" altLang="ko-KR" sz="1200" b="1" dirty="0">
                <a:solidFill>
                  <a:srgbClr val="92D050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7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773</Words>
  <Application>Microsoft Office PowerPoint</Application>
  <PresentationFormat>화면 슬라이드 쇼(4:3)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Roboto</vt:lpstr>
      <vt:lpstr>나눔스퀘어</vt:lpstr>
      <vt:lpstr>맑은 고딕</vt:lpstr>
      <vt:lpstr>함초롬바탕</vt:lpstr>
      <vt:lpstr>Arial</vt:lpstr>
      <vt:lpstr>Microsoft Sans Serif</vt:lpstr>
      <vt:lpstr>Times New Roman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유석무</dc:creator>
  <cp:lastModifiedBy>BangGolfDesign</cp:lastModifiedBy>
  <cp:revision>51</cp:revision>
  <cp:lastPrinted>2018-10-10T06:45:21Z</cp:lastPrinted>
  <dcterms:created xsi:type="dcterms:W3CDTF">2018-09-24T05:08:26Z</dcterms:created>
  <dcterms:modified xsi:type="dcterms:W3CDTF">2018-10-16T02:36:06Z</dcterms:modified>
</cp:coreProperties>
</file>