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59" r:id="rId4"/>
    <p:sldId id="315" r:id="rId5"/>
    <p:sldId id="292" r:id="rId6"/>
    <p:sldId id="260" r:id="rId7"/>
    <p:sldId id="304" r:id="rId8"/>
    <p:sldId id="305" r:id="rId9"/>
    <p:sldId id="303" r:id="rId10"/>
    <p:sldId id="261" r:id="rId11"/>
    <p:sldId id="287" r:id="rId12"/>
    <p:sldId id="308" r:id="rId13"/>
    <p:sldId id="306" r:id="rId14"/>
    <p:sldId id="312" r:id="rId15"/>
    <p:sldId id="314" r:id="rId16"/>
    <p:sldId id="309" r:id="rId17"/>
    <p:sldId id="311" r:id="rId18"/>
  </p:sldIdLst>
  <p:sldSz cx="9144000" cy="685800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1845" y="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70571-A0B6-4858-B563-91B9A87C104F}" type="datetimeFigureOut">
              <a:rPr lang="en-AU" smtClean="0"/>
              <a:t>2/04/2020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803DF-37E3-4C5E-A54C-32FA55DD45D3}" type="slidenum">
              <a:rPr lang="en-AU" smtClean="0"/>
              <a:t>‹#›</a:t>
            </a:fld>
            <a:endParaRPr lang="en-AU"/>
          </a:p>
        </p:txBody>
      </p:sp>
    </p:spTree>
    <p:extLst>
      <p:ext uri="{BB962C8B-B14F-4D97-AF65-F5344CB8AC3E}">
        <p14:creationId xmlns:p14="http://schemas.microsoft.com/office/powerpoint/2010/main" val="418376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95803DF-37E3-4C5E-A54C-32FA55DD45D3}" type="slidenum">
              <a:rPr lang="en-AU" smtClean="0"/>
              <a:t>1</a:t>
            </a:fld>
            <a:endParaRPr lang="en-AU"/>
          </a:p>
        </p:txBody>
      </p:sp>
    </p:spTree>
    <p:extLst>
      <p:ext uri="{BB962C8B-B14F-4D97-AF65-F5344CB8AC3E}">
        <p14:creationId xmlns:p14="http://schemas.microsoft.com/office/powerpoint/2010/main" val="250740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56D08-8E16-4E06-B3F4-1A5303EE67C3}"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22020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86D225-41B2-4AD4-8C6B-316698E2B1EB}"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57897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3EBFAC-800C-4D63-831F-DDD759090016}"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545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B1E908-D1B7-4512-B49C-BACA00144F53}"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879749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E33185-EBBA-4912-A013-5AD8D104A169}"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5873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B5C446-7453-488E-8A30-EBDDCCE47BDB}"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67994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1147E-0D88-48D5-B3D6-9FDF269A1C7F}"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537795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7C0D-C8F6-4E17-A8E1-FF06DFB006B9}"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413887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6C605-1C26-4FCE-8A7B-8CE7E1D4544A}"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415563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6D8DF7-FFE1-4CE3-BB23-688DEAD68236}" type="datetime1">
              <a:rPr lang="en-AU" smtClean="0"/>
              <a:t>2/04/2020</a:t>
            </a:fld>
            <a:endParaRPr lang="en-AU"/>
          </a:p>
        </p:txBody>
      </p:sp>
      <p:sp>
        <p:nvSpPr>
          <p:cNvPr id="5" name="Footer Placeholder 4"/>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377405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FB07A-F00D-435F-B953-4A11F7671555}"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71459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C8B73-E74B-4633-B7B1-53413AB35008}" type="datetime1">
              <a:rPr lang="en-AU" smtClean="0"/>
              <a:t>2/04/2020</a:t>
            </a:fld>
            <a:endParaRPr lang="en-AU"/>
          </a:p>
        </p:txBody>
      </p:sp>
      <p:sp>
        <p:nvSpPr>
          <p:cNvPr id="8" name="Footer Placeholder 7"/>
          <p:cNvSpPr>
            <a:spLocks noGrp="1"/>
          </p:cNvSpPr>
          <p:nvPr>
            <p:ph type="ftr" sz="quarter" idx="11"/>
          </p:nvPr>
        </p:nvSpPr>
        <p:spPr/>
        <p:txBody>
          <a:bodyPr/>
          <a:lstStyle/>
          <a:p>
            <a:r>
              <a:rPr lang="en-AU"/>
              <a:t>Created by Bing - Jan 2020</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59821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6BDFC3-4D2F-4AE9-BE53-3FDB59689AB5}" type="datetime1">
              <a:rPr lang="en-AU" smtClean="0"/>
              <a:t>2/04/2020</a:t>
            </a:fld>
            <a:endParaRPr lang="en-AU"/>
          </a:p>
        </p:txBody>
      </p:sp>
      <p:sp>
        <p:nvSpPr>
          <p:cNvPr id="4" name="Footer Placeholder 3"/>
          <p:cNvSpPr>
            <a:spLocks noGrp="1"/>
          </p:cNvSpPr>
          <p:nvPr>
            <p:ph type="ftr" sz="quarter" idx="11"/>
          </p:nvPr>
        </p:nvSpPr>
        <p:spPr/>
        <p:txBody>
          <a:bodyPr/>
          <a:lstStyle/>
          <a:p>
            <a:r>
              <a:rPr lang="en-AU"/>
              <a:t>Created by Bing - Jan 2020</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80247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F8201-E8E9-4233-ABF4-049419F851BF}" type="datetime1">
              <a:rPr lang="en-AU" smtClean="0"/>
              <a:t>2/04/2020</a:t>
            </a:fld>
            <a:endParaRPr lang="en-AU"/>
          </a:p>
        </p:txBody>
      </p:sp>
      <p:sp>
        <p:nvSpPr>
          <p:cNvPr id="3" name="Footer Placeholder 2"/>
          <p:cNvSpPr>
            <a:spLocks noGrp="1"/>
          </p:cNvSpPr>
          <p:nvPr>
            <p:ph type="ftr" sz="quarter" idx="11"/>
          </p:nvPr>
        </p:nvSpPr>
        <p:spPr/>
        <p:txBody>
          <a:bodyPr/>
          <a:lstStyle/>
          <a:p>
            <a:r>
              <a:rPr lang="en-AU"/>
              <a:t>Created by Bing - Jan 2020</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61613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16C3FC-1CB2-4F9C-95D4-BE6120A4FFBA}"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248955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40EE4-DCC8-4621-B684-9E8C2BDA3E49}" type="datetime1">
              <a:rPr lang="en-AU" smtClean="0"/>
              <a:t>2/04/2020</a:t>
            </a:fld>
            <a:endParaRPr lang="en-AU"/>
          </a:p>
        </p:txBody>
      </p:sp>
      <p:sp>
        <p:nvSpPr>
          <p:cNvPr id="6" name="Footer Placeholder 5"/>
          <p:cNvSpPr>
            <a:spLocks noGrp="1"/>
          </p:cNvSpPr>
          <p:nvPr>
            <p:ph type="ftr" sz="quarter" idx="11"/>
          </p:nvPr>
        </p:nvSpPr>
        <p:spPr/>
        <p:txBody>
          <a:bodyPr/>
          <a:lstStyle/>
          <a:p>
            <a:r>
              <a:rPr lang="en-AU"/>
              <a:t>Created by Bing - Jan 2020</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485566C-18E6-4752-836B-DB4DC986E73F}" type="slidenum">
              <a:rPr lang="en-AU" smtClean="0"/>
              <a:t>‹#›</a:t>
            </a:fld>
            <a:endParaRPr lang="en-AU"/>
          </a:p>
        </p:txBody>
      </p:sp>
    </p:spTree>
    <p:extLst>
      <p:ext uri="{BB962C8B-B14F-4D97-AF65-F5344CB8AC3E}">
        <p14:creationId xmlns:p14="http://schemas.microsoft.com/office/powerpoint/2010/main" val="131150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E5943C2-C56A-4302-9DA4-3BCC5185EB70}" type="datetime1">
              <a:rPr lang="en-AU" smtClean="0"/>
              <a:t>2/04/2020</a:t>
            </a:fld>
            <a:endParaRPr lang="en-A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Created by Bing - Jan 2020</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485566C-18E6-4752-836B-DB4DC986E73F}" type="slidenum">
              <a:rPr lang="en-AU" smtClean="0"/>
              <a:t>‹#›</a:t>
            </a:fld>
            <a:endParaRPr lang="en-AU"/>
          </a:p>
        </p:txBody>
      </p:sp>
    </p:spTree>
    <p:extLst>
      <p:ext uri="{BB962C8B-B14F-4D97-AF65-F5344CB8AC3E}">
        <p14:creationId xmlns:p14="http://schemas.microsoft.com/office/powerpoint/2010/main" val="37614799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twitter.com/tutorialspoint"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861048"/>
            <a:ext cx="7543800" cy="1142999"/>
          </a:xfrm>
        </p:spPr>
        <p:txBody>
          <a:bodyPr>
            <a:normAutofit fontScale="90000"/>
          </a:bodyPr>
          <a:lstStyle/>
          <a:p>
            <a:pPr algn="ctr"/>
            <a:r>
              <a:rPr lang="en-AU" dirty="0"/>
              <a:t>Intro to Python</a:t>
            </a:r>
            <a:br>
              <a:rPr lang="en-AU" dirty="0"/>
            </a:br>
            <a:br>
              <a:rPr lang="en-AU" dirty="0"/>
            </a:br>
            <a:r>
              <a:rPr lang="en-AU" sz="3600" dirty="0"/>
              <a:t>Week 2 - variables</a:t>
            </a:r>
            <a:endParaRPr lang="en-AU" dirty="0"/>
          </a:p>
        </p:txBody>
      </p:sp>
      <p:sp>
        <p:nvSpPr>
          <p:cNvPr id="3" name="Footer Placeholder 2"/>
          <p:cNvSpPr>
            <a:spLocks noGrp="1"/>
          </p:cNvSpPr>
          <p:nvPr>
            <p:ph type="ftr" sz="quarter" idx="11"/>
          </p:nvPr>
        </p:nvSpPr>
        <p:spPr/>
        <p:txBody>
          <a:bodyPr/>
          <a:lstStyle/>
          <a:p>
            <a:r>
              <a:rPr lang="en-AU" dirty="0"/>
              <a:t>Created by Bing - Jan 2020</a:t>
            </a:r>
          </a:p>
        </p:txBody>
      </p:sp>
      <p:sp>
        <p:nvSpPr>
          <p:cNvPr id="4" name="Slide Number Placeholder 3"/>
          <p:cNvSpPr>
            <a:spLocks noGrp="1"/>
          </p:cNvSpPr>
          <p:nvPr>
            <p:ph type="sldNum" sz="quarter" idx="12"/>
          </p:nvPr>
        </p:nvSpPr>
        <p:spPr/>
        <p:txBody>
          <a:bodyPr/>
          <a:lstStyle/>
          <a:p>
            <a:fld id="{4485566C-18E6-4752-836B-DB4DC986E73F}" type="slidenum">
              <a:rPr lang="en-AU" smtClean="0"/>
              <a:t>1</a:t>
            </a:fld>
            <a:endParaRPr lang="en-AU"/>
          </a:p>
        </p:txBody>
      </p:sp>
    </p:spTree>
    <p:extLst>
      <p:ext uri="{BB962C8B-B14F-4D97-AF65-F5344CB8AC3E}">
        <p14:creationId xmlns:p14="http://schemas.microsoft.com/office/powerpoint/2010/main" val="376599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Assignment Operators</a:t>
            </a:r>
            <a:endParaRPr lang="en-AU" sz="3200" dirty="0"/>
          </a:p>
        </p:txBody>
      </p:sp>
      <p:sp>
        <p:nvSpPr>
          <p:cNvPr id="3" name="Footer Placeholder 2"/>
          <p:cNvSpPr>
            <a:spLocks noGrp="1"/>
          </p:cNvSpPr>
          <p:nvPr>
            <p:ph type="ftr" sz="quarter" idx="11"/>
          </p:nvPr>
        </p:nvSpPr>
        <p:spPr/>
        <p:txBody>
          <a:bodyPr/>
          <a:lstStyle/>
          <a:p>
            <a:r>
              <a:rPr lang="en-AU"/>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t>10</a:t>
            </a:fld>
            <a:endParaRPr lang="en-AU"/>
          </a:p>
        </p:txBody>
      </p:sp>
      <p:pic>
        <p:nvPicPr>
          <p:cNvPr id="6" name="Picture 5"/>
          <p:cNvPicPr/>
          <p:nvPr/>
        </p:nvPicPr>
        <p:blipFill rotWithShape="1">
          <a:blip r:embed="rId2"/>
          <a:srcRect l="33699" t="11349" r="32602" b="15590"/>
          <a:stretch/>
        </p:blipFill>
        <p:spPr bwMode="auto">
          <a:xfrm>
            <a:off x="2195736" y="1280591"/>
            <a:ext cx="4176464" cy="436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314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a:t>Example 1 </a:t>
            </a:r>
            <a:endParaRPr lang="en-AU" sz="3200" dirty="0"/>
          </a:p>
        </p:txBody>
      </p:sp>
      <p:sp>
        <p:nvSpPr>
          <p:cNvPr id="3" name="Footer Placeholder 2"/>
          <p:cNvSpPr>
            <a:spLocks noGrp="1"/>
          </p:cNvSpPr>
          <p:nvPr>
            <p:ph type="ftr" sz="quarter" idx="11"/>
          </p:nvPr>
        </p:nvSpPr>
        <p:spPr/>
        <p:txBody>
          <a:bodyPr/>
          <a:lstStyle/>
          <a:p>
            <a:r>
              <a:rPr lang="en-AU">
                <a:solidFill>
                  <a:srgbClr val="DFDCB7"/>
                </a:solidFill>
              </a:rPr>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pPr/>
              <a:t>11</a:t>
            </a:fld>
            <a:endParaRPr lang="en-AU"/>
          </a:p>
        </p:txBody>
      </p:sp>
      <p:pic>
        <p:nvPicPr>
          <p:cNvPr id="8" name="Picture 7"/>
          <p:cNvPicPr/>
          <p:nvPr/>
        </p:nvPicPr>
        <p:blipFill rotWithShape="1">
          <a:blip r:embed="rId2"/>
          <a:srcRect l="26092" t="16841" r="40172" b="46228"/>
          <a:stretch/>
        </p:blipFill>
        <p:spPr bwMode="auto">
          <a:xfrm>
            <a:off x="1733550" y="1681162"/>
            <a:ext cx="5676900" cy="3495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258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normAutofit fontScale="90000"/>
          </a:bodyPr>
          <a:lstStyle/>
          <a:p>
            <a:r>
              <a:rPr lang="en-US" sz="3200" dirty="0"/>
              <a:t>Example 1– Flowchart and Pseudocode </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Rounded Rectangle 3"/>
          <p:cNvSpPr/>
          <p:nvPr/>
        </p:nvSpPr>
        <p:spPr>
          <a:xfrm>
            <a:off x="971600" y="1484784"/>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1242710" y="1484784"/>
            <a:ext cx="1152128" cy="369332"/>
          </a:xfrm>
          <a:prstGeom prst="rect">
            <a:avLst/>
          </a:prstGeom>
          <a:noFill/>
        </p:spPr>
        <p:txBody>
          <a:bodyPr wrap="square" rtlCol="0">
            <a:spAutoFit/>
          </a:bodyPr>
          <a:lstStyle/>
          <a:p>
            <a:r>
              <a:rPr lang="en-US" dirty="0">
                <a:solidFill>
                  <a:schemeClr val="bg1"/>
                </a:solidFill>
              </a:rPr>
              <a:t>START</a:t>
            </a:r>
            <a:endParaRPr lang="en-AU" dirty="0">
              <a:solidFill>
                <a:schemeClr val="bg1"/>
              </a:solidFill>
            </a:endParaRPr>
          </a:p>
        </p:txBody>
      </p:sp>
      <p:sp>
        <p:nvSpPr>
          <p:cNvPr id="8" name="Rounded Rectangle 7"/>
          <p:cNvSpPr/>
          <p:nvPr/>
        </p:nvSpPr>
        <p:spPr>
          <a:xfrm>
            <a:off x="755576" y="6300028"/>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1026686" y="6300028"/>
            <a:ext cx="1152128" cy="369332"/>
          </a:xfrm>
          <a:prstGeom prst="rect">
            <a:avLst/>
          </a:prstGeom>
          <a:noFill/>
        </p:spPr>
        <p:txBody>
          <a:bodyPr wrap="square" rtlCol="0">
            <a:spAutoFit/>
          </a:bodyPr>
          <a:lstStyle/>
          <a:p>
            <a:r>
              <a:rPr lang="en-US" dirty="0">
                <a:solidFill>
                  <a:schemeClr val="bg1"/>
                </a:solidFill>
              </a:rPr>
              <a:t>END</a:t>
            </a:r>
            <a:endParaRPr lang="en-AU" dirty="0">
              <a:solidFill>
                <a:schemeClr val="bg1"/>
              </a:solidFill>
            </a:endParaRPr>
          </a:p>
        </p:txBody>
      </p:sp>
      <p:sp>
        <p:nvSpPr>
          <p:cNvPr id="10" name="Flowchart: Data 9"/>
          <p:cNvSpPr/>
          <p:nvPr/>
        </p:nvSpPr>
        <p:spPr>
          <a:xfrm>
            <a:off x="683568" y="2420888"/>
            <a:ext cx="1783278" cy="5040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lowchart: Data 10"/>
          <p:cNvSpPr/>
          <p:nvPr/>
        </p:nvSpPr>
        <p:spPr>
          <a:xfrm>
            <a:off x="656025" y="5102346"/>
            <a:ext cx="1783278" cy="5040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683568" y="3645024"/>
            <a:ext cx="178327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827585" y="2575937"/>
            <a:ext cx="1417926" cy="276999"/>
          </a:xfrm>
          <a:prstGeom prst="rect">
            <a:avLst/>
          </a:prstGeom>
          <a:noFill/>
        </p:spPr>
        <p:txBody>
          <a:bodyPr wrap="square" rtlCol="0">
            <a:spAutoFit/>
          </a:bodyPr>
          <a:lstStyle/>
          <a:p>
            <a:r>
              <a:rPr lang="en-US" sz="1200" dirty="0">
                <a:solidFill>
                  <a:schemeClr val="bg1"/>
                </a:solidFill>
              </a:rPr>
              <a:t>Assign value to a, b</a:t>
            </a:r>
            <a:endParaRPr lang="en-AU" sz="1200" dirty="0">
              <a:solidFill>
                <a:schemeClr val="bg1"/>
              </a:solidFill>
            </a:endParaRPr>
          </a:p>
        </p:txBody>
      </p:sp>
      <p:sp>
        <p:nvSpPr>
          <p:cNvPr id="14" name="TextBox 13"/>
          <p:cNvSpPr txBox="1"/>
          <p:nvPr/>
        </p:nvSpPr>
        <p:spPr>
          <a:xfrm>
            <a:off x="1137848" y="3797077"/>
            <a:ext cx="1107663" cy="276999"/>
          </a:xfrm>
          <a:prstGeom prst="rect">
            <a:avLst/>
          </a:prstGeom>
          <a:noFill/>
        </p:spPr>
        <p:txBody>
          <a:bodyPr wrap="square" rtlCol="0">
            <a:spAutoFit/>
          </a:bodyPr>
          <a:lstStyle/>
          <a:p>
            <a:r>
              <a:rPr lang="en-US" sz="1200" dirty="0">
                <a:solidFill>
                  <a:schemeClr val="bg1"/>
                </a:solidFill>
              </a:rPr>
              <a:t>Calculate c</a:t>
            </a:r>
            <a:endParaRPr lang="en-AU" sz="1200" dirty="0">
              <a:solidFill>
                <a:schemeClr val="bg1"/>
              </a:solidFill>
            </a:endParaRPr>
          </a:p>
        </p:txBody>
      </p:sp>
      <p:sp>
        <p:nvSpPr>
          <p:cNvPr id="15" name="TextBox 14"/>
          <p:cNvSpPr txBox="1"/>
          <p:nvPr/>
        </p:nvSpPr>
        <p:spPr>
          <a:xfrm>
            <a:off x="1112939" y="5215874"/>
            <a:ext cx="1008112" cy="276999"/>
          </a:xfrm>
          <a:prstGeom prst="rect">
            <a:avLst/>
          </a:prstGeom>
          <a:noFill/>
        </p:spPr>
        <p:txBody>
          <a:bodyPr wrap="square" rtlCol="0">
            <a:spAutoFit/>
          </a:bodyPr>
          <a:lstStyle/>
          <a:p>
            <a:r>
              <a:rPr lang="en-US" sz="1200" dirty="0">
                <a:solidFill>
                  <a:schemeClr val="bg1"/>
                </a:solidFill>
              </a:rPr>
              <a:t>Display c</a:t>
            </a:r>
            <a:endParaRPr lang="en-AU" sz="1200" dirty="0">
              <a:solidFill>
                <a:schemeClr val="bg1"/>
              </a:solidFill>
            </a:endParaRPr>
          </a:p>
        </p:txBody>
      </p:sp>
      <p:sp>
        <p:nvSpPr>
          <p:cNvPr id="18" name="Down Arrow 17"/>
          <p:cNvSpPr/>
          <p:nvPr/>
        </p:nvSpPr>
        <p:spPr>
          <a:xfrm>
            <a:off x="1616995" y="1854116"/>
            <a:ext cx="45719" cy="566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Down Arrow 18"/>
          <p:cNvSpPr/>
          <p:nvPr/>
        </p:nvSpPr>
        <p:spPr>
          <a:xfrm>
            <a:off x="1529488" y="2951398"/>
            <a:ext cx="45719" cy="693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547664" y="4386912"/>
            <a:ext cx="45719" cy="706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501945" y="5600144"/>
            <a:ext cx="45719" cy="651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a:off x="3707904" y="1484784"/>
            <a:ext cx="2304256" cy="369332"/>
          </a:xfrm>
          <a:prstGeom prst="rect">
            <a:avLst/>
          </a:prstGeom>
          <a:noFill/>
        </p:spPr>
        <p:txBody>
          <a:bodyPr wrap="square" rtlCol="0">
            <a:spAutoFit/>
          </a:bodyPr>
          <a:lstStyle/>
          <a:p>
            <a:r>
              <a:rPr lang="en-US" dirty="0"/>
              <a:t>START Terminal</a:t>
            </a:r>
            <a:endParaRPr lang="en-AU" dirty="0"/>
          </a:p>
        </p:txBody>
      </p:sp>
      <p:sp>
        <p:nvSpPr>
          <p:cNvPr id="23" name="TextBox 22"/>
          <p:cNvSpPr txBox="1"/>
          <p:nvPr/>
        </p:nvSpPr>
        <p:spPr>
          <a:xfrm>
            <a:off x="3635896" y="2276872"/>
            <a:ext cx="2664296" cy="646331"/>
          </a:xfrm>
          <a:prstGeom prst="rect">
            <a:avLst/>
          </a:prstGeom>
          <a:noFill/>
        </p:spPr>
        <p:txBody>
          <a:bodyPr wrap="square" rtlCol="0">
            <a:spAutoFit/>
          </a:bodyPr>
          <a:lstStyle/>
          <a:p>
            <a:r>
              <a:rPr lang="en-US" dirty="0"/>
              <a:t>SET value to variables a and b</a:t>
            </a:r>
            <a:endParaRPr lang="en-AU" dirty="0"/>
          </a:p>
        </p:txBody>
      </p:sp>
      <p:sp>
        <p:nvSpPr>
          <p:cNvPr id="24" name="TextBox 23"/>
          <p:cNvSpPr txBox="1"/>
          <p:nvPr/>
        </p:nvSpPr>
        <p:spPr>
          <a:xfrm>
            <a:off x="3563888" y="3645024"/>
            <a:ext cx="2448272" cy="369332"/>
          </a:xfrm>
          <a:prstGeom prst="rect">
            <a:avLst/>
          </a:prstGeom>
          <a:noFill/>
        </p:spPr>
        <p:txBody>
          <a:bodyPr wrap="square" rtlCol="0">
            <a:spAutoFit/>
          </a:bodyPr>
          <a:lstStyle/>
          <a:p>
            <a:r>
              <a:rPr lang="en-US" dirty="0"/>
              <a:t>PROCESS: calculate c</a:t>
            </a:r>
            <a:endParaRPr lang="en-AU" dirty="0"/>
          </a:p>
        </p:txBody>
      </p:sp>
      <p:sp>
        <p:nvSpPr>
          <p:cNvPr id="25" name="TextBox 24"/>
          <p:cNvSpPr txBox="1"/>
          <p:nvPr/>
        </p:nvSpPr>
        <p:spPr>
          <a:xfrm>
            <a:off x="3491880" y="5093054"/>
            <a:ext cx="2520280" cy="369332"/>
          </a:xfrm>
          <a:prstGeom prst="rect">
            <a:avLst/>
          </a:prstGeom>
          <a:noFill/>
        </p:spPr>
        <p:txBody>
          <a:bodyPr wrap="square" rtlCol="0">
            <a:spAutoFit/>
          </a:bodyPr>
          <a:lstStyle/>
          <a:p>
            <a:r>
              <a:rPr lang="en-US" dirty="0"/>
              <a:t>DISPLAY c</a:t>
            </a:r>
            <a:endParaRPr lang="en-AU" dirty="0"/>
          </a:p>
        </p:txBody>
      </p:sp>
      <p:sp>
        <p:nvSpPr>
          <p:cNvPr id="26" name="TextBox 25"/>
          <p:cNvSpPr txBox="1"/>
          <p:nvPr/>
        </p:nvSpPr>
        <p:spPr>
          <a:xfrm>
            <a:off x="3635896" y="6251478"/>
            <a:ext cx="2160240" cy="369332"/>
          </a:xfrm>
          <a:prstGeom prst="rect">
            <a:avLst/>
          </a:prstGeom>
          <a:noFill/>
        </p:spPr>
        <p:txBody>
          <a:bodyPr wrap="square" rtlCol="0">
            <a:spAutoFit/>
          </a:bodyPr>
          <a:lstStyle/>
          <a:p>
            <a:r>
              <a:rPr lang="en-US" dirty="0"/>
              <a:t>End Terminal</a:t>
            </a:r>
            <a:endParaRPr lang="en-AU" dirty="0"/>
          </a:p>
        </p:txBody>
      </p:sp>
      <p:cxnSp>
        <p:nvCxnSpPr>
          <p:cNvPr id="28" name="Straight Arrow Connector 27"/>
          <p:cNvCxnSpPr/>
          <p:nvPr/>
        </p:nvCxnSpPr>
        <p:spPr>
          <a:xfrm>
            <a:off x="2627784" y="170080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55776" y="2636912"/>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627784" y="386104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555776" y="5215874"/>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55776" y="6453336"/>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95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Convert String to number</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636931260"/>
              </p:ext>
            </p:extLst>
          </p:nvPr>
        </p:nvGraphicFramePr>
        <p:xfrm>
          <a:off x="1115616" y="1700808"/>
          <a:ext cx="5832648" cy="2361057"/>
        </p:xfrm>
        <a:graphic>
          <a:graphicData uri="http://schemas.openxmlformats.org/drawingml/2006/table">
            <a:tbl>
              <a:tblPr firstRow="1" firstCol="1" bandRow="1"/>
              <a:tblGrid>
                <a:gridCol w="1944000">
                  <a:extLst>
                    <a:ext uri="{9D8B030D-6E8A-4147-A177-3AD203B41FA5}">
                      <a16:colId xmlns:a16="http://schemas.microsoft.com/office/drawing/2014/main" val="1916107303"/>
                    </a:ext>
                  </a:extLst>
                </a:gridCol>
                <a:gridCol w="1944324">
                  <a:extLst>
                    <a:ext uri="{9D8B030D-6E8A-4147-A177-3AD203B41FA5}">
                      <a16:colId xmlns:a16="http://schemas.microsoft.com/office/drawing/2014/main" val="1556091669"/>
                    </a:ext>
                  </a:extLst>
                </a:gridCol>
                <a:gridCol w="1944324">
                  <a:extLst>
                    <a:ext uri="{9D8B030D-6E8A-4147-A177-3AD203B41FA5}">
                      <a16:colId xmlns:a16="http://schemas.microsoft.com/office/drawing/2014/main" val="3325094159"/>
                    </a:ext>
                  </a:extLst>
                </a:gridCol>
              </a:tblGrid>
              <a:tr h="306514">
                <a:tc>
                  <a:txBody>
                    <a:bodyPr/>
                    <a:lstStyle/>
                    <a:p>
                      <a:pPr>
                        <a:lnSpc>
                          <a:spcPct val="107000"/>
                        </a:lnSpc>
                        <a:spcAft>
                          <a:spcPts val="0"/>
                        </a:spcAft>
                      </a:pPr>
                      <a:r>
                        <a:rPr lang="en-AU" sz="1400" b="1" dirty="0">
                          <a:effectLst/>
                          <a:latin typeface="Calibri" panose="020F0502020204030204" pitchFamily="34" charset="0"/>
                          <a:ea typeface="Calibri" panose="020F0502020204030204" pitchFamily="34" charset="0"/>
                          <a:cs typeface="Times New Roman" panose="02020603050405020304" pitchFamily="18" charset="0"/>
                        </a:rPr>
                        <a:t>Functions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400" b="1" dirty="0">
                          <a:effectLst/>
                          <a:latin typeface="Calibri" panose="020F0502020204030204" pitchFamily="34" charset="0"/>
                          <a:ea typeface="Calibri" panose="020F0502020204030204" pitchFamily="34" charset="0"/>
                          <a:cs typeface="Times New Roman" panose="02020603050405020304" pitchFamily="18" charset="0"/>
                        </a:rPr>
                        <a:t>Return(descriptions)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Examples</a:t>
                      </a:r>
                      <a:endParaRPr lang="en-A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364865"/>
                  </a:ext>
                </a:extLst>
              </a:tr>
              <a:tr h="763594">
                <a:tc>
                  <a:txBody>
                    <a:bodyPr/>
                    <a:lstStyle/>
                    <a:p>
                      <a:pPr>
                        <a:lnSpc>
                          <a:spcPct val="107000"/>
                        </a:lnSpc>
                        <a:spcAft>
                          <a:spcPts val="0"/>
                        </a:spcAft>
                      </a:pPr>
                      <a:r>
                        <a:rPr lang="en-AU" sz="1400" dirty="0" err="1">
                          <a:effectLst/>
                          <a:latin typeface="Calibri" panose="020F0502020204030204" pitchFamily="34" charset="0"/>
                          <a:ea typeface="Calibri" panose="020F0502020204030204" pitchFamily="34" charset="0"/>
                          <a:cs typeface="Times New Roman" panose="02020603050405020304" pitchFamily="18" charset="0"/>
                        </a:rPr>
                        <a:t>int</a:t>
                      </a:r>
                      <a:r>
                        <a:rPr lang="en-AU"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Convert to an integer 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number = “5”</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number =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Int</a:t>
                      </a:r>
                      <a:r>
                        <a:rPr lang="en-US" sz="1400" dirty="0">
                          <a:effectLst/>
                          <a:latin typeface="Calibri" panose="020F0502020204030204" pitchFamily="34" charset="0"/>
                          <a:ea typeface="Calibri" panose="020F0502020204030204" pitchFamily="34" charset="0"/>
                          <a:cs typeface="Times New Roman" panose="02020603050405020304" pitchFamily="18" charset="0"/>
                        </a:rPr>
                        <a:t>(number) number is a numeric</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number 5</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14772"/>
                  </a:ext>
                </a:extLst>
              </a:tr>
              <a:tr h="1018124">
                <a:tc>
                  <a:txBody>
                    <a:bodyPr/>
                    <a:lstStyle/>
                    <a:p>
                      <a:pPr>
                        <a:lnSpc>
                          <a:spcPct val="107000"/>
                        </a:lnSpc>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400" dirty="0">
                          <a:effectLst/>
                          <a:latin typeface="Calibri" panose="020F0502020204030204" pitchFamily="34" charset="0"/>
                          <a:ea typeface="Calibri" panose="020F0502020204030204" pitchFamily="34" charset="0"/>
                          <a:cs typeface="Times New Roman" panose="02020603050405020304" pitchFamily="18" charset="0"/>
                        </a:rPr>
                        <a:t>Convert to a decimal</a:t>
                      </a:r>
                      <a:r>
                        <a:rPr lang="en-AU" sz="1400" baseline="0" dirty="0">
                          <a:effectLst/>
                          <a:latin typeface="Calibri" panose="020F0502020204030204" pitchFamily="34" charset="0"/>
                          <a:ea typeface="Calibri" panose="020F0502020204030204" pitchFamily="34" charset="0"/>
                          <a:cs typeface="Times New Roman" panose="02020603050405020304" pitchFamily="18" charset="0"/>
                        </a:rPr>
                        <a:t> number</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number = “5.8”</a:t>
                      </a:r>
                    </a:p>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number = float(number) number is a numeric</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number 5.8</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08202"/>
                  </a:ext>
                </a:extLst>
              </a:tr>
            </a:tbl>
          </a:graphicData>
        </a:graphic>
      </p:graphicFrame>
    </p:spTree>
    <p:extLst>
      <p:ext uri="{BB962C8B-B14F-4D97-AF65-F5344CB8AC3E}">
        <p14:creationId xmlns:p14="http://schemas.microsoft.com/office/powerpoint/2010/main" val="196818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Convert </a:t>
            </a:r>
            <a:r>
              <a:rPr lang="en-AU" sz="3200" dirty="0" err="1"/>
              <a:t>int</a:t>
            </a:r>
            <a:r>
              <a:rPr lang="en-AU" sz="3200" dirty="0"/>
              <a:t> to string</a:t>
            </a:r>
          </a:p>
        </p:txBody>
      </p:sp>
      <p:sp>
        <p:nvSpPr>
          <p:cNvPr id="9" name="Content Placeholder 8"/>
          <p:cNvSpPr>
            <a:spLocks noGrp="1"/>
          </p:cNvSpPr>
          <p:nvPr>
            <p:ph idx="1"/>
          </p:nvPr>
        </p:nvSpPr>
        <p:spPr/>
        <p:txBody>
          <a:bodyPr/>
          <a:lstStyle/>
          <a:p>
            <a:pPr marL="114300" indent="0">
              <a:buNone/>
            </a:pPr>
            <a:r>
              <a:rPr lang="en-AU" dirty="0"/>
              <a:t>The syntax of using the </a:t>
            </a:r>
            <a:r>
              <a:rPr lang="en-AU" b="1" dirty="0" err="1"/>
              <a:t>str</a:t>
            </a:r>
            <a:r>
              <a:rPr lang="en-AU" b="1" dirty="0"/>
              <a:t>() </a:t>
            </a:r>
            <a:r>
              <a:rPr lang="en-AU" dirty="0"/>
              <a:t>method will  a value into string</a:t>
            </a:r>
          </a:p>
          <a:p>
            <a:pPr marL="114300" indent="0" fontAlgn="base">
              <a:buNone/>
            </a:pPr>
            <a:endParaRPr lang="en-AU" dirty="0"/>
          </a:p>
          <a:p>
            <a:pPr marL="114300" indent="0" fontAlgn="base">
              <a:buNone/>
            </a:pPr>
            <a:r>
              <a:rPr lang="en-AU" dirty="0"/>
              <a:t>Example 1 :</a:t>
            </a:r>
          </a:p>
          <a:p>
            <a:pPr marL="114300" indent="0" fontAlgn="base">
              <a:buNone/>
            </a:pPr>
            <a:r>
              <a:rPr lang="en-AU" dirty="0" err="1"/>
              <a:t>str_x</a:t>
            </a:r>
            <a:r>
              <a:rPr lang="en-AU" dirty="0"/>
              <a:t> = "A string to </a:t>
            </a:r>
            <a:r>
              <a:rPr lang="en-AU" dirty="0" err="1"/>
              <a:t>int</a:t>
            </a:r>
            <a:r>
              <a:rPr lang="en-AU" dirty="0"/>
              <a:t> conversion demo:"</a:t>
            </a:r>
          </a:p>
          <a:p>
            <a:pPr marL="114300" indent="0" fontAlgn="base">
              <a:buNone/>
            </a:pPr>
            <a:r>
              <a:rPr lang="en-AU" dirty="0"/>
              <a:t>a = 123</a:t>
            </a:r>
          </a:p>
          <a:p>
            <a:pPr marL="114300" indent="0" fontAlgn="base">
              <a:buNone/>
            </a:pPr>
            <a:r>
              <a:rPr lang="en-AU" dirty="0"/>
              <a:t>print (</a:t>
            </a:r>
            <a:r>
              <a:rPr lang="en-AU" dirty="0" err="1"/>
              <a:t>str_x</a:t>
            </a:r>
            <a:r>
              <a:rPr lang="en-AU" dirty="0"/>
              <a:t>, </a:t>
            </a:r>
            <a:r>
              <a:rPr lang="en-AU" dirty="0" err="1"/>
              <a:t>str</a:t>
            </a:r>
            <a:r>
              <a:rPr lang="en-AU" dirty="0"/>
              <a:t>(a))</a:t>
            </a:r>
          </a:p>
        </p:txBody>
      </p:sp>
      <p:sp>
        <p:nvSpPr>
          <p:cNvPr id="4" name="Footer Placeholder 3"/>
          <p:cNvSpPr>
            <a:spLocks noGrp="1"/>
          </p:cNvSpPr>
          <p:nvPr>
            <p:ph type="ftr" sz="quarter" idx="11"/>
          </p:nvPr>
        </p:nvSpPr>
        <p:spPr/>
        <p:txBody>
          <a:bodyPr/>
          <a:lstStyle/>
          <a:p>
            <a:r>
              <a:rPr lang="en-AU"/>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t>14</a:t>
            </a:fld>
            <a:endParaRPr lang="en-AU"/>
          </a:p>
        </p:txBody>
      </p:sp>
    </p:spTree>
    <p:extLst>
      <p:ext uri="{BB962C8B-B14F-4D97-AF65-F5344CB8AC3E}">
        <p14:creationId xmlns:p14="http://schemas.microsoft.com/office/powerpoint/2010/main" val="260846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200" dirty="0"/>
              <a:t>Using </a:t>
            </a:r>
            <a:r>
              <a:rPr lang="en-AU" sz="3200" dirty="0" err="1"/>
              <a:t>int</a:t>
            </a:r>
            <a:r>
              <a:rPr lang="en-AU" sz="3200" dirty="0"/>
              <a:t> variable in concatenation example</a:t>
            </a:r>
            <a:br>
              <a:rPr lang="en-AU" sz="3200" dirty="0"/>
            </a:br>
            <a:endParaRPr lang="en-AU" sz="3200" dirty="0"/>
          </a:p>
        </p:txBody>
      </p:sp>
      <p:sp>
        <p:nvSpPr>
          <p:cNvPr id="3" name="Content Placeholder 2"/>
          <p:cNvSpPr>
            <a:spLocks noGrp="1"/>
          </p:cNvSpPr>
          <p:nvPr>
            <p:ph idx="1"/>
          </p:nvPr>
        </p:nvSpPr>
        <p:spPr>
          <a:xfrm>
            <a:off x="755576" y="1772816"/>
            <a:ext cx="7620000" cy="4800600"/>
          </a:xfrm>
        </p:spPr>
        <p:txBody>
          <a:bodyPr/>
          <a:lstStyle/>
          <a:p>
            <a:pPr marL="114300" indent="0">
              <a:buNone/>
            </a:pPr>
            <a:r>
              <a:rPr lang="en-AU" dirty="0" err="1"/>
              <a:t>str_x</a:t>
            </a:r>
            <a:r>
              <a:rPr lang="en-AU" dirty="0"/>
              <a:t> = "A string to </a:t>
            </a:r>
            <a:r>
              <a:rPr lang="en-AU" dirty="0" err="1"/>
              <a:t>int</a:t>
            </a:r>
            <a:r>
              <a:rPr lang="en-AU" dirty="0"/>
              <a:t> conversion demo:"</a:t>
            </a:r>
          </a:p>
          <a:p>
            <a:pPr marL="114300" indent="0">
              <a:buNone/>
            </a:pPr>
            <a:r>
              <a:rPr lang="en-AU" dirty="0"/>
              <a:t> </a:t>
            </a:r>
          </a:p>
          <a:p>
            <a:pPr marL="114300" indent="0">
              <a:buNone/>
            </a:pPr>
            <a:r>
              <a:rPr lang="en-AU" dirty="0"/>
              <a:t>a = 123</a:t>
            </a:r>
          </a:p>
          <a:p>
            <a:pPr marL="114300" indent="0">
              <a:buNone/>
            </a:pPr>
            <a:r>
              <a:rPr lang="en-AU" dirty="0"/>
              <a:t> </a:t>
            </a:r>
          </a:p>
          <a:p>
            <a:pPr marL="114300" indent="0">
              <a:buNone/>
            </a:pPr>
            <a:r>
              <a:rPr lang="en-AU" dirty="0"/>
              <a:t>print (</a:t>
            </a:r>
            <a:r>
              <a:rPr lang="en-AU" dirty="0" err="1"/>
              <a:t>str_x</a:t>
            </a:r>
            <a:r>
              <a:rPr lang="en-AU" dirty="0"/>
              <a:t> + a)</a:t>
            </a:r>
          </a:p>
          <a:p>
            <a:pPr marL="114300" indent="0">
              <a:buNone/>
            </a:pPr>
            <a:endParaRPr lang="en-AU" dirty="0"/>
          </a:p>
          <a:p>
            <a:pPr marL="114300" indent="0">
              <a:buNone/>
            </a:pPr>
            <a:endParaRPr lang="en-AU" dirty="0"/>
          </a:p>
        </p:txBody>
      </p:sp>
      <p:sp>
        <p:nvSpPr>
          <p:cNvPr id="4" name="Footer Placeholder 3"/>
          <p:cNvSpPr>
            <a:spLocks noGrp="1"/>
          </p:cNvSpPr>
          <p:nvPr>
            <p:ph type="ftr" sz="quarter" idx="11"/>
          </p:nvPr>
        </p:nvSpPr>
        <p:spPr/>
        <p:txBody>
          <a:bodyPr/>
          <a:lstStyle/>
          <a:p>
            <a:r>
              <a:rPr lang="en-AU"/>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t>15</a:t>
            </a:fld>
            <a:endParaRPr lang="en-AU"/>
          </a:p>
        </p:txBody>
      </p:sp>
      <p:pic>
        <p:nvPicPr>
          <p:cNvPr id="3074" name="Picture 2" descr="Python-int-to-st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446722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0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Number Functions</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graphicFrame>
        <p:nvGraphicFramePr>
          <p:cNvPr id="4" name="Table 3"/>
          <p:cNvGraphicFramePr>
            <a:graphicFrameLocks noGrp="1"/>
          </p:cNvGraphicFramePr>
          <p:nvPr/>
        </p:nvGraphicFramePr>
        <p:xfrm>
          <a:off x="1115616" y="1700808"/>
          <a:ext cx="5832648" cy="1656186"/>
        </p:xfrm>
        <a:graphic>
          <a:graphicData uri="http://schemas.openxmlformats.org/drawingml/2006/table">
            <a:tbl>
              <a:tblPr firstRow="1" firstCol="1" bandRow="1"/>
              <a:tblGrid>
                <a:gridCol w="1944000">
                  <a:extLst>
                    <a:ext uri="{9D8B030D-6E8A-4147-A177-3AD203B41FA5}">
                      <a16:colId xmlns:a16="http://schemas.microsoft.com/office/drawing/2014/main" val="1916107303"/>
                    </a:ext>
                  </a:extLst>
                </a:gridCol>
                <a:gridCol w="3888648">
                  <a:extLst>
                    <a:ext uri="{9D8B030D-6E8A-4147-A177-3AD203B41FA5}">
                      <a16:colId xmlns:a16="http://schemas.microsoft.com/office/drawing/2014/main" val="1556091669"/>
                    </a:ext>
                  </a:extLst>
                </a:gridCol>
              </a:tblGrid>
              <a:tr h="236598">
                <a:tc>
                  <a:txBody>
                    <a:bodyPr/>
                    <a:lstStyle/>
                    <a:p>
                      <a:pPr>
                        <a:lnSpc>
                          <a:spcPct val="107000"/>
                        </a:lnSpc>
                        <a:spcAft>
                          <a:spcPts val="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Functions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b="1" dirty="0">
                          <a:effectLst/>
                          <a:latin typeface="Calibri" panose="020F0502020204030204" pitchFamily="34" charset="0"/>
                          <a:ea typeface="Calibri" panose="020F0502020204030204" pitchFamily="34" charset="0"/>
                          <a:cs typeface="Times New Roman" panose="02020603050405020304" pitchFamily="18" charset="0"/>
                        </a:rPr>
                        <a:t>Return(descriptions)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364865"/>
                  </a:ext>
                </a:extLst>
              </a:tr>
              <a:tr h="236598">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math.floor(x)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The floor of x: result is the integer number &lt;=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214772"/>
                  </a:ext>
                </a:extLst>
              </a:tr>
              <a:tr h="236598">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math.ceil(x)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The ceil of x: result is the integer number &gt;=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08202"/>
                  </a:ext>
                </a:extLst>
              </a:tr>
              <a:tr h="236598">
                <a:tc>
                  <a:txBody>
                    <a:bodyPr/>
                    <a:lstStyle/>
                    <a:p>
                      <a:pPr>
                        <a:lnSpc>
                          <a:spcPct val="107000"/>
                        </a:lnSpc>
                        <a:spcAft>
                          <a:spcPts val="0"/>
                        </a:spcAft>
                      </a:pPr>
                      <a:r>
                        <a:rPr lang="en-AU" sz="1100" dirty="0" err="1">
                          <a:effectLst/>
                          <a:latin typeface="Calibri" panose="020F0502020204030204" pitchFamily="34" charset="0"/>
                          <a:ea typeface="Calibri" panose="020F0502020204030204" pitchFamily="34" charset="0"/>
                          <a:cs typeface="Times New Roman" panose="02020603050405020304" pitchFamily="18" charset="0"/>
                        </a:rPr>
                        <a:t>random.randint</a:t>
                      </a:r>
                      <a:r>
                        <a:rPr lang="en-AU" sz="1100" dirty="0">
                          <a:effectLst/>
                          <a:latin typeface="Calibri" panose="020F0502020204030204" pitchFamily="34" charset="0"/>
                          <a:ea typeface="Calibri" panose="020F0502020204030204" pitchFamily="34" charset="0"/>
                          <a:cs typeface="Times New Roman" panose="02020603050405020304" pitchFamily="18" charset="0"/>
                        </a:rPr>
                        <a:t>(a,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The program generate a random number between a and b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20846"/>
                  </a:ext>
                </a:extLst>
              </a:tr>
              <a:tr h="236598">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745463"/>
                  </a:ext>
                </a:extLst>
              </a:tr>
              <a:tr h="236598">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226668"/>
                  </a:ext>
                </a:extLst>
              </a:tr>
              <a:tr h="236598">
                <a:tc>
                  <a:txBody>
                    <a:bodyPr/>
                    <a:lstStyle/>
                    <a:p>
                      <a:pPr>
                        <a:lnSpc>
                          <a:spcPct val="107000"/>
                        </a:lnSpc>
                        <a:spcAft>
                          <a:spcPts val="0"/>
                        </a:spcAft>
                      </a:pPr>
                      <a:r>
                        <a:rPr lang="en-AU"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AU"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275732"/>
                  </a:ext>
                </a:extLst>
              </a:tr>
            </a:tbl>
          </a:graphicData>
        </a:graphic>
      </p:graphicFrame>
      <p:sp>
        <p:nvSpPr>
          <p:cNvPr id="6" name="TextBox 5"/>
          <p:cNvSpPr txBox="1"/>
          <p:nvPr/>
        </p:nvSpPr>
        <p:spPr>
          <a:xfrm>
            <a:off x="1187624" y="3789040"/>
            <a:ext cx="54726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Note: You must import math and random into your program</a:t>
            </a: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392679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79507"/>
            <a:ext cx="7424936" cy="587896"/>
          </a:xfrm>
        </p:spPr>
        <p:txBody>
          <a:bodyPr/>
          <a:lstStyle/>
          <a:p>
            <a:r>
              <a:rPr lang="en-US" sz="3200" dirty="0"/>
              <a:t>Reference</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TextBox 17"/>
          <p:cNvSpPr txBox="1"/>
          <p:nvPr/>
        </p:nvSpPr>
        <p:spPr>
          <a:xfrm>
            <a:off x="1039737" y="4555858"/>
            <a:ext cx="9487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If number &gt;0</a:t>
            </a:r>
            <a:endParaRPr kumimoji="0" lang="en-AU"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extBox 24"/>
          <p:cNvSpPr txBox="1"/>
          <p:nvPr/>
        </p:nvSpPr>
        <p:spPr>
          <a:xfrm>
            <a:off x="1835696" y="5415281"/>
            <a:ext cx="144016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Display message</a:t>
            </a:r>
            <a:endParaRPr kumimoji="0" lang="en-AU"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TextBox 5">
            <a:extLst>
              <a:ext uri="{FF2B5EF4-FFF2-40B4-BE49-F238E27FC236}">
                <a16:creationId xmlns:a16="http://schemas.microsoft.com/office/drawing/2014/main" id="{993BFCFE-4023-4041-9987-E261AE5DAC73}"/>
              </a:ext>
            </a:extLst>
          </p:cNvPr>
          <p:cNvSpPr txBox="1"/>
          <p:nvPr/>
        </p:nvSpPr>
        <p:spPr>
          <a:xfrm>
            <a:off x="683568" y="1556792"/>
            <a:ext cx="698477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hlinkClick r:id="rId2"/>
              </a:rPr>
              <a:t>www.tutorialspoint.com</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hlinkClick r:id="rId3"/>
              </a:rPr>
              <a:t>http://twitter.com/tutorialspoint</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7" name="TextBox 6">
            <a:extLst>
              <a:ext uri="{FF2B5EF4-FFF2-40B4-BE49-F238E27FC236}">
                <a16:creationId xmlns:a16="http://schemas.microsoft.com/office/drawing/2014/main" id="{A047021E-4451-4F98-A4D6-99E89B00785B}"/>
              </a:ext>
            </a:extLst>
          </p:cNvPr>
          <p:cNvSpPr txBox="1"/>
          <p:nvPr/>
        </p:nvSpPr>
        <p:spPr>
          <a:xfrm>
            <a:off x="683568" y="2670078"/>
            <a:ext cx="6480720" cy="15324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71664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Overview</a:t>
            </a:r>
            <a:endParaRPr lang="en-AU" sz="3200" dirty="0"/>
          </a:p>
        </p:txBody>
      </p:sp>
      <p:sp>
        <p:nvSpPr>
          <p:cNvPr id="3" name="Footer Placeholder 2"/>
          <p:cNvSpPr>
            <a:spLocks noGrp="1"/>
          </p:cNvSpPr>
          <p:nvPr>
            <p:ph type="ftr" sz="quarter" idx="11"/>
          </p:nvPr>
        </p:nvSpPr>
        <p:spPr/>
        <p:txBody>
          <a:bodyPr/>
          <a:lstStyle/>
          <a:p>
            <a:r>
              <a:rPr lang="en-AU"/>
              <a:t>Created by Bing - Jan 2020</a:t>
            </a:r>
          </a:p>
        </p:txBody>
      </p:sp>
      <p:sp>
        <p:nvSpPr>
          <p:cNvPr id="4" name="Slide Number Placeholder 3"/>
          <p:cNvSpPr>
            <a:spLocks noGrp="1"/>
          </p:cNvSpPr>
          <p:nvPr>
            <p:ph type="sldNum" sz="quarter" idx="12"/>
          </p:nvPr>
        </p:nvSpPr>
        <p:spPr/>
        <p:txBody>
          <a:bodyPr/>
          <a:lstStyle/>
          <a:p>
            <a:fld id="{4485566C-18E6-4752-836B-DB4DC986E73F}" type="slidenum">
              <a:rPr lang="en-AU" smtClean="0"/>
              <a:t>2</a:t>
            </a:fld>
            <a:endParaRPr lang="en-AU"/>
          </a:p>
        </p:txBody>
      </p:sp>
      <p:sp>
        <p:nvSpPr>
          <p:cNvPr id="5" name="Rectangle 3"/>
          <p:cNvSpPr txBox="1">
            <a:spLocks noChangeArrowheads="1"/>
          </p:cNvSpPr>
          <p:nvPr/>
        </p:nvSpPr>
        <p:spPr bwMode="auto">
          <a:xfrm>
            <a:off x="457200" y="1676400"/>
            <a:ext cx="6995120" cy="37688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Python Variables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Declare a variable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kern="0" dirty="0">
                <a:solidFill>
                  <a:srgbClr val="000000"/>
                </a:solidFill>
                <a:latin typeface="Arial"/>
              </a:rPr>
              <a:t>Operators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Numbers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782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What is a variable</a:t>
            </a:r>
            <a:endParaRPr lang="en-AU" sz="3200" dirty="0"/>
          </a:p>
        </p:txBody>
      </p:sp>
      <p:sp>
        <p:nvSpPr>
          <p:cNvPr id="3" name="Footer Placeholder 2"/>
          <p:cNvSpPr>
            <a:spLocks noGrp="1"/>
          </p:cNvSpPr>
          <p:nvPr>
            <p:ph type="ftr" sz="quarter" idx="11"/>
          </p:nvPr>
        </p:nvSpPr>
        <p:spPr/>
        <p:txBody>
          <a:bodyPr/>
          <a:lstStyle/>
          <a:p>
            <a:r>
              <a:rPr lang="en-AU"/>
              <a:t>Created by Bing - Jan 2020</a:t>
            </a:r>
          </a:p>
        </p:txBody>
      </p:sp>
      <p:sp>
        <p:nvSpPr>
          <p:cNvPr id="4" name="Slide Number Placeholder 3"/>
          <p:cNvSpPr>
            <a:spLocks noGrp="1"/>
          </p:cNvSpPr>
          <p:nvPr>
            <p:ph type="sldNum" sz="quarter" idx="12"/>
          </p:nvPr>
        </p:nvSpPr>
        <p:spPr/>
        <p:txBody>
          <a:bodyPr/>
          <a:lstStyle/>
          <a:p>
            <a:fld id="{4485566C-18E6-4752-836B-DB4DC986E73F}" type="slidenum">
              <a:rPr lang="en-AU" smtClean="0"/>
              <a:t>3</a:t>
            </a:fld>
            <a:endParaRPr lang="en-AU"/>
          </a:p>
        </p:txBody>
      </p:sp>
      <p:sp>
        <p:nvSpPr>
          <p:cNvPr id="5" name="Rectangle 3"/>
          <p:cNvSpPr txBox="1">
            <a:spLocks noChangeArrowheads="1"/>
          </p:cNvSpPr>
          <p:nvPr/>
        </p:nvSpPr>
        <p:spPr bwMode="auto">
          <a:xfrm>
            <a:off x="457200" y="1676401"/>
            <a:ext cx="7355160" cy="26887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lvl="0" indent="0">
              <a:buNone/>
              <a:defRPr/>
            </a:pPr>
            <a:r>
              <a:rPr lang="en-AU" sz="1800" dirty="0"/>
              <a:t>Variables are nothing but reserved memory locations to store values. This means when you create a variable, you reserve some space in memory. </a:t>
            </a:r>
          </a:p>
          <a:p>
            <a:pPr marL="0" lvl="0" indent="0">
              <a:buNone/>
              <a:defRPr/>
            </a:pPr>
            <a:endParaRPr lang="en-AU" sz="1800" dirty="0"/>
          </a:p>
          <a:p>
            <a:pPr marL="0" lvl="0" indent="0">
              <a:buNone/>
              <a:defRPr/>
            </a:pPr>
            <a:r>
              <a:rPr lang="en-AU" sz="1800" dirty="0"/>
              <a:t>Based on the data type of a variable, the interpreter allocates memory and decides what can be stored in the reserved memory. Therefore, by assigning different data types to variables, you can store integers, decimals, or characters in these variables.</a:t>
            </a:r>
            <a:endParaRPr kumimoji="0" lang="en-US" sz="1800" b="0" i="0" u="none" strike="noStrike" kern="0" cap="none" spc="0"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78059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of a Variable </a:t>
            </a:r>
            <a:endParaRPr lang="en-AU" dirty="0"/>
          </a:p>
        </p:txBody>
      </p:sp>
      <p:sp>
        <p:nvSpPr>
          <p:cNvPr id="4" name="Footer Placeholder 3"/>
          <p:cNvSpPr>
            <a:spLocks noGrp="1"/>
          </p:cNvSpPr>
          <p:nvPr>
            <p:ph type="ftr" sz="quarter" idx="11"/>
          </p:nvPr>
        </p:nvSpPr>
        <p:spPr/>
        <p:txBody>
          <a:bodyPr/>
          <a:lstStyle/>
          <a:p>
            <a:r>
              <a:rPr lang="en-AU"/>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t>4</a:t>
            </a:fld>
            <a:endParaRPr lang="en-AU"/>
          </a:p>
        </p:txBody>
      </p:sp>
      <p:pic>
        <p:nvPicPr>
          <p:cNvPr id="6" name="Picture 5"/>
          <p:cNvPicPr/>
          <p:nvPr/>
        </p:nvPicPr>
        <p:blipFill rotWithShape="1">
          <a:blip r:embed="rId2"/>
          <a:srcRect l="16264" t="28224" r="30745" b="15772"/>
          <a:stretch/>
        </p:blipFill>
        <p:spPr bwMode="auto">
          <a:xfrm>
            <a:off x="2404110" y="2140267"/>
            <a:ext cx="4335780" cy="2577465"/>
          </a:xfrm>
          <a:prstGeom prst="rect">
            <a:avLst/>
          </a:prstGeom>
          <a:ln w="3175">
            <a:solidFill>
              <a:sysClr val="windowText" lastClr="00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065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692696"/>
            <a:ext cx="6910536" cy="587896"/>
          </a:xfrm>
        </p:spPr>
        <p:txBody>
          <a:bodyPr/>
          <a:lstStyle/>
          <a:p>
            <a:r>
              <a:rPr lang="en-US" sz="3200" dirty="0"/>
              <a:t>Example of Variables</a:t>
            </a:r>
            <a:endParaRPr lang="en-AU" sz="3200" dirty="0"/>
          </a:p>
        </p:txBody>
      </p:sp>
      <p:sp>
        <p:nvSpPr>
          <p:cNvPr id="3" name="Footer Placeholder 2"/>
          <p:cNvSpPr>
            <a:spLocks noGrp="1"/>
          </p:cNvSpPr>
          <p:nvPr>
            <p:ph type="ftr" sz="quarter" idx="11"/>
          </p:nvPr>
        </p:nvSpPr>
        <p:spPr/>
        <p:txBody>
          <a:bodyPr/>
          <a:lstStyle/>
          <a:p>
            <a:r>
              <a:rPr lang="en-AU">
                <a:solidFill>
                  <a:srgbClr val="DFDCB7"/>
                </a:solidFill>
              </a:rPr>
              <a:t>Created by Bing - Jan 2020</a:t>
            </a:r>
            <a:endParaRPr lang="en-AU" dirty="0">
              <a:solidFill>
                <a:srgbClr val="DFDCB7"/>
              </a:solidFill>
            </a:endParaRPr>
          </a:p>
        </p:txBody>
      </p:sp>
      <p:sp>
        <p:nvSpPr>
          <p:cNvPr id="4" name="Slide Number Placeholder 3"/>
          <p:cNvSpPr>
            <a:spLocks noGrp="1"/>
          </p:cNvSpPr>
          <p:nvPr>
            <p:ph type="sldNum" sz="quarter" idx="12"/>
          </p:nvPr>
        </p:nvSpPr>
        <p:spPr/>
        <p:txBody>
          <a:bodyPr/>
          <a:lstStyle/>
          <a:p>
            <a:fld id="{4485566C-18E6-4752-836B-DB4DC986E73F}" type="slidenum">
              <a:rPr lang="en-AU" smtClean="0"/>
              <a:pPr/>
              <a:t>5</a:t>
            </a:fld>
            <a:endParaRPr lang="en-AU"/>
          </a:p>
        </p:txBody>
      </p:sp>
      <p:pic>
        <p:nvPicPr>
          <p:cNvPr id="6" name="Picture 5"/>
          <p:cNvPicPr/>
          <p:nvPr/>
        </p:nvPicPr>
        <p:blipFill rotWithShape="1">
          <a:blip r:embed="rId2"/>
          <a:srcRect l="5107" t="15209" r="37206" b="45969"/>
          <a:stretch/>
        </p:blipFill>
        <p:spPr bwMode="auto">
          <a:xfrm>
            <a:off x="899592" y="1628800"/>
            <a:ext cx="6982544" cy="2808312"/>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1030787" y="4994073"/>
            <a:ext cx="7128792" cy="584775"/>
          </a:xfrm>
          <a:prstGeom prst="rect">
            <a:avLst/>
          </a:prstGeom>
          <a:noFill/>
        </p:spPr>
        <p:txBody>
          <a:bodyPr wrap="square" rtlCol="0">
            <a:spAutoFit/>
          </a:bodyPr>
          <a:lstStyle/>
          <a:p>
            <a:r>
              <a:rPr lang="en-US" sz="1600" b="1" dirty="0"/>
              <a:t>Note:</a:t>
            </a:r>
            <a:r>
              <a:rPr lang="en-US" sz="1600" dirty="0"/>
              <a:t> You print the value of the memory from a variable without the quotation marks. You print out the name of a variable without quotation marks.</a:t>
            </a:r>
            <a:endParaRPr lang="en-AU" sz="1600" dirty="0"/>
          </a:p>
        </p:txBody>
      </p:sp>
    </p:spTree>
    <p:extLst>
      <p:ext uri="{BB962C8B-B14F-4D97-AF65-F5344CB8AC3E}">
        <p14:creationId xmlns:p14="http://schemas.microsoft.com/office/powerpoint/2010/main" val="167910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808" y="620688"/>
            <a:ext cx="6910536" cy="587896"/>
          </a:xfrm>
        </p:spPr>
        <p:txBody>
          <a:bodyPr/>
          <a:lstStyle/>
          <a:p>
            <a:r>
              <a:rPr lang="en-US" sz="3200" dirty="0"/>
              <a:t>Multiple assign the values</a:t>
            </a:r>
            <a:endParaRPr lang="en-AU" sz="3200" dirty="0"/>
          </a:p>
        </p:txBody>
      </p:sp>
      <p:sp>
        <p:nvSpPr>
          <p:cNvPr id="3" name="Footer Placeholder 2"/>
          <p:cNvSpPr>
            <a:spLocks noGrp="1"/>
          </p:cNvSpPr>
          <p:nvPr>
            <p:ph type="ftr" sz="quarter" idx="11"/>
          </p:nvPr>
        </p:nvSpPr>
        <p:spPr/>
        <p:txBody>
          <a:bodyPr/>
          <a:lstStyle/>
          <a:p>
            <a:r>
              <a:rPr lang="en-AU"/>
              <a:t>Created by Bing - Jan 2020</a:t>
            </a:r>
          </a:p>
        </p:txBody>
      </p:sp>
      <p:sp>
        <p:nvSpPr>
          <p:cNvPr id="5" name="Slide Number Placeholder 4"/>
          <p:cNvSpPr>
            <a:spLocks noGrp="1"/>
          </p:cNvSpPr>
          <p:nvPr>
            <p:ph type="sldNum" sz="quarter" idx="12"/>
          </p:nvPr>
        </p:nvSpPr>
        <p:spPr/>
        <p:txBody>
          <a:bodyPr/>
          <a:lstStyle/>
          <a:p>
            <a:fld id="{4485566C-18E6-4752-836B-DB4DC986E73F}" type="slidenum">
              <a:rPr lang="en-AU" smtClean="0"/>
              <a:t>6</a:t>
            </a:fld>
            <a:endParaRPr lang="en-AU"/>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sp>
        <p:nvSpPr>
          <p:cNvPr id="4" name="TextBox 3"/>
          <p:cNvSpPr txBox="1"/>
          <p:nvPr/>
        </p:nvSpPr>
        <p:spPr>
          <a:xfrm>
            <a:off x="757808" y="1628800"/>
            <a:ext cx="7198568" cy="2585323"/>
          </a:xfrm>
          <a:prstGeom prst="rect">
            <a:avLst/>
          </a:prstGeom>
          <a:noFill/>
        </p:spPr>
        <p:txBody>
          <a:bodyPr wrap="square" rtlCol="0">
            <a:spAutoFit/>
          </a:bodyPr>
          <a:lstStyle/>
          <a:p>
            <a:r>
              <a:rPr lang="en-US" dirty="0"/>
              <a:t>a=b=c = 100</a:t>
            </a:r>
          </a:p>
          <a:p>
            <a:endParaRPr lang="en-US" dirty="0"/>
          </a:p>
          <a:p>
            <a:r>
              <a:rPr lang="en-US" dirty="0"/>
              <a:t>The code above to assign value 100 to memory a, b and c</a:t>
            </a:r>
          </a:p>
          <a:p>
            <a:endParaRPr lang="en-US" dirty="0"/>
          </a:p>
          <a:p>
            <a:r>
              <a:rPr lang="en-US" dirty="0"/>
              <a:t>x, y, z = 100, 200, “Bing”</a:t>
            </a:r>
          </a:p>
          <a:p>
            <a:endParaRPr lang="en-US" dirty="0"/>
          </a:p>
          <a:p>
            <a:r>
              <a:rPr lang="en-US" dirty="0"/>
              <a:t>The code above to assign 100 to x, 200 to y name “Bing” to z</a:t>
            </a:r>
          </a:p>
          <a:p>
            <a:endParaRPr lang="en-US" dirty="0"/>
          </a:p>
          <a:p>
            <a:endParaRPr lang="en-AU" dirty="0"/>
          </a:p>
        </p:txBody>
      </p:sp>
    </p:spTree>
    <p:extLst>
      <p:ext uri="{BB962C8B-B14F-4D97-AF65-F5344CB8AC3E}">
        <p14:creationId xmlns:p14="http://schemas.microsoft.com/office/powerpoint/2010/main" val="33537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808" y="620688"/>
            <a:ext cx="6910536" cy="587896"/>
          </a:xfrm>
        </p:spPr>
        <p:txBody>
          <a:bodyPr/>
          <a:lstStyle/>
          <a:p>
            <a:r>
              <a:rPr lang="en-US" sz="3200" dirty="0"/>
              <a:t>Numbers</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pic>
        <p:nvPicPr>
          <p:cNvPr id="8" name="Picture 7"/>
          <p:cNvPicPr/>
          <p:nvPr/>
        </p:nvPicPr>
        <p:blipFill rotWithShape="1">
          <a:blip r:embed="rId2"/>
          <a:srcRect l="32283" t="36151" r="30964" b="44951"/>
          <a:stretch/>
        </p:blipFill>
        <p:spPr bwMode="auto">
          <a:xfrm>
            <a:off x="746230" y="1916832"/>
            <a:ext cx="6490066" cy="216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191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24744"/>
            <a:ext cx="6910536" cy="587896"/>
          </a:xfrm>
        </p:spPr>
        <p:txBody>
          <a:bodyPr/>
          <a:lstStyle/>
          <a:p>
            <a:r>
              <a:rPr lang="en-US" sz="2800" dirty="0"/>
              <a:t>Operators</a:t>
            </a:r>
            <a:endParaRPr lang="en-AU" sz="28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pic>
        <p:nvPicPr>
          <p:cNvPr id="9" name="Picture 8"/>
          <p:cNvPicPr/>
          <p:nvPr/>
        </p:nvPicPr>
        <p:blipFill rotWithShape="1">
          <a:blip r:embed="rId2"/>
          <a:srcRect l="32933" t="28138" r="33121" b="37134"/>
          <a:stretch/>
        </p:blipFill>
        <p:spPr bwMode="auto">
          <a:xfrm>
            <a:off x="1541631" y="1772816"/>
            <a:ext cx="4614545" cy="2654935"/>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33847" t="54235" r="33121" b="23292"/>
          <a:stretch/>
        </p:blipFill>
        <p:spPr bwMode="auto">
          <a:xfrm>
            <a:off x="1541631" y="4427751"/>
            <a:ext cx="4614545" cy="11881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304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400745"/>
            <a:ext cx="6910536" cy="587896"/>
          </a:xfrm>
        </p:spPr>
        <p:txBody>
          <a:bodyPr/>
          <a:lstStyle/>
          <a:p>
            <a:r>
              <a:rPr lang="en-US" sz="3200" dirty="0"/>
              <a:t>Example of operators</a:t>
            </a:r>
            <a:endParaRPr lang="en-AU" sz="3200" dirty="0"/>
          </a:p>
        </p:txBody>
      </p:sp>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srgbClr val="DFDCB7"/>
                </a:solidFill>
                <a:effectLst/>
                <a:uLnTx/>
                <a:uFillTx/>
                <a:latin typeface="Calibri"/>
                <a:ea typeface="+mn-ea"/>
                <a:cs typeface="+mn-cs"/>
              </a:rPr>
              <a:t>Created by Bing - Jan 2020</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485566C-18E6-4752-836B-DB4DC986E73F}" type="slidenum">
              <a:rPr kumimoji="0" lang="en-AU"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AU"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Text Placeholder 7"/>
          <p:cNvSpPr txBox="1">
            <a:spLocks/>
          </p:cNvSpPr>
          <p:nvPr/>
        </p:nvSpPr>
        <p:spPr bwMode="auto">
          <a:xfrm>
            <a:off x="4857750" y="1962151"/>
            <a:ext cx="2378546" cy="4432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Arial"/>
              <a:ea typeface="+mn-ea"/>
              <a:cs typeface="+mn-cs"/>
            </a:endParaRPr>
          </a:p>
        </p:txBody>
      </p:sp>
      <p:pic>
        <p:nvPicPr>
          <p:cNvPr id="8" name="Picture 7"/>
          <p:cNvPicPr/>
          <p:nvPr/>
        </p:nvPicPr>
        <p:blipFill rotWithShape="1">
          <a:blip r:embed="rId2"/>
          <a:srcRect l="1533" t="5221" r="45501" b="46903"/>
          <a:stretch/>
        </p:blipFill>
        <p:spPr bwMode="auto">
          <a:xfrm>
            <a:off x="975937" y="2060847"/>
            <a:ext cx="5972327" cy="33544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5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782&quot;&gt;&lt;/object&gt;&lt;object type=&quot;2&quot; unique_id=&quot;10783&quot;&gt;&lt;object type=&quot;3&quot; unique_id=&quot;10784&quot;&gt;&lt;property id=&quot;20148&quot; value=&quot;5&quot;/&gt;&lt;property id=&quot;20300&quot; value=&quot;Slide 1 - &amp;quot;JavaScript and JQuery&amp;quot;&quot;/&gt;&lt;property id=&quot;20307&quot; value=&quot;256&quot;/&gt;&lt;/object&gt;&lt;object type=&quot;3&quot; unique_id=&quot;10785&quot;&gt;&lt;property id=&quot;20148&quot; value=&quot;5&quot;/&gt;&lt;property id=&quot;20300&quot; value=&quot;Slide 2 - &amp;quot;Objectives&amp;quot;&quot;/&gt;&lt;property id=&quot;20307&quot; value=&quot;257&quot;/&gt;&lt;/object&gt;&lt;object type=&quot;3&quot; unique_id=&quot;10787&quot;&gt;&lt;property id=&quot;20148&quot; value=&quot;5&quot;/&gt;&lt;property id=&quot;20300&quot; value=&quot;Slide 3 - &amp;quot;Introducing JavaScript&amp;quot;&quot;/&gt;&lt;property id=&quot;20307&quot; value=&quot;259&quot;/&gt;&lt;/object&gt;&lt;object type=&quot;3&quot; unique_id=&quot;10788&quot;&gt;&lt;property id=&quot;20148&quot; value=&quot;5&quot;/&gt;&lt;property id=&quot;20300&quot; value=&quot;Slide 4 - &amp;quot;Introducing JavaScript&amp;quot;&quot;/&gt;&lt;property id=&quot;20307&quot; value=&quot;260&quot;/&gt;&lt;/object&gt;&lt;object type=&quot;3&quot; unique_id=&quot;10789&quot;&gt;&lt;property id=&quot;20148&quot; value=&quot;5&quot;/&gt;&lt;property id=&quot;20300&quot; value=&quot;Slide 5 - &amp;quot;The Development of JavaScript&amp;quot;&quot;/&gt;&lt;property id=&quot;20307&quot; value=&quot;261&quot;/&gt;&lt;/object&gt;&lt;object type=&quot;3&quot; unique_id=&quot;10790&quot;&gt;&lt;property id=&quot;20148&quot; value=&quot;5&quot;/&gt;&lt;property id=&quot;20300&quot; value=&quot;Slide 7 - &amp;quot;The Development of JavaScript&amp;quot;&quot;/&gt;&lt;property id=&quot;20307&quot; value=&quot;262&quot;/&gt;&lt;/object&gt;&lt;object type=&quot;3&quot; unique_id=&quot;10792&quot;&gt;&lt;property id=&quot;20148&quot; value=&quot;5&quot;/&gt;&lt;property id=&quot;20300&quot; value=&quot;Slide 11 - &amp;quot;Writing Output to the Web Page&amp;quot;&quot;/&gt;&lt;property id=&quot;20307&quot; value=&quot;264&quot;/&gt;&lt;/object&gt;&lt;object type=&quot;3&quot; unique_id=&quot;10793&quot;&gt;&lt;property id=&quot;20148&quot; value=&quot;5&quot;/&gt;&lt;property id=&quot;20300&quot; value=&quot;Slide 12 - &amp;quot;Writing Output to the Web Page&amp;quot;&quot;/&gt;&lt;property id=&quot;20307&quot; value=&quot;265&quot;/&gt;&lt;/object&gt;&lt;object type=&quot;3&quot; unique_id=&quot;10794&quot;&gt;&lt;property id=&quot;20148&quot; value=&quot;5&quot;/&gt;&lt;property id=&quot;20300&quot; value=&quot;Slide 14 - &amp;quot;Writing Output to the Web Page&amp;quot;&quot;/&gt;&lt;property id=&quot;20307&quot; value=&quot;266&quot;/&gt;&lt;/object&gt;&lt;object type=&quot;3&quot; unique_id=&quot;10984&quot;&gt;&lt;property id=&quot;20148&quot; value=&quot;5&quot;/&gt;&lt;property id=&quot;20300&quot; value=&quot;Slide 18 - &amp;quot;Commenting JavaScript Code&amp;quot;&quot;/&gt;&lt;property id=&quot;20307&quot; value=&quot;276&quot;/&gt;&lt;/object&gt;&lt;object type=&quot;3&quot; unique_id=&quot;11561&quot;&gt;&lt;property id=&quot;20148&quot; value=&quot;5&quot;/&gt;&lt;property id=&quot;20300&quot; value=&quot;Slide 20 - &amp;quot;Debugging Your JavaScript Programs&amp;quot;&quot;/&gt;&lt;property id=&quot;20307&quot; value=&quot;285&quot;/&gt;&lt;/object&gt;&lt;object type=&quot;3&quot; unique_id=&quot;11882&quot;&gt;&lt;property id=&quot;20148&quot; value=&quot;5&quot;/&gt;&lt;property id=&quot;20300&quot; value=&quot;Slide 13 - &amp;quot;JavaScript and HTML Tags&amp;quot;&quot;/&gt;&lt;property id=&quot;20307&quot; value=&quot;286&quot;/&gt;&lt;/object&gt;&lt;object type=&quot;3&quot; unique_id=&quot;12180&quot;&gt;&lt;property id=&quot;20148&quot; value=&quot;5&quot;/&gt;&lt;property id=&quot;20300&quot; value=&quot;Slide 6 - &amp;quot;The Development of JavaScript&amp;quot;&quot;/&gt;&lt;property id=&quot;20307&quot; value=&quot;287&quot;/&gt;&lt;/object&gt;&lt;object type=&quot;3&quot; unique_id=&quot;12283&quot;&gt;&lt;property id=&quot;20148&quot; value=&quot;5&quot;/&gt;&lt;property id=&quot;20300&quot; value=&quot;Slide 15 - &amp;quot;Writing Output to the Web Page&amp;quot;&quot;/&gt;&lt;property id=&quot;20307&quot; value=&quot;288&quot;/&gt;&lt;/object&gt;&lt;object type=&quot;3&quot; unique_id=&quot;12389&quot;&gt;&lt;property id=&quot;20148&quot; value=&quot;5&quot;/&gt;&lt;property id=&quot;20300&quot; value=&quot;Slide 19 - &amp;quot;Link External JS files&amp;quot;&quot;/&gt;&lt;property id=&quot;20307&quot; value=&quot;289&quot;/&gt;&lt;/object&gt;&lt;object type=&quot;3&quot; unique_id=&quot;12678&quot;&gt;&lt;property id=&quot;20148&quot; value=&quot;5&quot;/&gt;&lt;property id=&quot;20300&quot; value=&quot;Slide 8 - &amp;quot;JavaScript Terminologies&amp;quot;&quot;/&gt;&lt;property id=&quot;20307&quot; value=&quot;290&quot;/&gt;&lt;/object&gt;&lt;object type=&quot;3&quot; unique_id=&quot;12679&quot;&gt;&lt;property id=&quot;20148&quot; value=&quot;5&quot;/&gt;&lt;property id=&quot;20300&quot; value=&quot;Slide 9 - &amp;quot;JavaScript Terminologies&amp;quot;&quot;/&gt;&lt;property id=&quot;20307&quot; value=&quot;291&quot;/&gt;&lt;/object&gt;&lt;object type=&quot;3&quot; unique_id=&quot;12680&quot;&gt;&lt;property id=&quot;20148&quot; value=&quot;5&quot;/&gt;&lt;property id=&quot;20300&quot; value=&quot;Slide 10 - &amp;quot;JavaScript Terminologies&amp;quot;&quot;/&gt;&lt;property id=&quot;20307&quot; value=&quot;292&quot;/&gt;&lt;/object&gt;&lt;object type=&quot;3&quot; unique_id=&quot;12869&quot;&gt;&lt;property id=&quot;20148&quot; value=&quot;5&quot;/&gt;&lt;property id=&quot;20300&quot; value=&quot;Slide 16 - &amp;quot;Understanding JavaScript Syntax&amp;quot;&quot;/&gt;&lt;property id=&quot;20307&quot; value=&quot;294&quot;/&gt;&lt;/object&gt;&lt;object type=&quot;3&quot; unique_id=&quot;12870&quot;&gt;&lt;property id=&quot;20148&quot; value=&quot;5&quot;/&gt;&lt;property id=&quot;20300&quot; value=&quot;Slide 17 - &amp;quot;Commenting JavaScript Code&amp;quot;&quot;/&gt;&lt;property id=&quot;20307&quot; value=&quot;295&quot;/&gt;&lt;/object&gt;&lt;/object&gt;&lt;/object&gt;&lt;/database&gt;"/>
  <p:tag name="SECTOMILLISECCONVERTED" val="1"/>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11844</TotalTime>
  <Words>547</Words>
  <Application>Microsoft Office PowerPoint</Application>
  <PresentationFormat>On-screen Show (4:3)</PresentationFormat>
  <Paragraphs>119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Intro to Python  Week 2 - variables</vt:lpstr>
      <vt:lpstr>Overview</vt:lpstr>
      <vt:lpstr>What is a variable</vt:lpstr>
      <vt:lpstr>Graphic of a Variable </vt:lpstr>
      <vt:lpstr>Example of Variables</vt:lpstr>
      <vt:lpstr>Multiple assign the values</vt:lpstr>
      <vt:lpstr>Numbers</vt:lpstr>
      <vt:lpstr>Operators</vt:lpstr>
      <vt:lpstr>Example of operators</vt:lpstr>
      <vt:lpstr>Assignment Operators</vt:lpstr>
      <vt:lpstr>Example 1 </vt:lpstr>
      <vt:lpstr>Example 1– Flowchart and Pseudocode </vt:lpstr>
      <vt:lpstr>Convert String to number</vt:lpstr>
      <vt:lpstr>Convert int to string</vt:lpstr>
      <vt:lpstr>Using int variable in concatenation example </vt:lpstr>
      <vt:lpstr>Number Functions</vt:lpstr>
      <vt:lpstr>Reference</vt:lpstr>
    </vt:vector>
  </TitlesOfParts>
  <Company>NMIT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and JQuery</dc:title>
  <dc:creator>NMIT</dc:creator>
  <cp:lastModifiedBy>1497500</cp:lastModifiedBy>
  <cp:revision>122</cp:revision>
  <dcterms:created xsi:type="dcterms:W3CDTF">2014-01-22T03:57:44Z</dcterms:created>
  <dcterms:modified xsi:type="dcterms:W3CDTF">2020-04-02T04:19:35Z</dcterms:modified>
</cp:coreProperties>
</file>