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56" r:id="rId2"/>
    <p:sldId id="257" r:id="rId3"/>
    <p:sldId id="259" r:id="rId4"/>
    <p:sldId id="292" r:id="rId5"/>
    <p:sldId id="260" r:id="rId6"/>
    <p:sldId id="304" r:id="rId7"/>
    <p:sldId id="318" r:id="rId8"/>
    <p:sldId id="305" r:id="rId9"/>
    <p:sldId id="308" r:id="rId10"/>
    <p:sldId id="310" r:id="rId11"/>
    <p:sldId id="312" r:id="rId12"/>
    <p:sldId id="314" r:id="rId13"/>
    <p:sldId id="316" r:id="rId14"/>
    <p:sldId id="320" r:id="rId15"/>
    <p:sldId id="319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845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70571-A0B6-4858-B563-91B9A87C104F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803DF-37E3-4C5E-A54C-32FA55DD45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76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803DF-37E3-4C5E-A54C-32FA55DD45D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40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803DF-37E3-4C5E-A54C-32FA55DD45D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37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FF0E-476C-4AB2-8FCA-B7F615E66E3E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CE25-4BA7-4BEA-B8C0-798E24004C19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29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3FC4-5B90-4AE1-8E27-AD949C5DB9A0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859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E173-18A2-4A92-B02D-68667FEC10FD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6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9D02-A105-43AE-B842-C693B7B3DA2B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62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7834-965A-4707-9446-5F65A76B0C02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94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CD40-B923-42C1-98C4-C7FBD207AF01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342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8A5-0E13-4A53-B7DD-89ABED1BAF6E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31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552E-BD3B-46C7-845C-E80F8FB07FFC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90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AF7D-232B-4954-8AF5-49D45AC110D6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43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624F-0B92-4A7E-8ECA-F6C1DA01847E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87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C5B4-6511-4CC8-B011-7C7629C7006F}" type="datetime1">
              <a:rPr lang="en-AU" smtClean="0"/>
              <a:t>2/04/2020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66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495A-7999-46AF-90A0-8942CFCE46E9}" type="datetime1">
              <a:rPr lang="en-AU" smtClean="0"/>
              <a:t>2/04/2020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38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31F-8497-4E40-BA34-5898FE32DA43}" type="datetime1">
              <a:rPr lang="en-AU" smtClean="0"/>
              <a:t>2/04/2020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06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0501-15C8-456D-B1D1-D99CE9DDCB84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76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7CAD-C394-4BA2-AA3E-93FACDCF4C65}" type="datetime1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77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15BE-91B1-4EF1-8A1D-5DCC35BF15AF}" type="datetime1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Create by Bing - Jan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85566C-18E6-4752-836B-DB4DC986E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88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strings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tutorialspoint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861048"/>
            <a:ext cx="7543800" cy="1142999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Intro to Python</a:t>
            </a:r>
            <a:br>
              <a:rPr lang="en-AU" dirty="0"/>
            </a:br>
            <a:br>
              <a:rPr lang="en-AU" dirty="0"/>
            </a:br>
            <a:r>
              <a:rPr lang="en-AU" sz="3600" dirty="0"/>
              <a:t>Week 3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99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6910536" cy="587896"/>
          </a:xfrm>
        </p:spPr>
        <p:txBody>
          <a:bodyPr/>
          <a:lstStyle/>
          <a:p>
            <a:r>
              <a:rPr lang="en-US" sz="2800" dirty="0"/>
              <a:t>Build in String Function - 3</a:t>
            </a:r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962151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b="1" dirty="0"/>
              <a:t>count</a:t>
            </a:r>
            <a:r>
              <a:rPr lang="en-AU" dirty="0"/>
              <a:t>(</a:t>
            </a:r>
            <a:r>
              <a:rPr lang="en-AU" dirty="0" err="1"/>
              <a:t>str</a:t>
            </a:r>
            <a:r>
              <a:rPr lang="en-AU" dirty="0"/>
              <a:t>, beg= 0,end=</a:t>
            </a:r>
            <a:r>
              <a:rPr lang="en-AU" dirty="0" err="1"/>
              <a:t>len</a:t>
            </a:r>
            <a:r>
              <a:rPr lang="en-AU" dirty="0"/>
              <a:t>(string))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r>
              <a:rPr lang="en-AU" dirty="0"/>
              <a:t>Counts how many times </a:t>
            </a:r>
            <a:r>
              <a:rPr lang="en-AU" dirty="0" err="1"/>
              <a:t>str</a:t>
            </a:r>
            <a:r>
              <a:rPr lang="en-AU" dirty="0"/>
              <a:t> occurs in string or in a substring of string if starting index beg and ending index end are given.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047999"/>
            <a:ext cx="6048672" cy="34163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#String function example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r>
              <a:rPr lang="en-AU" dirty="0" err="1">
                <a:solidFill>
                  <a:srgbClr val="2F2B20"/>
                </a:solidFill>
              </a:rPr>
              <a:t>str</a:t>
            </a:r>
            <a:r>
              <a:rPr lang="en-AU" dirty="0">
                <a:solidFill>
                  <a:srgbClr val="2F2B20"/>
                </a:solidFill>
              </a:rPr>
              <a:t> = 'this is a sentence'</a:t>
            </a:r>
          </a:p>
          <a:p>
            <a:pPr lvl="0"/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>
                <a:solidFill>
                  <a:srgbClr val="2F2B20"/>
                </a:solidFill>
              </a:rPr>
              <a:t>sub = '</a:t>
            </a:r>
            <a:r>
              <a:rPr lang="en-AU" dirty="0" err="1">
                <a:solidFill>
                  <a:srgbClr val="2F2B20"/>
                </a:solidFill>
              </a:rPr>
              <a:t>en</a:t>
            </a:r>
            <a:r>
              <a:rPr lang="en-AU" dirty="0">
                <a:solidFill>
                  <a:srgbClr val="2F2B20"/>
                </a:solidFill>
              </a:rPr>
              <a:t>'</a:t>
            </a:r>
          </a:p>
          <a:p>
            <a:pPr lvl="0"/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 err="1">
                <a:solidFill>
                  <a:srgbClr val="2F2B20"/>
                </a:solidFill>
              </a:rPr>
              <a:t>endNumber</a:t>
            </a:r>
            <a:r>
              <a:rPr lang="en-AU" dirty="0">
                <a:solidFill>
                  <a:srgbClr val="2F2B20"/>
                </a:solidFill>
              </a:rPr>
              <a:t> = </a:t>
            </a:r>
            <a:r>
              <a:rPr lang="en-AU" dirty="0" err="1">
                <a:solidFill>
                  <a:srgbClr val="2F2B20"/>
                </a:solidFill>
              </a:rPr>
              <a:t>len</a:t>
            </a:r>
            <a:r>
              <a:rPr lang="en-AU" dirty="0">
                <a:solidFill>
                  <a:srgbClr val="2F2B20"/>
                </a:solidFill>
              </a:rPr>
              <a:t>(</a:t>
            </a:r>
            <a:r>
              <a:rPr lang="en-AU" dirty="0" err="1">
                <a:solidFill>
                  <a:srgbClr val="2F2B20"/>
                </a:solidFill>
              </a:rPr>
              <a:t>str</a:t>
            </a:r>
            <a:r>
              <a:rPr lang="en-AU" dirty="0">
                <a:solidFill>
                  <a:srgbClr val="2F2B20"/>
                </a:solidFill>
              </a:rPr>
              <a:t>)</a:t>
            </a:r>
          </a:p>
          <a:p>
            <a:pPr lvl="0"/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 err="1">
                <a:solidFill>
                  <a:srgbClr val="2F2B20"/>
                </a:solidFill>
              </a:rPr>
              <a:t>howmanytimes</a:t>
            </a:r>
            <a:r>
              <a:rPr lang="en-AU" dirty="0">
                <a:solidFill>
                  <a:srgbClr val="2F2B20"/>
                </a:solidFill>
              </a:rPr>
              <a:t> = </a:t>
            </a:r>
            <a:r>
              <a:rPr lang="en-AU" dirty="0" err="1">
                <a:solidFill>
                  <a:srgbClr val="2F2B20"/>
                </a:solidFill>
              </a:rPr>
              <a:t>str.count</a:t>
            </a:r>
            <a:r>
              <a:rPr lang="en-AU" dirty="0">
                <a:solidFill>
                  <a:srgbClr val="2F2B20"/>
                </a:solidFill>
              </a:rPr>
              <a:t>(sub, 0, </a:t>
            </a:r>
            <a:r>
              <a:rPr lang="en-AU" dirty="0" err="1">
                <a:solidFill>
                  <a:srgbClr val="2F2B20"/>
                </a:solidFill>
              </a:rPr>
              <a:t>endNumber</a:t>
            </a:r>
            <a:r>
              <a:rPr lang="en-AU" dirty="0">
                <a:solidFill>
                  <a:srgbClr val="2F2B20"/>
                </a:solidFill>
              </a:rPr>
              <a:t>)</a:t>
            </a:r>
          </a:p>
          <a:p>
            <a:pPr lvl="0"/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>
                <a:solidFill>
                  <a:srgbClr val="2F2B20"/>
                </a:solidFill>
              </a:rPr>
              <a:t>print (sub , "has been appear " , </a:t>
            </a:r>
            <a:r>
              <a:rPr lang="en-AU" dirty="0" err="1">
                <a:solidFill>
                  <a:srgbClr val="2F2B20"/>
                </a:solidFill>
              </a:rPr>
              <a:t>howmanytimes</a:t>
            </a:r>
            <a:r>
              <a:rPr lang="en-AU" dirty="0">
                <a:solidFill>
                  <a:srgbClr val="2F2B20"/>
                </a:solidFill>
              </a:rPr>
              <a:t> , " times")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3501008"/>
            <a:ext cx="2736304" cy="12003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r>
              <a:rPr lang="en-AU" dirty="0" err="1">
                <a:solidFill>
                  <a:srgbClr val="2F2B20"/>
                </a:solidFill>
              </a:rPr>
              <a:t>en</a:t>
            </a:r>
            <a:r>
              <a:rPr lang="en-AU" dirty="0">
                <a:solidFill>
                  <a:srgbClr val="2F2B20"/>
                </a:solidFill>
              </a:rPr>
              <a:t> has been appear  2  times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4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22" y="751506"/>
            <a:ext cx="6910536" cy="587896"/>
          </a:xfrm>
        </p:spPr>
        <p:txBody>
          <a:bodyPr/>
          <a:lstStyle/>
          <a:p>
            <a:r>
              <a:rPr lang="en-US" sz="2800" dirty="0"/>
              <a:t>Build in String Function - 4</a:t>
            </a:r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399" y="1499167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find(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beg= 0,end=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(string))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r>
              <a:rPr lang="en-AU" dirty="0"/>
              <a:t>It determines if string </a:t>
            </a:r>
            <a:r>
              <a:rPr lang="en-AU" dirty="0" err="1"/>
              <a:t>str</a:t>
            </a:r>
            <a:r>
              <a:rPr lang="en-AU" dirty="0"/>
              <a:t> occurs in string, or in a substring of string if starting index beginning(beg) and ending index (end) are given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047999"/>
            <a:ext cx="6048672" cy="31393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#String function example </a:t>
            </a:r>
            <a:r>
              <a:rPr lang="en-AU" dirty="0">
                <a:solidFill>
                  <a:srgbClr val="2F2B20"/>
                </a:solidFill>
                <a:latin typeface="Calibri"/>
              </a:rPr>
              <a:t>3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r>
              <a:rPr lang="en-AU" dirty="0" err="1">
                <a:solidFill>
                  <a:srgbClr val="2F2B20"/>
                </a:solidFill>
              </a:rPr>
              <a:t>str</a:t>
            </a:r>
            <a:r>
              <a:rPr lang="en-AU" dirty="0">
                <a:solidFill>
                  <a:srgbClr val="2F2B20"/>
                </a:solidFill>
              </a:rPr>
              <a:t> = 'Bing, Linda, Joe'</a:t>
            </a:r>
          </a:p>
          <a:p>
            <a:pPr lvl="0"/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>
                <a:solidFill>
                  <a:srgbClr val="2F2B20"/>
                </a:solidFill>
              </a:rPr>
              <a:t>sub = 'Linda'</a:t>
            </a:r>
          </a:p>
          <a:p>
            <a:pPr lvl="0"/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 err="1">
                <a:solidFill>
                  <a:srgbClr val="2F2B20"/>
                </a:solidFill>
              </a:rPr>
              <a:t>endNumber</a:t>
            </a:r>
            <a:r>
              <a:rPr lang="en-AU" dirty="0">
                <a:solidFill>
                  <a:srgbClr val="2F2B20"/>
                </a:solidFill>
              </a:rPr>
              <a:t> = </a:t>
            </a:r>
            <a:r>
              <a:rPr lang="en-AU" dirty="0" err="1">
                <a:solidFill>
                  <a:srgbClr val="2F2B20"/>
                </a:solidFill>
              </a:rPr>
              <a:t>len</a:t>
            </a:r>
            <a:r>
              <a:rPr lang="en-AU" dirty="0">
                <a:solidFill>
                  <a:srgbClr val="2F2B20"/>
                </a:solidFill>
              </a:rPr>
              <a:t>(</a:t>
            </a:r>
            <a:r>
              <a:rPr lang="en-AU" dirty="0" err="1">
                <a:solidFill>
                  <a:srgbClr val="2F2B20"/>
                </a:solidFill>
              </a:rPr>
              <a:t>str</a:t>
            </a:r>
            <a:r>
              <a:rPr lang="en-AU" dirty="0">
                <a:solidFill>
                  <a:srgbClr val="2F2B20"/>
                </a:solidFill>
              </a:rPr>
              <a:t>)</a:t>
            </a:r>
          </a:p>
          <a:p>
            <a:pPr lvl="0"/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 err="1">
                <a:solidFill>
                  <a:srgbClr val="2F2B20"/>
                </a:solidFill>
              </a:rPr>
              <a:t>indexNumber</a:t>
            </a:r>
            <a:r>
              <a:rPr lang="en-AU" dirty="0">
                <a:solidFill>
                  <a:srgbClr val="2F2B20"/>
                </a:solidFill>
              </a:rPr>
              <a:t>= </a:t>
            </a:r>
            <a:r>
              <a:rPr lang="en-AU" dirty="0" err="1">
                <a:solidFill>
                  <a:srgbClr val="2F2B20"/>
                </a:solidFill>
              </a:rPr>
              <a:t>str.find</a:t>
            </a:r>
            <a:r>
              <a:rPr lang="en-AU" dirty="0">
                <a:solidFill>
                  <a:srgbClr val="2F2B20"/>
                </a:solidFill>
              </a:rPr>
              <a:t>(sub, 0, </a:t>
            </a:r>
            <a:r>
              <a:rPr lang="en-AU" dirty="0" err="1">
                <a:solidFill>
                  <a:srgbClr val="2F2B20"/>
                </a:solidFill>
              </a:rPr>
              <a:t>endNumber</a:t>
            </a:r>
            <a:r>
              <a:rPr lang="en-AU" dirty="0">
                <a:solidFill>
                  <a:srgbClr val="2F2B20"/>
                </a:solidFill>
              </a:rPr>
              <a:t>)</a:t>
            </a:r>
          </a:p>
          <a:p>
            <a:pPr lvl="0"/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>
                <a:solidFill>
                  <a:srgbClr val="2F2B20"/>
                </a:solidFill>
              </a:rPr>
              <a:t>print (sub , " starts at index " , </a:t>
            </a:r>
            <a:r>
              <a:rPr lang="en-AU" dirty="0" err="1">
                <a:solidFill>
                  <a:srgbClr val="2F2B20"/>
                </a:solidFill>
              </a:rPr>
              <a:t>indexNumber</a:t>
            </a:r>
            <a:r>
              <a:rPr lang="en-AU" dirty="0">
                <a:solidFill>
                  <a:srgbClr val="2F2B20"/>
                </a:solidFill>
              </a:rPr>
              <a:t>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3501008"/>
            <a:ext cx="2736304" cy="9233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r>
              <a:rPr lang="en-AU" dirty="0">
                <a:solidFill>
                  <a:srgbClr val="2F2B20"/>
                </a:solidFill>
              </a:rPr>
              <a:t>Linda  starts at index  6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5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22" y="751506"/>
            <a:ext cx="6910536" cy="587896"/>
          </a:xfrm>
        </p:spPr>
        <p:txBody>
          <a:bodyPr/>
          <a:lstStyle/>
          <a:p>
            <a:r>
              <a:rPr lang="en-US" sz="2800" dirty="0"/>
              <a:t>Build in String Function - 5</a:t>
            </a:r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399" y="1499167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istitle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  <a:p>
            <a:pPr lvl="0"/>
            <a:r>
              <a:rPr lang="en-AU" dirty="0"/>
              <a:t>Check the first character is capital or not</a:t>
            </a:r>
            <a:endParaRPr lang="en-US" b="1" dirty="0">
              <a:solidFill>
                <a:srgbClr val="2F2B20"/>
              </a:solidFill>
            </a:endParaRPr>
          </a:p>
          <a:p>
            <a:pPr lvl="0"/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399" y="3259354"/>
            <a:ext cx="6048672" cy="17543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#String function example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r>
              <a:rPr lang="en-AU" dirty="0">
                <a:solidFill>
                  <a:srgbClr val="2F2B20"/>
                </a:solidFill>
              </a:rPr>
              <a:t>str1 = "hello123"</a:t>
            </a:r>
          </a:p>
          <a:p>
            <a:pPr lvl="0"/>
            <a:r>
              <a:rPr lang="en-US" dirty="0">
                <a:solidFill>
                  <a:srgbClr val="2F2B20"/>
                </a:solidFill>
              </a:rPr>
              <a:t>str3 = "Hello123"</a:t>
            </a:r>
            <a:endParaRPr lang="en-AU" dirty="0">
              <a:solidFill>
                <a:srgbClr val="2F2B20"/>
              </a:solidFill>
            </a:endParaRPr>
          </a:p>
          <a:p>
            <a:pPr lvl="0"/>
            <a:r>
              <a:rPr lang="en-AU" dirty="0">
                <a:solidFill>
                  <a:srgbClr val="2F2B20"/>
                </a:solidFill>
              </a:rPr>
              <a:t>print (str1.istitle())</a:t>
            </a:r>
          </a:p>
          <a:p>
            <a:pPr lvl="0"/>
            <a:r>
              <a:rPr lang="en-AU" dirty="0">
                <a:solidFill>
                  <a:srgbClr val="2F2B20"/>
                </a:solidFill>
              </a:rPr>
              <a:t>print (str3.istitle())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3501008"/>
            <a:ext cx="2736304" cy="14773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F2B20"/>
                </a:solidFill>
                <a:latin typeface="Calibri"/>
              </a:rPr>
              <a:t>f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F2B20"/>
                </a:solidFill>
                <a:latin typeface="Calibri"/>
              </a:rPr>
              <a:t>true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5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22" y="751506"/>
            <a:ext cx="6910536" cy="587896"/>
          </a:xfrm>
        </p:spPr>
        <p:txBody>
          <a:bodyPr/>
          <a:lstStyle/>
          <a:p>
            <a:r>
              <a:rPr lang="en-US" sz="2800" dirty="0"/>
              <a:t>Build in String Function </a:t>
            </a:r>
            <a:r>
              <a:rPr lang="en-US" sz="2800"/>
              <a:t>- 6</a:t>
            </a:r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399" y="1499167"/>
            <a:ext cx="6264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isalpha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isdigit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2F2B20"/>
                </a:solidFill>
                <a:latin typeface="Calibri"/>
              </a:rPr>
              <a:t>The first one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checks whether the string consists of alphabetic characters </a:t>
            </a: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F2B20"/>
                </a:solidFill>
                <a:latin typeface="Calibri"/>
              </a:rPr>
              <a:t>The second one checks whether the string consists of numeric </a:t>
            </a:r>
            <a:r>
              <a:rPr lang="en-US" b="1" dirty="0">
                <a:solidFill>
                  <a:srgbClr val="2F2B20"/>
                </a:solidFill>
                <a:latin typeface="Calibri"/>
              </a:rPr>
              <a:t>ONLY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2F2B20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106" y="3008957"/>
            <a:ext cx="6048672" cy="36933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#String function example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str1 = "this"; # No space &amp; digit in this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 (str1.isalpha())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str2 = “Hello World!";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 (str2.isalpha())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str3 = "12345";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 (str3.isalpha())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str4 = "12345";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 (str4.isdigit())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14" y="4104574"/>
            <a:ext cx="2786113" cy="1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https://www.tutorialspoint.com/python/python_strings.htm</a:t>
            </a:r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50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79507"/>
            <a:ext cx="7424936" cy="587896"/>
          </a:xfrm>
        </p:spPr>
        <p:txBody>
          <a:bodyPr/>
          <a:lstStyle/>
          <a:p>
            <a:r>
              <a:rPr lang="en-US" sz="3200" dirty="0"/>
              <a:t>Reference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9737" y="4555858"/>
            <a:ext cx="948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number &gt;0</a:t>
            </a: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541528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Display message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BFCFE-4023-4041-9987-E261AE5DAC73}"/>
              </a:ext>
            </a:extLst>
          </p:cNvPr>
          <p:cNvSpPr txBox="1"/>
          <p:nvPr/>
        </p:nvSpPr>
        <p:spPr>
          <a:xfrm>
            <a:off x="683568" y="1556792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www.tutorialspoint.com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http://twitter.com/tutorialspoint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7021E-4451-4F98-A4D6-99E89B00785B}"/>
              </a:ext>
            </a:extLst>
          </p:cNvPr>
          <p:cNvSpPr txBox="1"/>
          <p:nvPr/>
        </p:nvSpPr>
        <p:spPr>
          <a:xfrm>
            <a:off x="683568" y="2670078"/>
            <a:ext cx="6480720" cy="153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6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Overview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2</a:t>
            </a:fld>
            <a:endParaRPr lang="en-AU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6995120" cy="376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Python String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Declare a String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String Operators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String Characters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Connecting two or more Strings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</a:t>
            </a:r>
            <a:r>
              <a:rPr kumimoji="0" lang="en-US" sz="24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String functions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82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620688"/>
            <a:ext cx="6910536" cy="587896"/>
          </a:xfrm>
        </p:spPr>
        <p:txBody>
          <a:bodyPr/>
          <a:lstStyle/>
          <a:p>
            <a:r>
              <a:rPr lang="en-US" sz="3200" dirty="0"/>
              <a:t>What is a String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3</a:t>
            </a:fld>
            <a:endParaRPr lang="en-AU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7283152" cy="34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  <a:defRPr/>
            </a:pPr>
            <a:r>
              <a:rPr lang="en-AU" sz="1800" dirty="0"/>
              <a:t>A string is a sequence of characters, or text in English language </a:t>
            </a:r>
          </a:p>
          <a:p>
            <a:pPr marL="0" lvl="0" indent="0">
              <a:buNone/>
              <a:defRPr/>
            </a:pPr>
            <a:endParaRPr lang="en-US" sz="1800" dirty="0"/>
          </a:p>
          <a:p>
            <a:pPr marL="0" lvl="0" indent="0">
              <a:buNone/>
              <a:defRPr/>
            </a:pPr>
            <a:r>
              <a:rPr lang="en-US" sz="1800" dirty="0"/>
              <a:t>Computer uses number 0 and 1 instead of using characters even though you may see characters on your screen.</a:t>
            </a:r>
          </a:p>
          <a:p>
            <a:pPr marL="0" lvl="0" indent="0">
              <a:buNone/>
              <a:defRPr/>
            </a:pPr>
            <a:endParaRPr lang="en-US" sz="1800" dirty="0"/>
          </a:p>
          <a:p>
            <a:pPr marL="0" lvl="0" indent="0">
              <a:buNone/>
              <a:defRPr/>
            </a:pPr>
            <a:r>
              <a:rPr lang="en-US" sz="1800" dirty="0"/>
              <a:t>To convert a character to a number is called encoding, and reverse process is called decoding.</a:t>
            </a:r>
            <a:endParaRPr lang="en-AU" sz="1800" dirty="0"/>
          </a:p>
          <a:p>
            <a:pPr marL="0" lvl="0" indent="0">
              <a:buNone/>
              <a:defRPr/>
            </a:pPr>
            <a:r>
              <a:rPr lang="en-AU" sz="1800" dirty="0"/>
              <a:t>In Python, string is a sequence of Unicode character. Unicode was introduced to include every character in all languages and bring uniformity in encoding.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59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/>
          <a:lstStyle/>
          <a:p>
            <a:r>
              <a:rPr lang="en-US" sz="3200" dirty="0"/>
              <a:t>Create a String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>
                <a:solidFill>
                  <a:srgbClr val="DFDCB7"/>
                </a:solidFill>
              </a:rPr>
              <a:t>Create by Bing - Jan 2019</a:t>
            </a:r>
            <a:endParaRPr lang="en-AU" dirty="0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115616" y="1401643"/>
            <a:ext cx="5544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my_string</a:t>
            </a:r>
            <a:r>
              <a:rPr lang="en-AU" dirty="0"/>
              <a:t> = 'Hello'</a:t>
            </a:r>
          </a:p>
          <a:p>
            <a:r>
              <a:rPr lang="en-AU" dirty="0"/>
              <a:t>print(</a:t>
            </a:r>
            <a:r>
              <a:rPr lang="en-AU" dirty="0" err="1"/>
              <a:t>my_string</a:t>
            </a:r>
            <a:r>
              <a:rPr lang="en-AU" dirty="0"/>
              <a:t>)</a:t>
            </a:r>
          </a:p>
          <a:p>
            <a:endParaRPr lang="en-AU" dirty="0"/>
          </a:p>
          <a:p>
            <a:r>
              <a:rPr lang="en-AU" dirty="0" err="1"/>
              <a:t>my_string</a:t>
            </a:r>
            <a:r>
              <a:rPr lang="en-AU" dirty="0"/>
              <a:t> = "Hello"</a:t>
            </a:r>
          </a:p>
          <a:p>
            <a:r>
              <a:rPr lang="en-AU" dirty="0"/>
              <a:t>print(</a:t>
            </a:r>
            <a:r>
              <a:rPr lang="en-AU" dirty="0" err="1"/>
              <a:t>my_string</a:t>
            </a:r>
            <a:r>
              <a:rPr lang="en-AU" dirty="0"/>
              <a:t>)</a:t>
            </a:r>
          </a:p>
          <a:p>
            <a:endParaRPr lang="en-US" dirty="0"/>
          </a:p>
          <a:p>
            <a:r>
              <a:rPr lang="en-US" dirty="0"/>
              <a:t>Convert a number to a string:</a:t>
            </a:r>
          </a:p>
          <a:p>
            <a:endParaRPr lang="en-US" dirty="0"/>
          </a:p>
          <a:p>
            <a:r>
              <a:rPr lang="en-AU" dirty="0"/>
              <a:t>number = 10</a:t>
            </a:r>
          </a:p>
          <a:p>
            <a:r>
              <a:rPr lang="en-AU" dirty="0">
                <a:solidFill>
                  <a:srgbClr val="C00000"/>
                </a:solidFill>
              </a:rPr>
              <a:t>#print("The number is " + number) should have an error</a:t>
            </a:r>
          </a:p>
          <a:p>
            <a:endParaRPr lang="en-AU" dirty="0"/>
          </a:p>
          <a:p>
            <a:r>
              <a:rPr lang="en-AU" dirty="0" err="1"/>
              <a:t>numberStr</a:t>
            </a:r>
            <a:r>
              <a:rPr lang="en-AU" dirty="0"/>
              <a:t> = </a:t>
            </a:r>
            <a:r>
              <a:rPr lang="en-AU" dirty="0" err="1"/>
              <a:t>str</a:t>
            </a:r>
            <a:r>
              <a:rPr lang="en-AU" dirty="0"/>
              <a:t>(number)</a:t>
            </a:r>
          </a:p>
          <a:p>
            <a:endParaRPr lang="en-AU" dirty="0"/>
          </a:p>
          <a:p>
            <a:r>
              <a:rPr lang="en-AU" dirty="0"/>
              <a:t>print("The number is " + </a:t>
            </a:r>
            <a:r>
              <a:rPr lang="en-AU" dirty="0" err="1"/>
              <a:t>numberStr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910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How to Access Characters in a String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566C-18E6-4752-836B-DB4DC986E73F}" type="slidenum">
              <a:rPr lang="en-AU" smtClean="0"/>
              <a:t>5</a:t>
            </a:fld>
            <a:endParaRPr lang="en-AU"/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0018" y="1245721"/>
            <a:ext cx="6766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text = “HELLO WORLD”</a:t>
            </a:r>
          </a:p>
          <a:p>
            <a:r>
              <a:rPr lang="en-AU" dirty="0"/>
              <a:t>print('string = ', text)</a:t>
            </a:r>
          </a:p>
          <a:p>
            <a:endParaRPr lang="en-AU" dirty="0"/>
          </a:p>
          <a:p>
            <a:r>
              <a:rPr lang="en-AU" dirty="0"/>
              <a:t>#first character</a:t>
            </a:r>
          </a:p>
          <a:p>
            <a:r>
              <a:rPr lang="en-AU" dirty="0"/>
              <a:t>print(‘The first letter is ', text[0])</a:t>
            </a:r>
          </a:p>
          <a:p>
            <a:endParaRPr lang="en-AU" dirty="0"/>
          </a:p>
          <a:p>
            <a:r>
              <a:rPr lang="en-AU" dirty="0"/>
              <a:t>#last character</a:t>
            </a:r>
          </a:p>
          <a:p>
            <a:r>
              <a:rPr lang="en-AU" dirty="0"/>
              <a:t>print('</a:t>
            </a:r>
            <a:r>
              <a:rPr lang="en-AU" dirty="0" err="1"/>
              <a:t>str</a:t>
            </a:r>
            <a:r>
              <a:rPr lang="en-AU" dirty="0"/>
              <a:t>[-1] = ', text[-1])</a:t>
            </a:r>
          </a:p>
          <a:p>
            <a:endParaRPr lang="en-AU" dirty="0"/>
          </a:p>
          <a:p>
            <a:r>
              <a:rPr lang="en-AU" dirty="0"/>
              <a:t>#slicing 2nd to 5th character</a:t>
            </a:r>
          </a:p>
          <a:p>
            <a:r>
              <a:rPr lang="en-AU" dirty="0"/>
              <a:t>print('</a:t>
            </a:r>
            <a:r>
              <a:rPr lang="en-AU" dirty="0" err="1"/>
              <a:t>str</a:t>
            </a:r>
            <a:r>
              <a:rPr lang="en-AU" dirty="0"/>
              <a:t>[1:5] = ', </a:t>
            </a:r>
            <a:r>
              <a:rPr lang="en-AU" dirty="0" err="1"/>
              <a:t>str</a:t>
            </a:r>
            <a:r>
              <a:rPr lang="en-AU" dirty="0"/>
              <a:t>[1:5])</a:t>
            </a:r>
          </a:p>
          <a:p>
            <a:r>
              <a:rPr lang="en-AU" dirty="0"/>
              <a:t>#slicing 6th to 2nd last character</a:t>
            </a:r>
          </a:p>
          <a:p>
            <a:r>
              <a:rPr lang="en-AU" dirty="0"/>
              <a:t>print('</a:t>
            </a:r>
            <a:r>
              <a:rPr lang="en-AU" dirty="0" err="1"/>
              <a:t>str</a:t>
            </a:r>
            <a:r>
              <a:rPr lang="en-AU" dirty="0"/>
              <a:t>[5:-2] = ', </a:t>
            </a:r>
            <a:r>
              <a:rPr lang="en-AU" dirty="0" err="1"/>
              <a:t>str</a:t>
            </a:r>
            <a:r>
              <a:rPr lang="en-AU" dirty="0"/>
              <a:t>[5:-2])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1630491"/>
            <a:ext cx="3096344" cy="20313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Output:</a:t>
            </a:r>
          </a:p>
          <a:p>
            <a:endParaRPr lang="en-US" dirty="0"/>
          </a:p>
          <a:p>
            <a:r>
              <a:rPr lang="en-AU" dirty="0"/>
              <a:t>string =  HELLO WORLD</a:t>
            </a:r>
          </a:p>
          <a:p>
            <a:r>
              <a:rPr lang="en-AU" dirty="0"/>
              <a:t>The first letter is   H</a:t>
            </a:r>
          </a:p>
          <a:p>
            <a:r>
              <a:rPr lang="en-AU" dirty="0" err="1"/>
              <a:t>str</a:t>
            </a:r>
            <a:r>
              <a:rPr lang="en-AU" dirty="0"/>
              <a:t>[-1] =  D</a:t>
            </a:r>
          </a:p>
          <a:p>
            <a:r>
              <a:rPr lang="en-AU" dirty="0" err="1"/>
              <a:t>str</a:t>
            </a:r>
            <a:r>
              <a:rPr lang="en-AU" dirty="0"/>
              <a:t>[1:5] =  ELLO</a:t>
            </a:r>
          </a:p>
          <a:p>
            <a:r>
              <a:rPr lang="en-AU" dirty="0" err="1"/>
              <a:t>str</a:t>
            </a:r>
            <a:r>
              <a:rPr lang="en-AU" dirty="0"/>
              <a:t>[5:-2] =   </a:t>
            </a:r>
            <a:r>
              <a:rPr lang="en-AU" dirty="0" err="1"/>
              <a:t>Wor</a:t>
            </a:r>
            <a:endParaRPr lang="en-A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0403"/>
              </p:ext>
            </p:extLst>
          </p:nvPr>
        </p:nvGraphicFramePr>
        <p:xfrm>
          <a:off x="1340018" y="5360947"/>
          <a:ext cx="5746115" cy="578358"/>
        </p:xfrm>
        <a:graphic>
          <a:graphicData uri="http://schemas.openxmlformats.org/drawingml/2006/table">
            <a:tbl>
              <a:tblPr firstRow="1" firstCol="1" bandRow="1"/>
              <a:tblGrid>
                <a:gridCol w="521970">
                  <a:extLst>
                    <a:ext uri="{9D8B030D-6E8A-4147-A177-3AD203B41FA5}">
                      <a16:colId xmlns:a16="http://schemas.microsoft.com/office/drawing/2014/main" val="150148910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4152588090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1017639916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362656092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1852205577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66677305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19253643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3399742086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701103669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23774997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411054715"/>
                    </a:ext>
                  </a:extLst>
                </a:gridCol>
              </a:tblGrid>
              <a:tr h="1695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678859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063732"/>
                  </a:ext>
                </a:extLst>
              </a:tr>
              <a:tr h="64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-10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-8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-7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-6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9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808" y="620688"/>
            <a:ext cx="6910536" cy="587896"/>
          </a:xfrm>
        </p:spPr>
        <p:txBody>
          <a:bodyPr/>
          <a:lstStyle/>
          <a:p>
            <a:r>
              <a:rPr lang="en-US" sz="3200" dirty="0"/>
              <a:t>String Connection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str1 = 'Hello'</a:t>
            </a:r>
          </a:p>
          <a:p>
            <a:r>
              <a:rPr lang="en-AU" dirty="0"/>
              <a:t>str2 ='World!'</a:t>
            </a:r>
          </a:p>
          <a:p>
            <a:endParaRPr lang="en-AU" dirty="0"/>
          </a:p>
          <a:p>
            <a:r>
              <a:rPr lang="en-AU" dirty="0"/>
              <a:t># using + and , (this is used to connect text and variables)</a:t>
            </a:r>
          </a:p>
          <a:p>
            <a:r>
              <a:rPr lang="en-AU" dirty="0"/>
              <a:t>print('str1 + str2 = ', str1 + str2)</a:t>
            </a:r>
          </a:p>
          <a:p>
            <a:endParaRPr lang="en-AU" dirty="0"/>
          </a:p>
          <a:p>
            <a:r>
              <a:rPr lang="en-AU" dirty="0"/>
              <a:t># using * </a:t>
            </a:r>
          </a:p>
          <a:p>
            <a:r>
              <a:rPr lang="en-AU" dirty="0"/>
              <a:t>print('str1 * 3 =', str1 * 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4170851"/>
            <a:ext cx="4248472" cy="14773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Output:</a:t>
            </a:r>
          </a:p>
          <a:p>
            <a:endParaRPr lang="en-US" dirty="0"/>
          </a:p>
          <a:p>
            <a:r>
              <a:rPr lang="en-US" dirty="0"/>
              <a:t>str1 + str2 =  HelloWorld!</a:t>
            </a:r>
          </a:p>
          <a:p>
            <a:r>
              <a:rPr lang="en-US" dirty="0"/>
              <a:t>str1 * 3 = </a:t>
            </a:r>
            <a:r>
              <a:rPr lang="en-US" dirty="0" err="1"/>
              <a:t>HelloHelloHello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191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22" y="751506"/>
            <a:ext cx="6910536" cy="587896"/>
          </a:xfrm>
        </p:spPr>
        <p:txBody>
          <a:bodyPr/>
          <a:lstStyle/>
          <a:p>
            <a:r>
              <a:rPr lang="en-US" sz="2800" dirty="0"/>
              <a:t>Build in String Function - 1</a:t>
            </a:r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399" y="1499167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 </a:t>
            </a:r>
          </a:p>
          <a:p>
            <a:pPr lvl="0">
              <a:defRPr/>
            </a:pPr>
            <a:r>
              <a:rPr lang="en-AU" b="1" dirty="0" err="1"/>
              <a:t>len</a:t>
            </a:r>
            <a:r>
              <a:rPr lang="en-AU" dirty="0"/>
              <a:t>() function is an inbuilt function in </a:t>
            </a:r>
            <a:r>
              <a:rPr lang="en-AU" b="1" dirty="0"/>
              <a:t>Python</a:t>
            </a:r>
            <a:r>
              <a:rPr lang="en-AU" dirty="0"/>
              <a:t> programming language that returns the </a:t>
            </a:r>
            <a:r>
              <a:rPr lang="en-AU" b="1" dirty="0"/>
              <a:t>length</a:t>
            </a:r>
            <a:r>
              <a:rPr lang="en-AU" dirty="0"/>
              <a:t> of a </a:t>
            </a:r>
            <a:r>
              <a:rPr lang="en-AU" b="1" dirty="0"/>
              <a:t>string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2852936"/>
            <a:ext cx="6480720" cy="147732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err="1"/>
              <a:t>str</a:t>
            </a:r>
            <a:r>
              <a:rPr lang="en-AU" dirty="0"/>
              <a:t> = 'Hello World‘</a:t>
            </a:r>
          </a:p>
          <a:p>
            <a:endParaRPr lang="en-AU" dirty="0"/>
          </a:p>
          <a:p>
            <a:r>
              <a:rPr lang="en-AU" dirty="0" err="1"/>
              <a:t>stringLength</a:t>
            </a:r>
            <a:r>
              <a:rPr lang="en-AU" dirty="0"/>
              <a:t> = </a:t>
            </a:r>
            <a:r>
              <a:rPr lang="en-AU" dirty="0" err="1">
                <a:solidFill>
                  <a:srgbClr val="FF0000"/>
                </a:solidFill>
              </a:rPr>
              <a:t>len</a:t>
            </a:r>
            <a:r>
              <a:rPr lang="en-AU" dirty="0"/>
              <a:t>(</a:t>
            </a:r>
            <a:r>
              <a:rPr lang="en-AU" dirty="0" err="1"/>
              <a:t>str</a:t>
            </a:r>
            <a:r>
              <a:rPr lang="en-AU" dirty="0"/>
              <a:t>)</a:t>
            </a:r>
          </a:p>
          <a:p>
            <a:endParaRPr lang="en-AU" dirty="0"/>
          </a:p>
          <a:p>
            <a:r>
              <a:rPr lang="en-AU" dirty="0"/>
              <a:t>print(</a:t>
            </a:r>
            <a:r>
              <a:rPr lang="en-AU" dirty="0" err="1"/>
              <a:t>stringLength</a:t>
            </a:r>
            <a:r>
              <a:rPr lang="en-AU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952" y="3140968"/>
            <a:ext cx="309634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11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242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6910536" cy="587896"/>
          </a:xfrm>
        </p:spPr>
        <p:txBody>
          <a:bodyPr/>
          <a:lstStyle/>
          <a:p>
            <a:r>
              <a:rPr lang="en-US" sz="2800" dirty="0"/>
              <a:t>Build in String Function - 2</a:t>
            </a:r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4857750" y="1962151"/>
            <a:ext cx="2378546" cy="4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962151"/>
            <a:ext cx="6264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many String functions listed on page 78, I am going to pick up some of them for you.</a:t>
            </a:r>
          </a:p>
          <a:p>
            <a:endParaRPr lang="en-US" dirty="0"/>
          </a:p>
          <a:p>
            <a:r>
              <a:rPr lang="en-AU" b="1" dirty="0"/>
              <a:t>capitalize(): </a:t>
            </a:r>
            <a:r>
              <a:rPr lang="en-AU" dirty="0"/>
              <a:t>Capitalizes first letter of string.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284984"/>
            <a:ext cx="5472608" cy="31949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#String function example 1</a:t>
            </a:r>
          </a:p>
          <a:p>
            <a:endParaRPr lang="en-AU" dirty="0"/>
          </a:p>
          <a:p>
            <a:r>
              <a:rPr lang="en-AU" dirty="0" err="1"/>
              <a:t>str</a:t>
            </a:r>
            <a:r>
              <a:rPr lang="en-AU" dirty="0"/>
              <a:t> = 'this is a sentence'</a:t>
            </a:r>
          </a:p>
          <a:p>
            <a:r>
              <a:rPr lang="en-US" dirty="0"/>
              <a:t>#change the first letter to capital </a:t>
            </a:r>
            <a:endParaRPr lang="en-AU" dirty="0"/>
          </a:p>
          <a:p>
            <a:r>
              <a:rPr lang="en-AU" dirty="0" err="1"/>
              <a:t>str</a:t>
            </a:r>
            <a:r>
              <a:rPr lang="en-AU" dirty="0"/>
              <a:t> = </a:t>
            </a:r>
            <a:r>
              <a:rPr lang="en-AU" dirty="0" err="1"/>
              <a:t>str.capitalize</a:t>
            </a:r>
            <a:r>
              <a:rPr lang="en-AU" dirty="0"/>
              <a:t>()</a:t>
            </a:r>
          </a:p>
          <a:p>
            <a:endParaRPr lang="en-AU" dirty="0"/>
          </a:p>
          <a:p>
            <a:r>
              <a:rPr lang="en-AU" dirty="0"/>
              <a:t>print (</a:t>
            </a:r>
            <a:r>
              <a:rPr lang="en-AU" dirty="0" err="1"/>
              <a:t>str</a:t>
            </a:r>
            <a:r>
              <a:rPr lang="en-AU" dirty="0"/>
              <a:t>)</a:t>
            </a:r>
          </a:p>
          <a:p>
            <a:endParaRPr lang="en-US" dirty="0"/>
          </a:p>
          <a:p>
            <a:r>
              <a:rPr lang="en-US" dirty="0"/>
              <a:t>Question: can you use keyboard input to enter a </a:t>
            </a:r>
            <a:r>
              <a:rPr lang="en-US" dirty="0" err="1"/>
              <a:t>str</a:t>
            </a:r>
            <a:r>
              <a:rPr lang="en-US" dirty="0"/>
              <a:t> from your keyboard?(week 1)</a:t>
            </a:r>
            <a:endParaRPr lang="en-AU" dirty="0"/>
          </a:p>
          <a:p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3501008"/>
            <a:ext cx="2592288" cy="9233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  <a:p>
            <a:endParaRPr lang="en-US" dirty="0"/>
          </a:p>
          <a:p>
            <a:r>
              <a:rPr lang="en-US" dirty="0"/>
              <a:t>This is a sentence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304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6"/>
            <a:ext cx="6910536" cy="5878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 1– Flowchart and Pseudocode </a:t>
            </a:r>
            <a:endParaRPr lang="en-AU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DFDCB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by Bing - Jan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5566C-18E6-4752-836B-DB4DC986E73F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71600" y="1484784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242710" y="14847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5576" y="630002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026686" y="63000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683568" y="2420888"/>
            <a:ext cx="1783278" cy="5040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Data 10"/>
          <p:cNvSpPr/>
          <p:nvPr/>
        </p:nvSpPr>
        <p:spPr>
          <a:xfrm>
            <a:off x="656025" y="5102346"/>
            <a:ext cx="1783278" cy="5040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683568" y="3645024"/>
            <a:ext cx="178327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827585" y="2575937"/>
            <a:ext cx="1417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Assign value to </a:t>
            </a:r>
            <a:r>
              <a:rPr lang="en-US" sz="1200" dirty="0" err="1">
                <a:solidFill>
                  <a:schemeClr val="bg1"/>
                </a:solidFill>
              </a:rPr>
              <a:t>str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7848" y="3797077"/>
            <a:ext cx="110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Apply function to </a:t>
            </a:r>
            <a:r>
              <a:rPr lang="en-US" sz="1200" dirty="0" err="1">
                <a:solidFill>
                  <a:schemeClr val="bg1"/>
                </a:solidFill>
              </a:rPr>
              <a:t>str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2939" y="521587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Display </a:t>
            </a:r>
            <a:r>
              <a:rPr lang="en-US" sz="1200" dirty="0" err="1">
                <a:solidFill>
                  <a:schemeClr val="bg1"/>
                </a:solidFill>
              </a:rPr>
              <a:t>str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616995" y="1854116"/>
            <a:ext cx="45719" cy="566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Down Arrow 18"/>
          <p:cNvSpPr/>
          <p:nvPr/>
        </p:nvSpPr>
        <p:spPr>
          <a:xfrm>
            <a:off x="1529488" y="2951398"/>
            <a:ext cx="45719" cy="693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Down Arrow 19"/>
          <p:cNvSpPr/>
          <p:nvPr/>
        </p:nvSpPr>
        <p:spPr>
          <a:xfrm>
            <a:off x="1547664" y="4386912"/>
            <a:ext cx="45719" cy="706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Down Arrow 20"/>
          <p:cNvSpPr/>
          <p:nvPr/>
        </p:nvSpPr>
        <p:spPr>
          <a:xfrm>
            <a:off x="1501945" y="5600144"/>
            <a:ext cx="45719" cy="651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3707904" y="14847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Terminal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3635896" y="22768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value to variables </a:t>
            </a:r>
            <a:r>
              <a:rPr lang="en-US" dirty="0" err="1"/>
              <a:t>str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563888" y="364502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PROCESS: use function to </a:t>
            </a:r>
            <a:r>
              <a:rPr lang="en-US" dirty="0" err="1"/>
              <a:t>str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3491880" y="509305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</a:t>
            </a:r>
            <a:r>
              <a:rPr lang="en-US" dirty="0" err="1"/>
              <a:t>str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625147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Terminal</a:t>
            </a:r>
            <a:endParaRPr lang="en-AU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27784" y="17008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55776" y="263691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627784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55776" y="521587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55776" y="645333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951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782&quot;&gt;&lt;/object&gt;&lt;object type=&quot;2&quot; unique_id=&quot;10783&quot;&gt;&lt;object type=&quot;3&quot; unique_id=&quot;10784&quot;&gt;&lt;property id=&quot;20148&quot; value=&quot;5&quot;/&gt;&lt;property id=&quot;20300&quot; value=&quot;Slide 1 - &amp;quot;JavaScript and JQuery&amp;quot;&quot;/&gt;&lt;property id=&quot;20307&quot; value=&quot;256&quot;/&gt;&lt;/object&gt;&lt;object type=&quot;3&quot; unique_id=&quot;10785&quot;&gt;&lt;property id=&quot;20148&quot; value=&quot;5&quot;/&gt;&lt;property id=&quot;20300&quot; value=&quot;Slide 2 - &amp;quot;Objectives&amp;quot;&quot;/&gt;&lt;property id=&quot;20307&quot; value=&quot;257&quot;/&gt;&lt;/object&gt;&lt;object type=&quot;3&quot; unique_id=&quot;10787&quot;&gt;&lt;property id=&quot;20148&quot; value=&quot;5&quot;/&gt;&lt;property id=&quot;20300&quot; value=&quot;Slide 3 - &amp;quot;Introducing JavaScript&amp;quot;&quot;/&gt;&lt;property id=&quot;20307&quot; value=&quot;259&quot;/&gt;&lt;/object&gt;&lt;object type=&quot;3&quot; unique_id=&quot;10788&quot;&gt;&lt;property id=&quot;20148&quot; value=&quot;5&quot;/&gt;&lt;property id=&quot;20300&quot; value=&quot;Slide 4 - &amp;quot;Introducing JavaScript&amp;quot;&quot;/&gt;&lt;property id=&quot;20307&quot; value=&quot;260&quot;/&gt;&lt;/object&gt;&lt;object type=&quot;3&quot; unique_id=&quot;10789&quot;&gt;&lt;property id=&quot;20148&quot; value=&quot;5&quot;/&gt;&lt;property id=&quot;20300&quot; value=&quot;Slide 5 - &amp;quot;The Development of JavaScript&amp;quot;&quot;/&gt;&lt;property id=&quot;20307&quot; value=&quot;261&quot;/&gt;&lt;/object&gt;&lt;object type=&quot;3&quot; unique_id=&quot;10790&quot;&gt;&lt;property id=&quot;20148&quot; value=&quot;5&quot;/&gt;&lt;property id=&quot;20300&quot; value=&quot;Slide 7 - &amp;quot;The Development of JavaScript&amp;quot;&quot;/&gt;&lt;property id=&quot;20307&quot; value=&quot;262&quot;/&gt;&lt;/object&gt;&lt;object type=&quot;3&quot; unique_id=&quot;10792&quot;&gt;&lt;property id=&quot;20148&quot; value=&quot;5&quot;/&gt;&lt;property id=&quot;20300&quot; value=&quot;Slide 11 - &amp;quot;Writing Output to the Web Page&amp;quot;&quot;/&gt;&lt;property id=&quot;20307&quot; value=&quot;264&quot;/&gt;&lt;/object&gt;&lt;object type=&quot;3&quot; unique_id=&quot;10793&quot;&gt;&lt;property id=&quot;20148&quot; value=&quot;5&quot;/&gt;&lt;property id=&quot;20300&quot; value=&quot;Slide 12 - &amp;quot;Writing Output to the Web Page&amp;quot;&quot;/&gt;&lt;property id=&quot;20307&quot; value=&quot;265&quot;/&gt;&lt;/object&gt;&lt;object type=&quot;3&quot; unique_id=&quot;10794&quot;&gt;&lt;property id=&quot;20148&quot; value=&quot;5&quot;/&gt;&lt;property id=&quot;20300&quot; value=&quot;Slide 14 - &amp;quot;Writing Output to the Web Page&amp;quot;&quot;/&gt;&lt;property id=&quot;20307&quot; value=&quot;266&quot;/&gt;&lt;/object&gt;&lt;object type=&quot;3&quot; unique_id=&quot;10984&quot;&gt;&lt;property id=&quot;20148&quot; value=&quot;5&quot;/&gt;&lt;property id=&quot;20300&quot; value=&quot;Slide 18 - &amp;quot;Commenting JavaScript Code&amp;quot;&quot;/&gt;&lt;property id=&quot;20307&quot; value=&quot;276&quot;/&gt;&lt;/object&gt;&lt;object type=&quot;3&quot; unique_id=&quot;11561&quot;&gt;&lt;property id=&quot;20148&quot; value=&quot;5&quot;/&gt;&lt;property id=&quot;20300&quot; value=&quot;Slide 20 - &amp;quot;Debugging Your JavaScript Programs&amp;quot;&quot;/&gt;&lt;property id=&quot;20307&quot; value=&quot;285&quot;/&gt;&lt;/object&gt;&lt;object type=&quot;3&quot; unique_id=&quot;11882&quot;&gt;&lt;property id=&quot;20148&quot; value=&quot;5&quot;/&gt;&lt;property id=&quot;20300&quot; value=&quot;Slide 13 - &amp;quot;JavaScript and HTML Tags&amp;quot;&quot;/&gt;&lt;property id=&quot;20307&quot; value=&quot;286&quot;/&gt;&lt;/object&gt;&lt;object type=&quot;3&quot; unique_id=&quot;12180&quot;&gt;&lt;property id=&quot;20148&quot; value=&quot;5&quot;/&gt;&lt;property id=&quot;20300&quot; value=&quot;Slide 6 - &amp;quot;The Development of JavaScript&amp;quot;&quot;/&gt;&lt;property id=&quot;20307&quot; value=&quot;287&quot;/&gt;&lt;/object&gt;&lt;object type=&quot;3&quot; unique_id=&quot;12283&quot;&gt;&lt;property id=&quot;20148&quot; value=&quot;5&quot;/&gt;&lt;property id=&quot;20300&quot; value=&quot;Slide 15 - &amp;quot;Writing Output to the Web Page&amp;quot;&quot;/&gt;&lt;property id=&quot;20307&quot; value=&quot;288&quot;/&gt;&lt;/object&gt;&lt;object type=&quot;3&quot; unique_id=&quot;12389&quot;&gt;&lt;property id=&quot;20148&quot; value=&quot;5&quot;/&gt;&lt;property id=&quot;20300&quot; value=&quot;Slide 19 - &amp;quot;Link External JS files&amp;quot;&quot;/&gt;&lt;property id=&quot;20307&quot; value=&quot;289&quot;/&gt;&lt;/object&gt;&lt;object type=&quot;3&quot; unique_id=&quot;12678&quot;&gt;&lt;property id=&quot;20148&quot; value=&quot;5&quot;/&gt;&lt;property id=&quot;20300&quot; value=&quot;Slide 8 - &amp;quot;JavaScript Terminologies&amp;quot;&quot;/&gt;&lt;property id=&quot;20307&quot; value=&quot;290&quot;/&gt;&lt;/object&gt;&lt;object type=&quot;3&quot; unique_id=&quot;12679&quot;&gt;&lt;property id=&quot;20148&quot; value=&quot;5&quot;/&gt;&lt;property id=&quot;20300&quot; value=&quot;Slide 9 - &amp;quot;JavaScript Terminologies&amp;quot;&quot;/&gt;&lt;property id=&quot;20307&quot; value=&quot;291&quot;/&gt;&lt;/object&gt;&lt;object type=&quot;3&quot; unique_id=&quot;12680&quot;&gt;&lt;property id=&quot;20148&quot; value=&quot;5&quot;/&gt;&lt;property id=&quot;20300&quot; value=&quot;Slide 10 - &amp;quot;JavaScript Terminologies&amp;quot;&quot;/&gt;&lt;property id=&quot;20307&quot; value=&quot;292&quot;/&gt;&lt;/object&gt;&lt;object type=&quot;3&quot; unique_id=&quot;12869&quot;&gt;&lt;property id=&quot;20148&quot; value=&quot;5&quot;/&gt;&lt;property id=&quot;20300&quot; value=&quot;Slide 16 - &amp;quot;Understanding JavaScript Syntax&amp;quot;&quot;/&gt;&lt;property id=&quot;20307&quot; value=&quot;294&quot;/&gt;&lt;/object&gt;&lt;object type=&quot;3&quot; unique_id=&quot;12870&quot;&gt;&lt;property id=&quot;20148&quot; value=&quot;5&quot;/&gt;&lt;property id=&quot;20300&quot; value=&quot;Slide 17 - &amp;quot;Commenting JavaScript Code&amp;quot;&quot;/&gt;&lt;property id=&quot;20307&quot; value=&quot;29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20637</TotalTime>
  <Words>1044</Words>
  <Application>Microsoft Office PowerPoint</Application>
  <PresentationFormat>On-screen Show (4:3)</PresentationFormat>
  <Paragraphs>250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Intro to Python  Week 3</vt:lpstr>
      <vt:lpstr>Overview</vt:lpstr>
      <vt:lpstr>What is a String</vt:lpstr>
      <vt:lpstr>Create a String</vt:lpstr>
      <vt:lpstr>How to Access Characters in a String</vt:lpstr>
      <vt:lpstr>String Connection</vt:lpstr>
      <vt:lpstr>Build in String Function - 1</vt:lpstr>
      <vt:lpstr>Build in String Function - 2</vt:lpstr>
      <vt:lpstr>Example 1– Flowchart and Pseudocode </vt:lpstr>
      <vt:lpstr>Build in String Function - 3</vt:lpstr>
      <vt:lpstr>Build in String Function - 4</vt:lpstr>
      <vt:lpstr>Build in String Function - 5</vt:lpstr>
      <vt:lpstr>Build in String Function - 6</vt:lpstr>
      <vt:lpstr>More practice</vt:lpstr>
      <vt:lpstr>Reference</vt:lpstr>
    </vt:vector>
  </TitlesOfParts>
  <Company>NMIT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and JQuery</dc:title>
  <dc:creator>NMIT</dc:creator>
  <cp:lastModifiedBy>1497500</cp:lastModifiedBy>
  <cp:revision>159</cp:revision>
  <dcterms:created xsi:type="dcterms:W3CDTF">2014-01-22T03:57:44Z</dcterms:created>
  <dcterms:modified xsi:type="dcterms:W3CDTF">2020-04-02T04:20:22Z</dcterms:modified>
</cp:coreProperties>
</file>