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3" r:id="rId2"/>
  </p:sldMasterIdLst>
  <p:notesMasterIdLst>
    <p:notesMasterId r:id="rId23"/>
  </p:notesMasterIdLst>
  <p:sldIdLst>
    <p:sldId id="256" r:id="rId3"/>
    <p:sldId id="257" r:id="rId4"/>
    <p:sldId id="331" r:id="rId5"/>
    <p:sldId id="326" r:id="rId6"/>
    <p:sldId id="327" r:id="rId7"/>
    <p:sldId id="259" r:id="rId8"/>
    <p:sldId id="328" r:id="rId9"/>
    <p:sldId id="330" r:id="rId10"/>
    <p:sldId id="320" r:id="rId11"/>
    <p:sldId id="292" r:id="rId12"/>
    <p:sldId id="260" r:id="rId13"/>
    <p:sldId id="304" r:id="rId14"/>
    <p:sldId id="322" r:id="rId15"/>
    <p:sldId id="323" r:id="rId16"/>
    <p:sldId id="324" r:id="rId17"/>
    <p:sldId id="321" r:id="rId18"/>
    <p:sldId id="305" r:id="rId19"/>
    <p:sldId id="308" r:id="rId20"/>
    <p:sldId id="311" r:id="rId21"/>
    <p:sldId id="325" r:id="rId22"/>
  </p:sldIdLst>
  <p:sldSz cx="9144000" cy="6858000" type="screen4x3"/>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7" d="100"/>
          <a:sy n="127" d="100"/>
        </p:scale>
        <p:origin x="1845" y="5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170571-A0B6-4858-B563-91B9A87C104F}" type="datetimeFigureOut">
              <a:rPr lang="en-AU" smtClean="0"/>
              <a:t>2/04/2020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5803DF-37E3-4C5E-A54C-32FA55DD45D3}" type="slidenum">
              <a:rPr lang="en-AU" smtClean="0"/>
              <a:t>‹#›</a:t>
            </a:fld>
            <a:endParaRPr lang="en-AU"/>
          </a:p>
        </p:txBody>
      </p:sp>
    </p:spTree>
    <p:extLst>
      <p:ext uri="{BB962C8B-B14F-4D97-AF65-F5344CB8AC3E}">
        <p14:creationId xmlns:p14="http://schemas.microsoft.com/office/powerpoint/2010/main" val="4183763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595803DF-37E3-4C5E-A54C-32FA55DD45D3}" type="slidenum">
              <a:rPr lang="en-AU" smtClean="0"/>
              <a:t>1</a:t>
            </a:fld>
            <a:endParaRPr lang="en-AU"/>
          </a:p>
        </p:txBody>
      </p:sp>
    </p:spTree>
    <p:extLst>
      <p:ext uri="{BB962C8B-B14F-4D97-AF65-F5344CB8AC3E}">
        <p14:creationId xmlns:p14="http://schemas.microsoft.com/office/powerpoint/2010/main" val="2507406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D9A08A-7509-4D59-A06E-E2E02A639508}" type="datetime1">
              <a:rPr lang="en-AU" smtClean="0"/>
              <a:t>2/04/2020</a:t>
            </a:fld>
            <a:endParaRPr lang="en-AU"/>
          </a:p>
        </p:txBody>
      </p:sp>
      <p:sp>
        <p:nvSpPr>
          <p:cNvPr id="5" name="Footer Placeholder 4"/>
          <p:cNvSpPr>
            <a:spLocks noGrp="1"/>
          </p:cNvSpPr>
          <p:nvPr>
            <p:ph type="ftr" sz="quarter" idx="11"/>
          </p:nvPr>
        </p:nvSpPr>
        <p:spPr/>
        <p:txBody>
          <a:bodyPr/>
          <a:lstStyle/>
          <a:p>
            <a:r>
              <a:rPr lang="en-AU"/>
              <a:t>Create by Bing - Jan 2019</a:t>
            </a: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2238535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3816F7-9557-42CB-A34A-C1CA65BB5887}" type="datetime1">
              <a:rPr lang="en-AU" smtClean="0"/>
              <a:t>2/04/2020</a:t>
            </a:fld>
            <a:endParaRPr lang="en-AU"/>
          </a:p>
        </p:txBody>
      </p:sp>
      <p:sp>
        <p:nvSpPr>
          <p:cNvPr id="5" name="Footer Placeholder 4"/>
          <p:cNvSpPr>
            <a:spLocks noGrp="1"/>
          </p:cNvSpPr>
          <p:nvPr>
            <p:ph type="ftr" sz="quarter" idx="11"/>
          </p:nvPr>
        </p:nvSpPr>
        <p:spPr/>
        <p:txBody>
          <a:bodyPr/>
          <a:lstStyle/>
          <a:p>
            <a:r>
              <a:rPr lang="en-AU"/>
              <a:t>Create by Bing - Jan 2019</a:t>
            </a: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415755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57117B-1C00-44F7-B025-47425B599455}" type="datetime1">
              <a:rPr lang="en-AU" smtClean="0"/>
              <a:t>2/04/2020</a:t>
            </a:fld>
            <a:endParaRPr lang="en-AU"/>
          </a:p>
        </p:txBody>
      </p:sp>
      <p:sp>
        <p:nvSpPr>
          <p:cNvPr id="5" name="Footer Placeholder 4"/>
          <p:cNvSpPr>
            <a:spLocks noGrp="1"/>
          </p:cNvSpPr>
          <p:nvPr>
            <p:ph type="ftr" sz="quarter" idx="11"/>
          </p:nvPr>
        </p:nvSpPr>
        <p:spPr/>
        <p:txBody>
          <a:bodyPr/>
          <a:lstStyle/>
          <a:p>
            <a:r>
              <a:rPr lang="en-AU"/>
              <a:t>Create by Bing - Jan 2019</a:t>
            </a: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485566C-18E6-4752-836B-DB4DC986E73F}" type="slidenum">
              <a:rPr lang="en-AU" smtClean="0"/>
              <a:t>‹#›</a:t>
            </a:fld>
            <a:endParaRPr lang="en-AU"/>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67557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4EBB461-1428-43A9-94CD-EE4954DB125C}" type="datetime1">
              <a:rPr lang="en-AU" smtClean="0"/>
              <a:t>2/04/2020</a:t>
            </a:fld>
            <a:endParaRPr lang="en-AU"/>
          </a:p>
        </p:txBody>
      </p:sp>
      <p:sp>
        <p:nvSpPr>
          <p:cNvPr id="6" name="Footer Placeholder 5"/>
          <p:cNvSpPr>
            <a:spLocks noGrp="1"/>
          </p:cNvSpPr>
          <p:nvPr>
            <p:ph type="ftr" sz="quarter" idx="11"/>
          </p:nvPr>
        </p:nvSpPr>
        <p:spPr/>
        <p:txBody>
          <a:bodyPr/>
          <a:lstStyle/>
          <a:p>
            <a:r>
              <a:rPr lang="en-AU"/>
              <a:t>Create by Bing - Jan 2019</a:t>
            </a: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2919070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AB629E2-5B75-4AC4-A5E4-E110D6436AD1}" type="datetime1">
              <a:rPr lang="en-AU" smtClean="0"/>
              <a:t>2/04/2020</a:t>
            </a:fld>
            <a:endParaRPr lang="en-AU"/>
          </a:p>
        </p:txBody>
      </p:sp>
      <p:sp>
        <p:nvSpPr>
          <p:cNvPr id="6" name="Footer Placeholder 5"/>
          <p:cNvSpPr>
            <a:spLocks noGrp="1"/>
          </p:cNvSpPr>
          <p:nvPr>
            <p:ph type="ftr" sz="quarter" idx="11"/>
          </p:nvPr>
        </p:nvSpPr>
        <p:spPr/>
        <p:txBody>
          <a:bodyPr/>
          <a:lstStyle/>
          <a:p>
            <a:r>
              <a:rPr lang="en-AU"/>
              <a:t>Create by Bing - Jan 2019</a:t>
            </a: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485566C-18E6-4752-836B-DB4DC986E73F}" type="slidenum">
              <a:rPr lang="en-AU" smtClean="0"/>
              <a:t>‹#›</a:t>
            </a:fld>
            <a:endParaRPr lang="en-AU"/>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9120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49B59AE-BC2B-4507-899C-DFFF0E50D3CD}" type="datetime1">
              <a:rPr lang="en-AU" smtClean="0"/>
              <a:t>2/04/2020</a:t>
            </a:fld>
            <a:endParaRPr lang="en-AU"/>
          </a:p>
        </p:txBody>
      </p:sp>
      <p:sp>
        <p:nvSpPr>
          <p:cNvPr id="6" name="Footer Placeholder 5"/>
          <p:cNvSpPr>
            <a:spLocks noGrp="1"/>
          </p:cNvSpPr>
          <p:nvPr>
            <p:ph type="ftr" sz="quarter" idx="11"/>
          </p:nvPr>
        </p:nvSpPr>
        <p:spPr/>
        <p:txBody>
          <a:bodyPr/>
          <a:lstStyle/>
          <a:p>
            <a:r>
              <a:rPr lang="en-AU"/>
              <a:t>Create by Bing - Jan 2019</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1954483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7577CF-EB98-49CB-ADC7-62B916D5F3D0}" type="datetime1">
              <a:rPr lang="en-AU" smtClean="0"/>
              <a:t>2/04/2020</a:t>
            </a:fld>
            <a:endParaRPr lang="en-AU"/>
          </a:p>
        </p:txBody>
      </p:sp>
      <p:sp>
        <p:nvSpPr>
          <p:cNvPr id="5" name="Footer Placeholder 4"/>
          <p:cNvSpPr>
            <a:spLocks noGrp="1"/>
          </p:cNvSpPr>
          <p:nvPr>
            <p:ph type="ftr" sz="quarter" idx="11"/>
          </p:nvPr>
        </p:nvSpPr>
        <p:spPr/>
        <p:txBody>
          <a:bodyPr/>
          <a:lstStyle/>
          <a:p>
            <a:r>
              <a:rPr lang="en-AU"/>
              <a:t>Create by Bing - Jan 2019</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227290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5C3BE-EFF9-46E7-94FD-30D6FC149005}" type="datetime1">
              <a:rPr lang="en-AU" smtClean="0"/>
              <a:t>2/04/2020</a:t>
            </a:fld>
            <a:endParaRPr lang="en-AU"/>
          </a:p>
        </p:txBody>
      </p:sp>
      <p:sp>
        <p:nvSpPr>
          <p:cNvPr id="5" name="Footer Placeholder 4"/>
          <p:cNvSpPr>
            <a:spLocks noGrp="1"/>
          </p:cNvSpPr>
          <p:nvPr>
            <p:ph type="ftr" sz="quarter" idx="11"/>
          </p:nvPr>
        </p:nvSpPr>
        <p:spPr/>
        <p:txBody>
          <a:bodyPr/>
          <a:lstStyle/>
          <a:p>
            <a:r>
              <a:rPr lang="en-AU"/>
              <a:t>Create by Bing - Jan 2019</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4211003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56D08-8E16-4E06-B3F4-1A5303EE67C3}" type="datetime1">
              <a:rPr lang="en-AU" smtClean="0"/>
              <a:t>2/04/2020</a:t>
            </a:fld>
            <a:endParaRPr lang="en-AU"/>
          </a:p>
        </p:txBody>
      </p:sp>
      <p:sp>
        <p:nvSpPr>
          <p:cNvPr id="5" name="Footer Placeholder 4"/>
          <p:cNvSpPr>
            <a:spLocks noGrp="1"/>
          </p:cNvSpPr>
          <p:nvPr>
            <p:ph type="ftr" sz="quarter" idx="11"/>
          </p:nvPr>
        </p:nvSpPr>
        <p:spPr/>
        <p:txBody>
          <a:bodyPr/>
          <a:lstStyle/>
          <a:p>
            <a:r>
              <a:rPr lang="en-AU"/>
              <a:t>Created by Bing - Jan 2020</a:t>
            </a: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22193347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06C605-1C26-4FCE-8A7B-8CE7E1D4544A}" type="datetime1">
              <a:rPr lang="en-AU" smtClean="0"/>
              <a:t>2/04/2020</a:t>
            </a:fld>
            <a:endParaRPr lang="en-AU"/>
          </a:p>
        </p:txBody>
      </p:sp>
      <p:sp>
        <p:nvSpPr>
          <p:cNvPr id="5" name="Footer Placeholder 4"/>
          <p:cNvSpPr>
            <a:spLocks noGrp="1"/>
          </p:cNvSpPr>
          <p:nvPr>
            <p:ph type="ftr" sz="quarter" idx="11"/>
          </p:nvPr>
        </p:nvSpPr>
        <p:spPr/>
        <p:txBody>
          <a:bodyPr/>
          <a:lstStyle/>
          <a:p>
            <a:r>
              <a:rPr lang="en-AU"/>
              <a:t>Created by Bing - Jan 2020</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3970835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6D8DF7-FFE1-4CE3-BB23-688DEAD68236}" type="datetime1">
              <a:rPr lang="en-AU" smtClean="0"/>
              <a:t>2/04/2020</a:t>
            </a:fld>
            <a:endParaRPr lang="en-AU"/>
          </a:p>
        </p:txBody>
      </p:sp>
      <p:sp>
        <p:nvSpPr>
          <p:cNvPr id="5" name="Footer Placeholder 4"/>
          <p:cNvSpPr>
            <a:spLocks noGrp="1"/>
          </p:cNvSpPr>
          <p:nvPr>
            <p:ph type="ftr" sz="quarter" idx="11"/>
          </p:nvPr>
        </p:nvSpPr>
        <p:spPr/>
        <p:txBody>
          <a:bodyPr/>
          <a:lstStyle/>
          <a:p>
            <a:r>
              <a:rPr lang="en-AU"/>
              <a:t>Created by Bing - Jan 2020</a:t>
            </a: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3870883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BDEF88-B83A-4521-ACD2-3BC7382ACD3C}" type="datetime1">
              <a:rPr lang="en-AU" smtClean="0"/>
              <a:t>2/04/2020</a:t>
            </a:fld>
            <a:endParaRPr lang="en-AU"/>
          </a:p>
        </p:txBody>
      </p:sp>
      <p:sp>
        <p:nvSpPr>
          <p:cNvPr id="5" name="Footer Placeholder 4"/>
          <p:cNvSpPr>
            <a:spLocks noGrp="1"/>
          </p:cNvSpPr>
          <p:nvPr>
            <p:ph type="ftr" sz="quarter" idx="11"/>
          </p:nvPr>
        </p:nvSpPr>
        <p:spPr/>
        <p:txBody>
          <a:bodyPr/>
          <a:lstStyle/>
          <a:p>
            <a:r>
              <a:rPr lang="en-AU"/>
              <a:t>Create by Bing - Jan 2019</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24863092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1FB07A-F00D-435F-B953-4A11F7671555}" type="datetime1">
              <a:rPr lang="en-AU" smtClean="0"/>
              <a:t>2/04/2020</a:t>
            </a:fld>
            <a:endParaRPr lang="en-AU"/>
          </a:p>
        </p:txBody>
      </p:sp>
      <p:sp>
        <p:nvSpPr>
          <p:cNvPr id="6" name="Footer Placeholder 5"/>
          <p:cNvSpPr>
            <a:spLocks noGrp="1"/>
          </p:cNvSpPr>
          <p:nvPr>
            <p:ph type="ftr" sz="quarter" idx="11"/>
          </p:nvPr>
        </p:nvSpPr>
        <p:spPr/>
        <p:txBody>
          <a:bodyPr/>
          <a:lstStyle/>
          <a:p>
            <a:r>
              <a:rPr lang="en-AU"/>
              <a:t>Created by Bing - Jan 2020</a:t>
            </a: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3991591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CC8B73-E74B-4633-B7B1-53413AB35008}" type="datetime1">
              <a:rPr lang="en-AU" smtClean="0"/>
              <a:t>2/04/2020</a:t>
            </a:fld>
            <a:endParaRPr lang="en-AU"/>
          </a:p>
        </p:txBody>
      </p:sp>
      <p:sp>
        <p:nvSpPr>
          <p:cNvPr id="8" name="Footer Placeholder 7"/>
          <p:cNvSpPr>
            <a:spLocks noGrp="1"/>
          </p:cNvSpPr>
          <p:nvPr>
            <p:ph type="ftr" sz="quarter" idx="11"/>
          </p:nvPr>
        </p:nvSpPr>
        <p:spPr/>
        <p:txBody>
          <a:bodyPr/>
          <a:lstStyle/>
          <a:p>
            <a:r>
              <a:rPr lang="en-AU"/>
              <a:t>Created by Bing - Jan 2020</a:t>
            </a: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26252928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6BDFC3-4D2F-4AE9-BE53-3FDB59689AB5}" type="datetime1">
              <a:rPr lang="en-AU" smtClean="0"/>
              <a:t>2/04/2020</a:t>
            </a:fld>
            <a:endParaRPr lang="en-AU"/>
          </a:p>
        </p:txBody>
      </p:sp>
      <p:sp>
        <p:nvSpPr>
          <p:cNvPr id="4" name="Footer Placeholder 3"/>
          <p:cNvSpPr>
            <a:spLocks noGrp="1"/>
          </p:cNvSpPr>
          <p:nvPr>
            <p:ph type="ftr" sz="quarter" idx="11"/>
          </p:nvPr>
        </p:nvSpPr>
        <p:spPr/>
        <p:txBody>
          <a:bodyPr/>
          <a:lstStyle/>
          <a:p>
            <a:r>
              <a:rPr lang="en-AU"/>
              <a:t>Created by Bing - Jan 2020</a:t>
            </a: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35764066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F8201-E8E9-4233-ABF4-049419F851BF}" type="datetime1">
              <a:rPr lang="en-AU" smtClean="0"/>
              <a:t>2/04/2020</a:t>
            </a:fld>
            <a:endParaRPr lang="en-AU"/>
          </a:p>
        </p:txBody>
      </p:sp>
      <p:sp>
        <p:nvSpPr>
          <p:cNvPr id="3" name="Footer Placeholder 2"/>
          <p:cNvSpPr>
            <a:spLocks noGrp="1"/>
          </p:cNvSpPr>
          <p:nvPr>
            <p:ph type="ftr" sz="quarter" idx="11"/>
          </p:nvPr>
        </p:nvSpPr>
        <p:spPr/>
        <p:txBody>
          <a:bodyPr/>
          <a:lstStyle/>
          <a:p>
            <a:r>
              <a:rPr lang="en-AU"/>
              <a:t>Created by Bing - Jan 2020</a:t>
            </a: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16866831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16C3FC-1CB2-4F9C-95D4-BE6120A4FFBA}" type="datetime1">
              <a:rPr lang="en-AU" smtClean="0"/>
              <a:t>2/04/2020</a:t>
            </a:fld>
            <a:endParaRPr lang="en-AU"/>
          </a:p>
        </p:txBody>
      </p:sp>
      <p:sp>
        <p:nvSpPr>
          <p:cNvPr id="6" name="Footer Placeholder 5"/>
          <p:cNvSpPr>
            <a:spLocks noGrp="1"/>
          </p:cNvSpPr>
          <p:nvPr>
            <p:ph type="ftr" sz="quarter" idx="11"/>
          </p:nvPr>
        </p:nvSpPr>
        <p:spPr/>
        <p:txBody>
          <a:bodyPr/>
          <a:lstStyle/>
          <a:p>
            <a:r>
              <a:rPr lang="en-AU"/>
              <a:t>Created by Bing - Jan 2020</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3408633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B40EE4-DCC8-4621-B684-9E8C2BDA3E49}" type="datetime1">
              <a:rPr lang="en-AU" smtClean="0"/>
              <a:t>2/04/2020</a:t>
            </a:fld>
            <a:endParaRPr lang="en-AU"/>
          </a:p>
        </p:txBody>
      </p:sp>
      <p:sp>
        <p:nvSpPr>
          <p:cNvPr id="6" name="Footer Placeholder 5"/>
          <p:cNvSpPr>
            <a:spLocks noGrp="1"/>
          </p:cNvSpPr>
          <p:nvPr>
            <p:ph type="ftr" sz="quarter" idx="11"/>
          </p:nvPr>
        </p:nvSpPr>
        <p:spPr/>
        <p:txBody>
          <a:bodyPr/>
          <a:lstStyle/>
          <a:p>
            <a:r>
              <a:rPr lang="en-AU"/>
              <a:t>Created by Bing - Jan 2020</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9633822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86D225-41B2-4AD4-8C6B-316698E2B1EB}" type="datetime1">
              <a:rPr lang="en-AU" smtClean="0"/>
              <a:t>2/04/2020</a:t>
            </a:fld>
            <a:endParaRPr lang="en-AU"/>
          </a:p>
        </p:txBody>
      </p:sp>
      <p:sp>
        <p:nvSpPr>
          <p:cNvPr id="5" name="Footer Placeholder 4"/>
          <p:cNvSpPr>
            <a:spLocks noGrp="1"/>
          </p:cNvSpPr>
          <p:nvPr>
            <p:ph type="ftr" sz="quarter" idx="11"/>
          </p:nvPr>
        </p:nvSpPr>
        <p:spPr/>
        <p:txBody>
          <a:bodyPr/>
          <a:lstStyle/>
          <a:p>
            <a:r>
              <a:rPr lang="en-AU"/>
              <a:t>Created by Bing - Jan 2020</a:t>
            </a: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4182069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3EBFAC-800C-4D63-831F-DDD759090016}" type="datetime1">
              <a:rPr lang="en-AU" smtClean="0"/>
              <a:t>2/04/2020</a:t>
            </a:fld>
            <a:endParaRPr lang="en-AU"/>
          </a:p>
        </p:txBody>
      </p:sp>
      <p:sp>
        <p:nvSpPr>
          <p:cNvPr id="5" name="Footer Placeholder 4"/>
          <p:cNvSpPr>
            <a:spLocks noGrp="1"/>
          </p:cNvSpPr>
          <p:nvPr>
            <p:ph type="ftr" sz="quarter" idx="11"/>
          </p:nvPr>
        </p:nvSpPr>
        <p:spPr/>
        <p:txBody>
          <a:bodyPr/>
          <a:lstStyle/>
          <a:p>
            <a:r>
              <a:rPr lang="en-AU"/>
              <a:t>Created by Bing - Jan 2020</a:t>
            </a: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485566C-18E6-4752-836B-DB4DC986E73F}" type="slidenum">
              <a:rPr lang="en-AU" smtClean="0"/>
              <a:t>‹#›</a:t>
            </a:fld>
            <a:endParaRPr lang="en-AU"/>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50096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7B1E908-D1B7-4512-B49C-BACA00144F53}" type="datetime1">
              <a:rPr lang="en-AU" smtClean="0"/>
              <a:t>2/04/2020</a:t>
            </a:fld>
            <a:endParaRPr lang="en-AU"/>
          </a:p>
        </p:txBody>
      </p:sp>
      <p:sp>
        <p:nvSpPr>
          <p:cNvPr id="6" name="Footer Placeholder 5"/>
          <p:cNvSpPr>
            <a:spLocks noGrp="1"/>
          </p:cNvSpPr>
          <p:nvPr>
            <p:ph type="ftr" sz="quarter" idx="11"/>
          </p:nvPr>
        </p:nvSpPr>
        <p:spPr/>
        <p:txBody>
          <a:bodyPr/>
          <a:lstStyle/>
          <a:p>
            <a:r>
              <a:rPr lang="en-AU"/>
              <a:t>Created by Bing - Jan 2020</a:t>
            </a: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31052954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2E33185-EBBA-4912-A013-5AD8D104A169}" type="datetime1">
              <a:rPr lang="en-AU" smtClean="0"/>
              <a:t>2/04/2020</a:t>
            </a:fld>
            <a:endParaRPr lang="en-AU"/>
          </a:p>
        </p:txBody>
      </p:sp>
      <p:sp>
        <p:nvSpPr>
          <p:cNvPr id="6" name="Footer Placeholder 5"/>
          <p:cNvSpPr>
            <a:spLocks noGrp="1"/>
          </p:cNvSpPr>
          <p:nvPr>
            <p:ph type="ftr" sz="quarter" idx="11"/>
          </p:nvPr>
        </p:nvSpPr>
        <p:spPr/>
        <p:txBody>
          <a:bodyPr/>
          <a:lstStyle/>
          <a:p>
            <a:r>
              <a:rPr lang="en-AU"/>
              <a:t>Created by Bing - Jan 2020</a:t>
            </a: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485566C-18E6-4752-836B-DB4DC986E73F}" type="slidenum">
              <a:rPr lang="en-AU" smtClean="0"/>
              <a:t>‹#›</a:t>
            </a:fld>
            <a:endParaRPr lang="en-AU"/>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0899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4C5193-DD73-46CA-90CE-9A4B16659D63}" type="datetime1">
              <a:rPr lang="en-AU" smtClean="0"/>
              <a:t>2/04/2020</a:t>
            </a:fld>
            <a:endParaRPr lang="en-AU"/>
          </a:p>
        </p:txBody>
      </p:sp>
      <p:sp>
        <p:nvSpPr>
          <p:cNvPr id="5" name="Footer Placeholder 4"/>
          <p:cNvSpPr>
            <a:spLocks noGrp="1"/>
          </p:cNvSpPr>
          <p:nvPr>
            <p:ph type="ftr" sz="quarter" idx="11"/>
          </p:nvPr>
        </p:nvSpPr>
        <p:spPr/>
        <p:txBody>
          <a:bodyPr/>
          <a:lstStyle/>
          <a:p>
            <a:r>
              <a:rPr lang="en-AU"/>
              <a:t>Create by Bing - Jan 2019</a:t>
            </a: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2223319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5B5C446-7453-488E-8A30-EBDDCCE47BDB}" type="datetime1">
              <a:rPr lang="en-AU" smtClean="0"/>
              <a:t>2/04/2020</a:t>
            </a:fld>
            <a:endParaRPr lang="en-AU"/>
          </a:p>
        </p:txBody>
      </p:sp>
      <p:sp>
        <p:nvSpPr>
          <p:cNvPr id="6" name="Footer Placeholder 5"/>
          <p:cNvSpPr>
            <a:spLocks noGrp="1"/>
          </p:cNvSpPr>
          <p:nvPr>
            <p:ph type="ftr" sz="quarter" idx="11"/>
          </p:nvPr>
        </p:nvSpPr>
        <p:spPr/>
        <p:txBody>
          <a:bodyPr/>
          <a:lstStyle/>
          <a:p>
            <a:r>
              <a:rPr lang="en-AU"/>
              <a:t>Created by Bing - Jan 2020</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16408623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1147E-0D88-48D5-B3D6-9FDF269A1C7F}" type="datetime1">
              <a:rPr lang="en-AU" smtClean="0"/>
              <a:t>2/04/2020</a:t>
            </a:fld>
            <a:endParaRPr lang="en-AU"/>
          </a:p>
        </p:txBody>
      </p:sp>
      <p:sp>
        <p:nvSpPr>
          <p:cNvPr id="5" name="Footer Placeholder 4"/>
          <p:cNvSpPr>
            <a:spLocks noGrp="1"/>
          </p:cNvSpPr>
          <p:nvPr>
            <p:ph type="ftr" sz="quarter" idx="11"/>
          </p:nvPr>
        </p:nvSpPr>
        <p:spPr/>
        <p:txBody>
          <a:bodyPr/>
          <a:lstStyle/>
          <a:p>
            <a:r>
              <a:rPr lang="en-AU"/>
              <a:t>Created by Bing - Jan 2020</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22760157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87C0D-C8F6-4E17-A8E1-FF06DFB006B9}" type="datetime1">
              <a:rPr lang="en-AU" smtClean="0"/>
              <a:t>2/04/2020</a:t>
            </a:fld>
            <a:endParaRPr lang="en-AU"/>
          </a:p>
        </p:txBody>
      </p:sp>
      <p:sp>
        <p:nvSpPr>
          <p:cNvPr id="5" name="Footer Placeholder 4"/>
          <p:cNvSpPr>
            <a:spLocks noGrp="1"/>
          </p:cNvSpPr>
          <p:nvPr>
            <p:ph type="ftr" sz="quarter" idx="11"/>
          </p:nvPr>
        </p:nvSpPr>
        <p:spPr/>
        <p:txBody>
          <a:bodyPr/>
          <a:lstStyle/>
          <a:p>
            <a:r>
              <a:rPr lang="en-AU"/>
              <a:t>Created by Bing - Jan 2020</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321365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F698E5-F609-4F30-B855-60AA0515D789}" type="datetime1">
              <a:rPr lang="en-AU" smtClean="0"/>
              <a:t>2/04/2020</a:t>
            </a:fld>
            <a:endParaRPr lang="en-AU"/>
          </a:p>
        </p:txBody>
      </p:sp>
      <p:sp>
        <p:nvSpPr>
          <p:cNvPr id="6" name="Footer Placeholder 5"/>
          <p:cNvSpPr>
            <a:spLocks noGrp="1"/>
          </p:cNvSpPr>
          <p:nvPr>
            <p:ph type="ftr" sz="quarter" idx="11"/>
          </p:nvPr>
        </p:nvSpPr>
        <p:spPr/>
        <p:txBody>
          <a:bodyPr/>
          <a:lstStyle/>
          <a:p>
            <a:r>
              <a:rPr lang="en-AU"/>
              <a:t>Create by Bing - Jan 2019</a:t>
            </a: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161862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354E17-5A30-4B8C-84B5-764E196754F3}" type="datetime1">
              <a:rPr lang="en-AU" smtClean="0"/>
              <a:t>2/04/2020</a:t>
            </a:fld>
            <a:endParaRPr lang="en-AU"/>
          </a:p>
        </p:txBody>
      </p:sp>
      <p:sp>
        <p:nvSpPr>
          <p:cNvPr id="8" name="Footer Placeholder 7"/>
          <p:cNvSpPr>
            <a:spLocks noGrp="1"/>
          </p:cNvSpPr>
          <p:nvPr>
            <p:ph type="ftr" sz="quarter" idx="11"/>
          </p:nvPr>
        </p:nvSpPr>
        <p:spPr/>
        <p:txBody>
          <a:bodyPr/>
          <a:lstStyle/>
          <a:p>
            <a:r>
              <a:rPr lang="en-AU"/>
              <a:t>Create by Bing - Jan 2019</a:t>
            </a: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386429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4BDD89-6D1A-4EDF-9EA2-88E2B63AA254}" type="datetime1">
              <a:rPr lang="en-AU" smtClean="0"/>
              <a:t>2/04/2020</a:t>
            </a:fld>
            <a:endParaRPr lang="en-AU"/>
          </a:p>
        </p:txBody>
      </p:sp>
      <p:sp>
        <p:nvSpPr>
          <p:cNvPr id="4" name="Footer Placeholder 3"/>
          <p:cNvSpPr>
            <a:spLocks noGrp="1"/>
          </p:cNvSpPr>
          <p:nvPr>
            <p:ph type="ftr" sz="quarter" idx="11"/>
          </p:nvPr>
        </p:nvSpPr>
        <p:spPr/>
        <p:txBody>
          <a:bodyPr/>
          <a:lstStyle/>
          <a:p>
            <a:r>
              <a:rPr lang="en-AU"/>
              <a:t>Create by Bing - Jan 2019</a:t>
            </a: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154248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35C74-F1ED-481E-9E19-B31A5FB757B0}" type="datetime1">
              <a:rPr lang="en-AU" smtClean="0"/>
              <a:t>2/04/2020</a:t>
            </a:fld>
            <a:endParaRPr lang="en-AU"/>
          </a:p>
        </p:txBody>
      </p:sp>
      <p:sp>
        <p:nvSpPr>
          <p:cNvPr id="3" name="Footer Placeholder 2"/>
          <p:cNvSpPr>
            <a:spLocks noGrp="1"/>
          </p:cNvSpPr>
          <p:nvPr>
            <p:ph type="ftr" sz="quarter" idx="11"/>
          </p:nvPr>
        </p:nvSpPr>
        <p:spPr/>
        <p:txBody>
          <a:bodyPr/>
          <a:lstStyle/>
          <a:p>
            <a:r>
              <a:rPr lang="en-AU"/>
              <a:t>Create by Bing - Jan 2019</a:t>
            </a: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1780582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41831F-E616-40A2-9C3C-FFF826F24970}" type="datetime1">
              <a:rPr lang="en-AU" smtClean="0"/>
              <a:t>2/04/2020</a:t>
            </a:fld>
            <a:endParaRPr lang="en-AU"/>
          </a:p>
        </p:txBody>
      </p:sp>
      <p:sp>
        <p:nvSpPr>
          <p:cNvPr id="6" name="Footer Placeholder 5"/>
          <p:cNvSpPr>
            <a:spLocks noGrp="1"/>
          </p:cNvSpPr>
          <p:nvPr>
            <p:ph type="ftr" sz="quarter" idx="11"/>
          </p:nvPr>
        </p:nvSpPr>
        <p:spPr/>
        <p:txBody>
          <a:bodyPr/>
          <a:lstStyle/>
          <a:p>
            <a:r>
              <a:rPr lang="en-AU"/>
              <a:t>Create by Bing - Jan 2019</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1041404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6320270-BB3D-47A1-ACF5-10B7F7A3AFFC}" type="datetime1">
              <a:rPr lang="en-AU" smtClean="0"/>
              <a:t>2/04/2020</a:t>
            </a:fld>
            <a:endParaRPr lang="en-AU"/>
          </a:p>
        </p:txBody>
      </p:sp>
      <p:sp>
        <p:nvSpPr>
          <p:cNvPr id="6" name="Footer Placeholder 5"/>
          <p:cNvSpPr>
            <a:spLocks noGrp="1"/>
          </p:cNvSpPr>
          <p:nvPr>
            <p:ph type="ftr" sz="quarter" idx="11"/>
          </p:nvPr>
        </p:nvSpPr>
        <p:spPr/>
        <p:txBody>
          <a:bodyPr/>
          <a:lstStyle/>
          <a:p>
            <a:r>
              <a:rPr lang="en-AU"/>
              <a:t>Create by Bing - Jan 2019</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2472457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D600AF38-714B-4CD9-97C1-A202EA51FEAE}" type="datetime1">
              <a:rPr lang="en-AU" smtClean="0"/>
              <a:t>2/04/2020</a:t>
            </a:fld>
            <a:endParaRPr lang="en-AU"/>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AU"/>
              <a:t>Create by Bing - Jan 2019</a:t>
            </a: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4485566C-18E6-4752-836B-DB4DC986E73F}" type="slidenum">
              <a:rPr lang="en-AU" smtClean="0"/>
              <a:t>‹#›</a:t>
            </a:fld>
            <a:endParaRPr lang="en-AU"/>
          </a:p>
        </p:txBody>
      </p:sp>
    </p:spTree>
    <p:extLst>
      <p:ext uri="{BB962C8B-B14F-4D97-AF65-F5344CB8AC3E}">
        <p14:creationId xmlns:p14="http://schemas.microsoft.com/office/powerpoint/2010/main" val="27421988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E5943C2-C56A-4302-9DA4-3BCC5185EB70}" type="datetime1">
              <a:rPr lang="en-AU" smtClean="0"/>
              <a:t>2/04/2020</a:t>
            </a:fld>
            <a:endParaRPr lang="en-AU"/>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AU"/>
              <a:t>Created by Bing - Jan 2020</a:t>
            </a: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4485566C-18E6-4752-836B-DB4DC986E73F}" type="slidenum">
              <a:rPr lang="en-AU" smtClean="0"/>
              <a:t>‹#›</a:t>
            </a:fld>
            <a:endParaRPr lang="en-AU"/>
          </a:p>
        </p:txBody>
      </p:sp>
    </p:spTree>
    <p:extLst>
      <p:ext uri="{BB962C8B-B14F-4D97-AF65-F5344CB8AC3E}">
        <p14:creationId xmlns:p14="http://schemas.microsoft.com/office/powerpoint/2010/main" val="17359118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twitter.com/tutorialspoint" TargetMode="External"/><Relationship Id="rId2" Type="http://schemas.openxmlformats.org/officeDocument/2006/relationships/hyperlink" Target="http://www.tutorialspoint.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861048"/>
            <a:ext cx="7543800" cy="1142999"/>
          </a:xfrm>
        </p:spPr>
        <p:txBody>
          <a:bodyPr>
            <a:normAutofit fontScale="90000"/>
          </a:bodyPr>
          <a:lstStyle/>
          <a:p>
            <a:pPr algn="ctr"/>
            <a:r>
              <a:rPr lang="en-AU" dirty="0"/>
              <a:t>Intro to Python</a:t>
            </a:r>
            <a:br>
              <a:rPr lang="en-AU" dirty="0"/>
            </a:br>
            <a:br>
              <a:rPr lang="en-AU" dirty="0"/>
            </a:br>
            <a:r>
              <a:rPr lang="en-AU" sz="3600" dirty="0"/>
              <a:t>Week 4</a:t>
            </a:r>
            <a:endParaRPr lang="en-AU" dirty="0"/>
          </a:p>
        </p:txBody>
      </p:sp>
      <p:sp>
        <p:nvSpPr>
          <p:cNvPr id="3" name="Footer Placeholder 2"/>
          <p:cNvSpPr>
            <a:spLocks noGrp="1"/>
          </p:cNvSpPr>
          <p:nvPr>
            <p:ph type="ftr" sz="quarter" idx="11"/>
          </p:nvPr>
        </p:nvSpPr>
        <p:spPr/>
        <p:txBody>
          <a:bodyPr/>
          <a:lstStyle/>
          <a:p>
            <a:r>
              <a:rPr lang="en-AU"/>
              <a:t>Create by Bing - Jan 2019</a:t>
            </a:r>
            <a:endParaRPr lang="en-AU" dirty="0"/>
          </a:p>
        </p:txBody>
      </p:sp>
      <p:sp>
        <p:nvSpPr>
          <p:cNvPr id="4" name="Slide Number Placeholder 3"/>
          <p:cNvSpPr>
            <a:spLocks noGrp="1"/>
          </p:cNvSpPr>
          <p:nvPr>
            <p:ph type="sldNum" sz="quarter" idx="12"/>
          </p:nvPr>
        </p:nvSpPr>
        <p:spPr/>
        <p:txBody>
          <a:bodyPr/>
          <a:lstStyle/>
          <a:p>
            <a:fld id="{4485566C-18E6-4752-836B-DB4DC986E73F}" type="slidenum">
              <a:rPr lang="en-AU" smtClean="0"/>
              <a:t>1</a:t>
            </a:fld>
            <a:endParaRPr lang="en-AU"/>
          </a:p>
        </p:txBody>
      </p:sp>
    </p:spTree>
    <p:extLst>
      <p:ext uri="{BB962C8B-B14F-4D97-AF65-F5344CB8AC3E}">
        <p14:creationId xmlns:p14="http://schemas.microsoft.com/office/powerpoint/2010/main" val="3765992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692696"/>
            <a:ext cx="6910536" cy="587896"/>
          </a:xfrm>
        </p:spPr>
        <p:txBody>
          <a:bodyPr/>
          <a:lstStyle/>
          <a:p>
            <a:r>
              <a:rPr lang="en-US" sz="3200" dirty="0"/>
              <a:t>if…..else….</a:t>
            </a:r>
            <a:endParaRPr lang="en-AU" sz="3200" dirty="0"/>
          </a:p>
        </p:txBody>
      </p:sp>
      <p:sp>
        <p:nvSpPr>
          <p:cNvPr id="3" name="Footer Placeholder 2"/>
          <p:cNvSpPr>
            <a:spLocks noGrp="1"/>
          </p:cNvSpPr>
          <p:nvPr>
            <p:ph type="ftr" sz="quarter" idx="11"/>
          </p:nvPr>
        </p:nvSpPr>
        <p:spPr/>
        <p:txBody>
          <a:bodyPr/>
          <a:lstStyle/>
          <a:p>
            <a:r>
              <a:rPr lang="en-AU">
                <a:solidFill>
                  <a:srgbClr val="DFDCB7"/>
                </a:solidFill>
              </a:rPr>
              <a:t>Create by Bing - Jan 2019</a:t>
            </a:r>
            <a:endParaRPr lang="en-AU" dirty="0">
              <a:solidFill>
                <a:srgbClr val="DFDCB7"/>
              </a:solidFill>
            </a:endParaRPr>
          </a:p>
        </p:txBody>
      </p:sp>
      <p:sp>
        <p:nvSpPr>
          <p:cNvPr id="4" name="Slide Number Placeholder 3"/>
          <p:cNvSpPr>
            <a:spLocks noGrp="1"/>
          </p:cNvSpPr>
          <p:nvPr>
            <p:ph type="sldNum" sz="quarter" idx="12"/>
          </p:nvPr>
        </p:nvSpPr>
        <p:spPr/>
        <p:txBody>
          <a:bodyPr/>
          <a:lstStyle/>
          <a:p>
            <a:fld id="{4485566C-18E6-4752-836B-DB4DC986E73F}" type="slidenum">
              <a:rPr lang="en-AU" smtClean="0"/>
              <a:pPr/>
              <a:t>10</a:t>
            </a:fld>
            <a:endParaRPr lang="en-AU"/>
          </a:p>
        </p:txBody>
      </p:sp>
      <p:sp>
        <p:nvSpPr>
          <p:cNvPr id="9" name="TextBox 8"/>
          <p:cNvSpPr txBox="1"/>
          <p:nvPr/>
        </p:nvSpPr>
        <p:spPr>
          <a:xfrm>
            <a:off x="1259632" y="1700808"/>
            <a:ext cx="5544616" cy="646331"/>
          </a:xfrm>
          <a:prstGeom prst="rect">
            <a:avLst/>
          </a:prstGeom>
          <a:noFill/>
        </p:spPr>
        <p:txBody>
          <a:bodyPr wrap="square" rtlCol="0">
            <a:spAutoFit/>
          </a:bodyPr>
          <a:lstStyle/>
          <a:p>
            <a:r>
              <a:rPr lang="en-AU" dirty="0"/>
              <a:t>The else statement is an optional statement and there could be at most only one else statement following if</a:t>
            </a:r>
          </a:p>
        </p:txBody>
      </p:sp>
      <p:sp>
        <p:nvSpPr>
          <p:cNvPr id="5" name="TextBox 4"/>
          <p:cNvSpPr txBox="1"/>
          <p:nvPr/>
        </p:nvSpPr>
        <p:spPr>
          <a:xfrm>
            <a:off x="1331640" y="2780928"/>
            <a:ext cx="3024336" cy="1754326"/>
          </a:xfrm>
          <a:prstGeom prst="rect">
            <a:avLst/>
          </a:prstGeom>
          <a:noFill/>
        </p:spPr>
        <p:txBody>
          <a:bodyPr wrap="square" rtlCol="0">
            <a:spAutoFit/>
          </a:bodyPr>
          <a:lstStyle/>
          <a:p>
            <a:r>
              <a:rPr lang="en-US" dirty="0"/>
              <a:t>Syntax:</a:t>
            </a:r>
          </a:p>
          <a:p>
            <a:endParaRPr lang="en-US" dirty="0"/>
          </a:p>
          <a:p>
            <a:r>
              <a:rPr lang="en-AU" dirty="0"/>
              <a:t>if expression: </a:t>
            </a:r>
          </a:p>
          <a:p>
            <a:r>
              <a:rPr lang="en-AU" dirty="0"/>
              <a:t>	statement(s) </a:t>
            </a:r>
          </a:p>
          <a:p>
            <a:r>
              <a:rPr lang="en-AU" dirty="0"/>
              <a:t>else: </a:t>
            </a:r>
          </a:p>
          <a:p>
            <a:r>
              <a:rPr lang="en-AU" dirty="0"/>
              <a:t>	statement(s)</a:t>
            </a:r>
          </a:p>
        </p:txBody>
      </p:sp>
      <p:pic>
        <p:nvPicPr>
          <p:cNvPr id="8" name="Picture 7"/>
          <p:cNvPicPr/>
          <p:nvPr/>
        </p:nvPicPr>
        <p:blipFill rotWithShape="1">
          <a:blip r:embed="rId2"/>
          <a:srcRect l="33175" t="32289" r="33534" b="23899"/>
          <a:stretch/>
        </p:blipFill>
        <p:spPr bwMode="auto">
          <a:xfrm>
            <a:off x="4418965" y="2949519"/>
            <a:ext cx="3105363" cy="211974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79105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7808" y="620688"/>
            <a:ext cx="6910536" cy="587896"/>
          </a:xfrm>
        </p:spPr>
        <p:txBody>
          <a:bodyPr/>
          <a:lstStyle/>
          <a:p>
            <a:r>
              <a:rPr lang="en-US" sz="3200" dirty="0"/>
              <a:t>Example of if    ….  else …..</a:t>
            </a:r>
            <a:endParaRPr lang="en-AU" sz="3200" dirty="0"/>
          </a:p>
        </p:txBody>
      </p:sp>
      <p:sp>
        <p:nvSpPr>
          <p:cNvPr id="3" name="Footer Placeholder 2"/>
          <p:cNvSpPr>
            <a:spLocks noGrp="1"/>
          </p:cNvSpPr>
          <p:nvPr>
            <p:ph type="ftr" sz="quarter" idx="11"/>
          </p:nvPr>
        </p:nvSpPr>
        <p:spPr/>
        <p:txBody>
          <a:bodyPr/>
          <a:lstStyle/>
          <a:p>
            <a:r>
              <a:rPr lang="en-AU"/>
              <a:t>Create by Bing - Jan 2019</a:t>
            </a:r>
          </a:p>
        </p:txBody>
      </p:sp>
      <p:sp>
        <p:nvSpPr>
          <p:cNvPr id="5" name="Slide Number Placeholder 4"/>
          <p:cNvSpPr>
            <a:spLocks noGrp="1"/>
          </p:cNvSpPr>
          <p:nvPr>
            <p:ph type="sldNum" sz="quarter" idx="12"/>
          </p:nvPr>
        </p:nvSpPr>
        <p:spPr/>
        <p:txBody>
          <a:bodyPr/>
          <a:lstStyle/>
          <a:p>
            <a:fld id="{4485566C-18E6-4752-836B-DB4DC986E73F}" type="slidenum">
              <a:rPr lang="en-AU" smtClean="0"/>
              <a:t>11</a:t>
            </a:fld>
            <a:endParaRPr lang="en-AU"/>
          </a:p>
        </p:txBody>
      </p:sp>
      <p:sp>
        <p:nvSpPr>
          <p:cNvPr id="7" name="Text Placeholder 7"/>
          <p:cNvSpPr txBox="1">
            <a:spLocks/>
          </p:cNvSpPr>
          <p:nvPr/>
        </p:nvSpPr>
        <p:spPr bwMode="auto">
          <a:xfrm>
            <a:off x="4857750" y="1962151"/>
            <a:ext cx="2378546" cy="4432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400">
                <a:solidFill>
                  <a:schemeClr val="tx1"/>
                </a:solidFill>
                <a:latin typeface="+mn-lt"/>
              </a:defRPr>
            </a:lvl4pPr>
            <a:lvl5pPr marL="2057400" indent="-228600" algn="l" rtl="0" fontAlgn="base">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Arial"/>
              <a:ea typeface="+mn-ea"/>
              <a:cs typeface="+mn-cs"/>
            </a:endParaRPr>
          </a:p>
        </p:txBody>
      </p:sp>
      <p:sp>
        <p:nvSpPr>
          <p:cNvPr id="9" name="TextBox 8"/>
          <p:cNvSpPr txBox="1"/>
          <p:nvPr/>
        </p:nvSpPr>
        <p:spPr>
          <a:xfrm>
            <a:off x="899592" y="1847670"/>
            <a:ext cx="6408712" cy="1477328"/>
          </a:xfrm>
          <a:prstGeom prst="rect">
            <a:avLst/>
          </a:prstGeom>
          <a:solidFill>
            <a:schemeClr val="tx1">
              <a:lumMod val="10000"/>
              <a:lumOff val="90000"/>
            </a:schemeClr>
          </a:solidFill>
        </p:spPr>
        <p:txBody>
          <a:bodyPr wrap="square" rtlCol="0">
            <a:spAutoFit/>
          </a:bodyPr>
          <a:lstStyle/>
          <a:p>
            <a:pPr lvl="0"/>
            <a:r>
              <a:rPr lang="en-AU" dirty="0">
                <a:solidFill>
                  <a:srgbClr val="2F2B20"/>
                </a:solidFill>
              </a:rPr>
              <a:t>n</a:t>
            </a:r>
            <a:r>
              <a:rPr lang="en-AU">
                <a:solidFill>
                  <a:srgbClr val="2F2B20"/>
                </a:solidFill>
              </a:rPr>
              <a:t>umber </a:t>
            </a:r>
            <a:r>
              <a:rPr lang="en-AU" dirty="0">
                <a:solidFill>
                  <a:srgbClr val="2F2B20"/>
                </a:solidFill>
              </a:rPr>
              <a:t>= 10</a:t>
            </a:r>
          </a:p>
          <a:p>
            <a:pPr lvl="0"/>
            <a:r>
              <a:rPr lang="en-AU" dirty="0">
                <a:solidFill>
                  <a:srgbClr val="2F2B20"/>
                </a:solidFill>
              </a:rPr>
              <a:t>if number&gt; 0:</a:t>
            </a:r>
          </a:p>
          <a:p>
            <a:pPr lvl="0"/>
            <a:r>
              <a:rPr lang="en-AU" dirty="0">
                <a:solidFill>
                  <a:srgbClr val="2F2B20"/>
                </a:solidFill>
              </a:rPr>
              <a:t>    	print("The number is positive")</a:t>
            </a:r>
          </a:p>
          <a:p>
            <a:pPr lvl="0"/>
            <a:r>
              <a:rPr lang="en-AU" dirty="0">
                <a:solidFill>
                  <a:srgbClr val="2F2B20"/>
                </a:solidFill>
              </a:rPr>
              <a:t>else:</a:t>
            </a:r>
          </a:p>
          <a:p>
            <a:pPr lvl="0"/>
            <a:r>
              <a:rPr lang="en-AU" dirty="0">
                <a:solidFill>
                  <a:srgbClr val="2F2B20"/>
                </a:solidFill>
              </a:rPr>
              <a:t>	print("The number is not positive")</a:t>
            </a:r>
            <a:endParaRPr lang="en-AU" dirty="0"/>
          </a:p>
        </p:txBody>
      </p:sp>
    </p:spTree>
    <p:extLst>
      <p:ext uri="{BB962C8B-B14F-4D97-AF65-F5344CB8AC3E}">
        <p14:creationId xmlns:p14="http://schemas.microsoft.com/office/powerpoint/2010/main" val="33537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7808" y="620688"/>
            <a:ext cx="6910536" cy="587896"/>
          </a:xfrm>
        </p:spPr>
        <p:txBody>
          <a:bodyPr/>
          <a:lstStyle/>
          <a:p>
            <a:r>
              <a:rPr lang="en-US" sz="3200" dirty="0"/>
              <a:t>Flowchart and Pseudocode</a:t>
            </a:r>
            <a:endParaRPr lang="en-AU" sz="3200" dirty="0"/>
          </a:p>
        </p:txBody>
      </p:sp>
      <p:sp>
        <p:nvSpPr>
          <p:cNvPr id="3" name="Footer Placeholder 2"/>
          <p:cNvSpPr>
            <a:spLocks noGrp="1"/>
          </p:cNvSpPr>
          <p:nvPr>
            <p:ph type="ftr" sz="quarter" idx="11"/>
          </p:nvPr>
        </p:nvSpPr>
        <p:spPr>
          <a:xfrm>
            <a:off x="2887960" y="6135809"/>
            <a:ext cx="5716488"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srgbClr val="DFDCB7"/>
                </a:solidFill>
                <a:effectLst/>
                <a:uLnTx/>
                <a:uFillTx/>
                <a:latin typeface="Calibri"/>
                <a:ea typeface="+mn-ea"/>
                <a:cs typeface="+mn-cs"/>
              </a:rPr>
              <a:t>Create by Bing - Jan 2019</a:t>
            </a: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85566C-18E6-4752-836B-DB4DC986E73F}" type="slidenum">
              <a:rPr kumimoji="0" lang="en-AU"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7" name="Text Placeholder 7"/>
          <p:cNvSpPr txBox="1">
            <a:spLocks/>
          </p:cNvSpPr>
          <p:nvPr/>
        </p:nvSpPr>
        <p:spPr bwMode="auto">
          <a:xfrm>
            <a:off x="5803295" y="1962151"/>
            <a:ext cx="2378546" cy="4432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400">
                <a:solidFill>
                  <a:schemeClr val="tx1"/>
                </a:solidFill>
                <a:latin typeface="+mn-lt"/>
              </a:defRPr>
            </a:lvl4pPr>
            <a:lvl5pPr marL="2057400" indent="-228600" algn="l" rtl="0" fontAlgn="base">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Arial"/>
              <a:ea typeface="+mn-ea"/>
              <a:cs typeface="+mn-cs"/>
            </a:endParaRPr>
          </a:p>
        </p:txBody>
      </p:sp>
      <p:sp>
        <p:nvSpPr>
          <p:cNvPr id="8" name="Rounded Rectangle 7"/>
          <p:cNvSpPr/>
          <p:nvPr/>
        </p:nvSpPr>
        <p:spPr>
          <a:xfrm>
            <a:off x="1703353" y="1484784"/>
            <a:ext cx="1149896"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1773129" y="1484784"/>
            <a:ext cx="1080120" cy="369332"/>
          </a:xfrm>
          <a:prstGeom prst="rect">
            <a:avLst/>
          </a:prstGeom>
          <a:noFill/>
        </p:spPr>
        <p:txBody>
          <a:bodyPr wrap="square" rtlCol="0">
            <a:spAutoFit/>
          </a:bodyPr>
          <a:lstStyle/>
          <a:p>
            <a:pPr algn="ctr"/>
            <a:r>
              <a:rPr lang="en-US" dirty="0">
                <a:solidFill>
                  <a:schemeClr val="bg1"/>
                </a:solidFill>
              </a:rPr>
              <a:t>START</a:t>
            </a:r>
            <a:endParaRPr lang="en-AU" dirty="0">
              <a:solidFill>
                <a:schemeClr val="bg1"/>
              </a:solidFill>
            </a:endParaRPr>
          </a:p>
        </p:txBody>
      </p:sp>
      <p:sp>
        <p:nvSpPr>
          <p:cNvPr id="10" name="Rounded Rectangle 9"/>
          <p:cNvSpPr/>
          <p:nvPr/>
        </p:nvSpPr>
        <p:spPr>
          <a:xfrm>
            <a:off x="1703353" y="6309320"/>
            <a:ext cx="1149896"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1773129" y="6309320"/>
            <a:ext cx="1080120" cy="369332"/>
          </a:xfrm>
          <a:prstGeom prst="rect">
            <a:avLst/>
          </a:prstGeom>
          <a:noFill/>
        </p:spPr>
        <p:txBody>
          <a:bodyPr wrap="square" rtlCol="0">
            <a:spAutoFit/>
          </a:bodyPr>
          <a:lstStyle/>
          <a:p>
            <a:pPr algn="ctr"/>
            <a:r>
              <a:rPr lang="en-US" dirty="0">
                <a:solidFill>
                  <a:schemeClr val="bg1"/>
                </a:solidFill>
              </a:rPr>
              <a:t>END</a:t>
            </a:r>
            <a:endParaRPr lang="en-AU" dirty="0">
              <a:solidFill>
                <a:schemeClr val="bg1"/>
              </a:solidFill>
            </a:endParaRPr>
          </a:p>
        </p:txBody>
      </p:sp>
      <p:sp>
        <p:nvSpPr>
          <p:cNvPr id="12" name="Down Arrow 11"/>
          <p:cNvSpPr/>
          <p:nvPr/>
        </p:nvSpPr>
        <p:spPr>
          <a:xfrm>
            <a:off x="2205177" y="1772816"/>
            <a:ext cx="45719"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Flowchart: Data 12"/>
          <p:cNvSpPr/>
          <p:nvPr/>
        </p:nvSpPr>
        <p:spPr>
          <a:xfrm>
            <a:off x="1533505" y="2095311"/>
            <a:ext cx="1584176" cy="38115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1907703" y="2095054"/>
            <a:ext cx="945545" cy="430887"/>
          </a:xfrm>
          <a:prstGeom prst="rect">
            <a:avLst/>
          </a:prstGeom>
          <a:noFill/>
        </p:spPr>
        <p:txBody>
          <a:bodyPr wrap="square" rtlCol="0">
            <a:spAutoFit/>
          </a:bodyPr>
          <a:lstStyle/>
          <a:p>
            <a:r>
              <a:rPr lang="en-US" sz="1100" dirty="0">
                <a:solidFill>
                  <a:schemeClr val="bg1"/>
                </a:solidFill>
              </a:rPr>
              <a:t>Input a number</a:t>
            </a:r>
            <a:endParaRPr lang="en-AU" sz="1100" dirty="0">
              <a:solidFill>
                <a:schemeClr val="bg1"/>
              </a:solidFill>
            </a:endParaRPr>
          </a:p>
        </p:txBody>
      </p:sp>
      <p:sp>
        <p:nvSpPr>
          <p:cNvPr id="15" name="Down Arrow 14"/>
          <p:cNvSpPr/>
          <p:nvPr/>
        </p:nvSpPr>
        <p:spPr>
          <a:xfrm>
            <a:off x="2205177" y="2442000"/>
            <a:ext cx="45719" cy="3389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Flowchart: Decision 15"/>
          <p:cNvSpPr/>
          <p:nvPr/>
        </p:nvSpPr>
        <p:spPr>
          <a:xfrm>
            <a:off x="1703353" y="2786789"/>
            <a:ext cx="1008112" cy="8850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1703353" y="3095533"/>
            <a:ext cx="1080120" cy="261610"/>
          </a:xfrm>
          <a:prstGeom prst="rect">
            <a:avLst/>
          </a:prstGeom>
          <a:noFill/>
        </p:spPr>
        <p:txBody>
          <a:bodyPr wrap="square" rtlCol="0">
            <a:spAutoFit/>
          </a:bodyPr>
          <a:lstStyle/>
          <a:p>
            <a:r>
              <a:rPr lang="en-US" sz="1100" dirty="0">
                <a:solidFill>
                  <a:schemeClr val="bg1"/>
                </a:solidFill>
              </a:rPr>
              <a:t>If number &gt;0</a:t>
            </a:r>
            <a:endParaRPr lang="en-AU" sz="1100" dirty="0">
              <a:solidFill>
                <a:schemeClr val="bg1"/>
              </a:solidFill>
            </a:endParaRPr>
          </a:p>
        </p:txBody>
      </p:sp>
      <p:sp>
        <p:nvSpPr>
          <p:cNvPr id="18" name="Right Arrow 17"/>
          <p:cNvSpPr/>
          <p:nvPr/>
        </p:nvSpPr>
        <p:spPr>
          <a:xfrm>
            <a:off x="2711465" y="3229317"/>
            <a:ext cx="50182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Down Arrow 18"/>
          <p:cNvSpPr/>
          <p:nvPr/>
        </p:nvSpPr>
        <p:spPr>
          <a:xfrm>
            <a:off x="3141281" y="3249078"/>
            <a:ext cx="72008" cy="6119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p:cNvSpPr txBox="1"/>
          <p:nvPr/>
        </p:nvSpPr>
        <p:spPr>
          <a:xfrm>
            <a:off x="3020124" y="3958677"/>
            <a:ext cx="1561317" cy="261610"/>
          </a:xfrm>
          <a:prstGeom prst="rect">
            <a:avLst/>
          </a:prstGeom>
          <a:noFill/>
        </p:spPr>
        <p:txBody>
          <a:bodyPr wrap="square" rtlCol="0">
            <a:spAutoFit/>
          </a:bodyPr>
          <a:lstStyle/>
          <a:p>
            <a:r>
              <a:rPr lang="en-US" sz="1100" dirty="0">
                <a:solidFill>
                  <a:schemeClr val="bg1"/>
                </a:solidFill>
              </a:rPr>
              <a:t>Display true statement</a:t>
            </a:r>
            <a:endParaRPr lang="en-AU" sz="1100" dirty="0">
              <a:solidFill>
                <a:schemeClr val="bg1"/>
              </a:solidFill>
            </a:endParaRPr>
          </a:p>
        </p:txBody>
      </p:sp>
      <p:sp>
        <p:nvSpPr>
          <p:cNvPr id="22" name="Down Arrow 21"/>
          <p:cNvSpPr/>
          <p:nvPr/>
        </p:nvSpPr>
        <p:spPr>
          <a:xfrm>
            <a:off x="2182317" y="3671846"/>
            <a:ext cx="45719" cy="11253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p:cNvSpPr txBox="1"/>
          <p:nvPr/>
        </p:nvSpPr>
        <p:spPr>
          <a:xfrm>
            <a:off x="1845137" y="4884229"/>
            <a:ext cx="1955645" cy="261610"/>
          </a:xfrm>
          <a:prstGeom prst="rect">
            <a:avLst/>
          </a:prstGeom>
          <a:noFill/>
        </p:spPr>
        <p:txBody>
          <a:bodyPr wrap="square" rtlCol="0">
            <a:spAutoFit/>
          </a:bodyPr>
          <a:lstStyle/>
          <a:p>
            <a:pPr algn="ctr"/>
            <a:r>
              <a:rPr lang="en-US" sz="1100" dirty="0">
                <a:solidFill>
                  <a:schemeClr val="bg1"/>
                </a:solidFill>
              </a:rPr>
              <a:t>Display false statement</a:t>
            </a:r>
            <a:endParaRPr lang="en-AU" sz="1100" dirty="0">
              <a:solidFill>
                <a:schemeClr val="bg1"/>
              </a:solidFill>
            </a:endParaRPr>
          </a:p>
        </p:txBody>
      </p:sp>
      <p:sp>
        <p:nvSpPr>
          <p:cNvPr id="25" name="Down Arrow 24"/>
          <p:cNvSpPr/>
          <p:nvPr/>
        </p:nvSpPr>
        <p:spPr>
          <a:xfrm>
            <a:off x="2182317" y="5327630"/>
            <a:ext cx="45719"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Box 25"/>
          <p:cNvSpPr txBox="1"/>
          <p:nvPr/>
        </p:nvSpPr>
        <p:spPr>
          <a:xfrm>
            <a:off x="5342941" y="2011999"/>
            <a:ext cx="3227881" cy="2862322"/>
          </a:xfrm>
          <a:prstGeom prst="rect">
            <a:avLst/>
          </a:prstGeom>
          <a:solidFill>
            <a:schemeClr val="bg2">
              <a:lumMod val="40000"/>
              <a:lumOff val="60000"/>
            </a:schemeClr>
          </a:solidFill>
        </p:spPr>
        <p:txBody>
          <a:bodyPr wrap="square" rtlCol="0">
            <a:spAutoFit/>
          </a:bodyPr>
          <a:lstStyle/>
          <a:p>
            <a:r>
              <a:rPr lang="en-US" dirty="0"/>
              <a:t>START Terminal </a:t>
            </a:r>
          </a:p>
          <a:p>
            <a:endParaRPr lang="en-US" dirty="0"/>
          </a:p>
          <a:p>
            <a:r>
              <a:rPr lang="en-US" dirty="0"/>
              <a:t>Keyboard INPUT a number</a:t>
            </a:r>
          </a:p>
          <a:p>
            <a:endParaRPr lang="en-US" dirty="0"/>
          </a:p>
          <a:p>
            <a:r>
              <a:rPr lang="en-US" dirty="0"/>
              <a:t>IF number granter than 0</a:t>
            </a:r>
          </a:p>
          <a:p>
            <a:endParaRPr lang="en-US" dirty="0"/>
          </a:p>
          <a:p>
            <a:r>
              <a:rPr lang="en-US" dirty="0"/>
              <a:t>PRINT “Number is positive”</a:t>
            </a:r>
          </a:p>
          <a:p>
            <a:endParaRPr lang="en-US" dirty="0"/>
          </a:p>
          <a:p>
            <a:r>
              <a:rPr lang="en-US" dirty="0"/>
              <a:t>ELSE</a:t>
            </a:r>
          </a:p>
          <a:p>
            <a:r>
              <a:rPr lang="en-US" dirty="0"/>
              <a:t>PRINT “Number is NOT positive”</a:t>
            </a:r>
            <a:endParaRPr lang="en-AU" dirty="0"/>
          </a:p>
        </p:txBody>
      </p:sp>
      <p:sp>
        <p:nvSpPr>
          <p:cNvPr id="27" name="Flowchart: Data 26"/>
          <p:cNvSpPr/>
          <p:nvPr/>
        </p:nvSpPr>
        <p:spPr>
          <a:xfrm>
            <a:off x="2485481" y="3873969"/>
            <a:ext cx="1584176" cy="38115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TextBox 27"/>
          <p:cNvSpPr txBox="1"/>
          <p:nvPr/>
        </p:nvSpPr>
        <p:spPr>
          <a:xfrm>
            <a:off x="2597058" y="3874038"/>
            <a:ext cx="1361021" cy="430887"/>
          </a:xfrm>
          <a:prstGeom prst="rect">
            <a:avLst/>
          </a:prstGeom>
          <a:noFill/>
        </p:spPr>
        <p:txBody>
          <a:bodyPr wrap="square" rtlCol="0">
            <a:spAutoFit/>
          </a:bodyPr>
          <a:lstStyle/>
          <a:p>
            <a:pPr algn="ctr"/>
            <a:r>
              <a:rPr lang="en-US" sz="1100" dirty="0">
                <a:solidFill>
                  <a:schemeClr val="bg1"/>
                </a:solidFill>
              </a:rPr>
              <a:t>Display true statement</a:t>
            </a:r>
            <a:endParaRPr lang="en-AU" sz="1100" dirty="0">
              <a:solidFill>
                <a:schemeClr val="bg1"/>
              </a:solidFill>
            </a:endParaRPr>
          </a:p>
        </p:txBody>
      </p:sp>
      <p:sp>
        <p:nvSpPr>
          <p:cNvPr id="29" name="Flowchart: Data 28"/>
          <p:cNvSpPr/>
          <p:nvPr/>
        </p:nvSpPr>
        <p:spPr>
          <a:xfrm>
            <a:off x="1280533" y="4895518"/>
            <a:ext cx="1584176" cy="38115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TextBox 29"/>
          <p:cNvSpPr txBox="1"/>
          <p:nvPr/>
        </p:nvSpPr>
        <p:spPr>
          <a:xfrm>
            <a:off x="1407237" y="4845526"/>
            <a:ext cx="1361021" cy="430887"/>
          </a:xfrm>
          <a:prstGeom prst="rect">
            <a:avLst/>
          </a:prstGeom>
          <a:noFill/>
        </p:spPr>
        <p:txBody>
          <a:bodyPr wrap="square" rtlCol="0">
            <a:spAutoFit/>
          </a:bodyPr>
          <a:lstStyle/>
          <a:p>
            <a:pPr algn="ctr"/>
            <a:r>
              <a:rPr lang="en-US" sz="1100" dirty="0">
                <a:solidFill>
                  <a:schemeClr val="bg1"/>
                </a:solidFill>
              </a:rPr>
              <a:t>Display false statement</a:t>
            </a:r>
            <a:endParaRPr lang="en-AU" sz="1100" dirty="0">
              <a:solidFill>
                <a:schemeClr val="bg1"/>
              </a:solidFill>
            </a:endParaRPr>
          </a:p>
        </p:txBody>
      </p:sp>
      <p:sp>
        <p:nvSpPr>
          <p:cNvPr id="31" name="Down Arrow 30"/>
          <p:cNvSpPr/>
          <p:nvPr/>
        </p:nvSpPr>
        <p:spPr>
          <a:xfrm flipH="1">
            <a:off x="3104750" y="4293096"/>
            <a:ext cx="85678" cy="21602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Left Arrow 3"/>
          <p:cNvSpPr/>
          <p:nvPr/>
        </p:nvSpPr>
        <p:spPr>
          <a:xfrm>
            <a:off x="2880617" y="6461711"/>
            <a:ext cx="324562"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91913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692696"/>
            <a:ext cx="6910536" cy="587896"/>
          </a:xfrm>
        </p:spPr>
        <p:txBody>
          <a:bodyPr/>
          <a:lstStyle/>
          <a:p>
            <a:r>
              <a:rPr lang="en-US" sz="3200" dirty="0"/>
              <a:t>if…..</a:t>
            </a:r>
            <a:r>
              <a:rPr lang="en-US" sz="3200" dirty="0" err="1"/>
              <a:t>elif</a:t>
            </a:r>
            <a:r>
              <a:rPr lang="en-US" sz="3200" dirty="0"/>
              <a:t>….</a:t>
            </a:r>
            <a:endParaRPr lang="en-AU" sz="3200" dirty="0"/>
          </a:p>
        </p:txBody>
      </p:sp>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srgbClr val="DFDCB7"/>
                </a:solidFill>
                <a:effectLst/>
                <a:uLnTx/>
                <a:uFillTx/>
                <a:latin typeface="Calibri"/>
                <a:ea typeface="+mn-ea"/>
                <a:cs typeface="+mn-cs"/>
              </a:rPr>
              <a:t>Create by Bing - Jan 2019</a:t>
            </a:r>
            <a:endParaRPr kumimoji="0" lang="en-AU" sz="1200" b="0" i="0" u="none" strike="noStrike" kern="1200" cap="none" spc="0" normalizeH="0" baseline="0" noProof="0" dirty="0">
              <a:ln>
                <a:noFill/>
              </a:ln>
              <a:solidFill>
                <a:srgbClr val="DFDCB7"/>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85566C-18E6-4752-836B-DB4DC986E73F}" type="slidenum">
              <a:rPr kumimoji="0" lang="en-AU"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9" name="TextBox 8"/>
          <p:cNvSpPr txBox="1"/>
          <p:nvPr/>
        </p:nvSpPr>
        <p:spPr>
          <a:xfrm>
            <a:off x="1187624" y="1484784"/>
            <a:ext cx="5503349" cy="20353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2F2B20"/>
                </a:solidFill>
                <a:effectLst/>
                <a:uLnTx/>
                <a:uFillTx/>
                <a:latin typeface="Calibri"/>
                <a:ea typeface="+mn-ea"/>
                <a:cs typeface="+mn-cs"/>
              </a:rPr>
              <a:t>The </a:t>
            </a:r>
            <a:r>
              <a:rPr kumimoji="0" lang="en-AU" sz="1800" b="0" i="0" u="none" strike="noStrike" kern="1200" cap="none" spc="0" normalizeH="0" baseline="0" noProof="0" dirty="0" err="1">
                <a:ln>
                  <a:noFill/>
                </a:ln>
                <a:solidFill>
                  <a:srgbClr val="2F2B20"/>
                </a:solidFill>
                <a:effectLst/>
                <a:uLnTx/>
                <a:uFillTx/>
                <a:latin typeface="Calibri"/>
                <a:ea typeface="+mn-ea"/>
                <a:cs typeface="+mn-cs"/>
              </a:rPr>
              <a:t>elif</a:t>
            </a:r>
            <a:r>
              <a:rPr kumimoji="0" lang="en-AU" sz="1800" b="0" i="0" u="none" strike="noStrike" kern="1200" cap="none" spc="0" normalizeH="0" baseline="0" noProof="0" dirty="0">
                <a:ln>
                  <a:noFill/>
                </a:ln>
                <a:solidFill>
                  <a:srgbClr val="2F2B20"/>
                </a:solidFill>
                <a:effectLst/>
                <a:uLnTx/>
                <a:uFillTx/>
                <a:latin typeface="Calibri"/>
                <a:ea typeface="+mn-ea"/>
                <a:cs typeface="+mn-cs"/>
              </a:rPr>
              <a:t> statement is an multiple optional statement and there could be more conditions.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solidFill>
                <a:srgbClr val="2F2B20"/>
              </a:solidFill>
              <a:latin typeface="Calibri"/>
            </a:endParaRPr>
          </a:p>
          <a:p>
            <a:r>
              <a:rPr lang="en-AU" dirty="0"/>
              <a:t>Similar to the </a:t>
            </a:r>
            <a:r>
              <a:rPr lang="en-AU" b="1" dirty="0"/>
              <a:t>else</a:t>
            </a:r>
            <a:r>
              <a:rPr lang="en-AU" dirty="0"/>
              <a:t>, the </a:t>
            </a:r>
            <a:r>
              <a:rPr lang="en-AU" b="1" dirty="0" err="1"/>
              <a:t>elif</a:t>
            </a:r>
            <a:r>
              <a:rPr lang="en-AU" b="1" dirty="0"/>
              <a:t> </a:t>
            </a:r>
            <a:r>
              <a:rPr lang="en-AU" dirty="0"/>
              <a:t>statement is optional. However, unlike </a:t>
            </a:r>
            <a:r>
              <a:rPr lang="en-AU" b="1" dirty="0"/>
              <a:t>else</a:t>
            </a:r>
            <a:r>
              <a:rPr lang="en-AU" dirty="0"/>
              <a:t>, for which</a:t>
            </a:r>
          </a:p>
          <a:p>
            <a:r>
              <a:rPr lang="en-AU" dirty="0"/>
              <a:t>there can be at most one statement, there can be an arbitrary number of </a:t>
            </a:r>
            <a:r>
              <a:rPr lang="en-AU" b="1" dirty="0" err="1"/>
              <a:t>elif</a:t>
            </a:r>
            <a:r>
              <a:rPr lang="en-AU" b="1" dirty="0"/>
              <a:t> </a:t>
            </a:r>
            <a:r>
              <a:rPr lang="en-AU" dirty="0"/>
              <a:t>statements following an </a:t>
            </a:r>
            <a:r>
              <a:rPr lang="en-AU" b="1" dirty="0"/>
              <a:t>if</a:t>
            </a:r>
            <a:r>
              <a:rPr lang="en-AU" dirty="0"/>
              <a:t>.</a:t>
            </a:r>
            <a:endParaRPr kumimoji="0" lang="en-AU" sz="1800" b="0" i="0" u="none" strike="noStrike" kern="1200" cap="none" spc="0" normalizeH="0" baseline="0" noProof="0" dirty="0">
              <a:ln>
                <a:noFill/>
              </a:ln>
              <a:solidFill>
                <a:srgbClr val="2F2B20"/>
              </a:solidFill>
              <a:effectLst/>
              <a:uLnTx/>
              <a:uFillTx/>
              <a:latin typeface="Calibri"/>
              <a:ea typeface="+mn-ea"/>
              <a:cs typeface="+mn-cs"/>
            </a:endParaRPr>
          </a:p>
        </p:txBody>
      </p:sp>
      <p:sp>
        <p:nvSpPr>
          <p:cNvPr id="6" name="TextBox 5"/>
          <p:cNvSpPr txBox="1"/>
          <p:nvPr/>
        </p:nvSpPr>
        <p:spPr>
          <a:xfrm>
            <a:off x="1275002" y="3719550"/>
            <a:ext cx="5328592" cy="2800767"/>
          </a:xfrm>
          <a:prstGeom prst="rect">
            <a:avLst/>
          </a:prstGeom>
          <a:noFill/>
        </p:spPr>
        <p:txBody>
          <a:bodyPr wrap="square" rtlCol="0">
            <a:spAutoFit/>
          </a:bodyPr>
          <a:lstStyle/>
          <a:p>
            <a:r>
              <a:rPr lang="en-AU" sz="1600" b="1" dirty="0"/>
              <a:t>Syntax:</a:t>
            </a:r>
          </a:p>
          <a:p>
            <a:endParaRPr lang="en-AU" sz="1600" dirty="0"/>
          </a:p>
          <a:p>
            <a:r>
              <a:rPr lang="en-AU" dirty="0"/>
              <a:t>if expression1:</a:t>
            </a:r>
          </a:p>
          <a:p>
            <a:r>
              <a:rPr lang="en-AU" dirty="0"/>
              <a:t>statement(s)</a:t>
            </a:r>
          </a:p>
          <a:p>
            <a:r>
              <a:rPr lang="en-AU" dirty="0" err="1"/>
              <a:t>elif</a:t>
            </a:r>
            <a:r>
              <a:rPr lang="en-AU" dirty="0"/>
              <a:t> expression2:</a:t>
            </a:r>
          </a:p>
          <a:p>
            <a:r>
              <a:rPr lang="en-AU" dirty="0"/>
              <a:t>statement(s)</a:t>
            </a:r>
          </a:p>
          <a:p>
            <a:r>
              <a:rPr lang="en-AU" dirty="0" err="1"/>
              <a:t>elif</a:t>
            </a:r>
            <a:r>
              <a:rPr lang="en-AU" dirty="0"/>
              <a:t> expression3:</a:t>
            </a:r>
          </a:p>
          <a:p>
            <a:r>
              <a:rPr lang="en-AU" dirty="0"/>
              <a:t>statement(s)</a:t>
            </a:r>
          </a:p>
          <a:p>
            <a:r>
              <a:rPr lang="en-AU" dirty="0"/>
              <a:t>else:</a:t>
            </a:r>
          </a:p>
          <a:p>
            <a:r>
              <a:rPr lang="en-AU" dirty="0"/>
              <a:t>statement(s)</a:t>
            </a:r>
            <a:endParaRPr lang="en-AU" sz="1600" dirty="0"/>
          </a:p>
        </p:txBody>
      </p:sp>
    </p:spTree>
    <p:extLst>
      <p:ext uri="{BB962C8B-B14F-4D97-AF65-F5344CB8AC3E}">
        <p14:creationId xmlns:p14="http://schemas.microsoft.com/office/powerpoint/2010/main" val="4172542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692696"/>
            <a:ext cx="6910536" cy="587896"/>
          </a:xfrm>
        </p:spPr>
        <p:txBody>
          <a:bodyPr/>
          <a:lstStyle/>
          <a:p>
            <a:r>
              <a:rPr lang="en-US" sz="3200" dirty="0"/>
              <a:t>if .. </a:t>
            </a:r>
            <a:r>
              <a:rPr lang="en-US" sz="3200" dirty="0" err="1"/>
              <a:t>elif</a:t>
            </a:r>
            <a:r>
              <a:rPr lang="en-US" sz="3200" dirty="0"/>
              <a:t> statement example</a:t>
            </a:r>
            <a:endParaRPr lang="en-AU" sz="3200" dirty="0"/>
          </a:p>
        </p:txBody>
      </p:sp>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srgbClr val="DFDCB7"/>
                </a:solidFill>
                <a:effectLst/>
                <a:uLnTx/>
                <a:uFillTx/>
                <a:latin typeface="Calibri"/>
                <a:ea typeface="+mn-ea"/>
                <a:cs typeface="+mn-cs"/>
              </a:rPr>
              <a:t>Create by Bing - Jan 2019</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85566C-18E6-4752-836B-DB4DC986E73F}" type="slidenum">
              <a:rPr kumimoji="0" lang="en-AU"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3"/>
          <p:cNvSpPr txBox="1">
            <a:spLocks noChangeArrowheads="1"/>
          </p:cNvSpPr>
          <p:nvPr/>
        </p:nvSpPr>
        <p:spPr bwMode="auto">
          <a:xfrm>
            <a:off x="457200" y="1676400"/>
            <a:ext cx="7283152" cy="34087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400">
                <a:solidFill>
                  <a:schemeClr val="tx1"/>
                </a:solidFill>
                <a:latin typeface="+mn-lt"/>
              </a:defRPr>
            </a:lvl4pPr>
            <a:lvl5pPr marL="2057400" indent="-228600" algn="l" rtl="0" fontAlgn="base">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7" name="TextBox 6"/>
          <p:cNvSpPr txBox="1"/>
          <p:nvPr/>
        </p:nvSpPr>
        <p:spPr>
          <a:xfrm>
            <a:off x="971600" y="1401569"/>
            <a:ext cx="6696744" cy="3416320"/>
          </a:xfrm>
          <a:prstGeom prst="rect">
            <a:avLst/>
          </a:prstGeom>
          <a:solidFill>
            <a:schemeClr val="bg2">
              <a:lumMod val="60000"/>
              <a:lumOff val="40000"/>
            </a:schemeClr>
          </a:solidFill>
        </p:spPr>
        <p:txBody>
          <a:bodyPr wrap="square" rtlCol="0">
            <a:spAutoFit/>
          </a:bodyPr>
          <a:lstStyle/>
          <a:p>
            <a:pPr lvl="0"/>
            <a:r>
              <a:rPr lang="en-AU" dirty="0">
                <a:solidFill>
                  <a:srgbClr val="2F2B20"/>
                </a:solidFill>
              </a:rPr>
              <a:t>#</a:t>
            </a:r>
            <a:r>
              <a:rPr lang="en-AU" dirty="0" err="1">
                <a:solidFill>
                  <a:srgbClr val="2F2B20"/>
                </a:solidFill>
              </a:rPr>
              <a:t>elif</a:t>
            </a:r>
            <a:r>
              <a:rPr lang="en-AU" dirty="0">
                <a:solidFill>
                  <a:srgbClr val="2F2B20"/>
                </a:solidFill>
              </a:rPr>
              <a:t> statement</a:t>
            </a:r>
          </a:p>
          <a:p>
            <a:pPr lvl="0"/>
            <a:endParaRPr lang="en-AU" dirty="0">
              <a:solidFill>
                <a:srgbClr val="2F2B20"/>
              </a:solidFill>
            </a:endParaRPr>
          </a:p>
          <a:p>
            <a:pPr lvl="0"/>
            <a:r>
              <a:rPr lang="en-AU" dirty="0">
                <a:solidFill>
                  <a:srgbClr val="2F2B20"/>
                </a:solidFill>
              </a:rPr>
              <a:t>month = input("Please enter a month: “)</a:t>
            </a:r>
          </a:p>
          <a:p>
            <a:pPr lvl="0"/>
            <a:r>
              <a:rPr lang="en-AU" dirty="0">
                <a:solidFill>
                  <a:srgbClr val="2F2B20"/>
                </a:solidFill>
              </a:rPr>
              <a:t>if month == 1 :</a:t>
            </a:r>
          </a:p>
          <a:p>
            <a:pPr lvl="0"/>
            <a:r>
              <a:rPr lang="en-AU" dirty="0">
                <a:solidFill>
                  <a:srgbClr val="2F2B20"/>
                </a:solidFill>
              </a:rPr>
              <a:t>	print "This month is January"</a:t>
            </a:r>
          </a:p>
          <a:p>
            <a:pPr lvl="0"/>
            <a:r>
              <a:rPr lang="en-AU" dirty="0" err="1">
                <a:solidFill>
                  <a:srgbClr val="2F2B20"/>
                </a:solidFill>
              </a:rPr>
              <a:t>elif</a:t>
            </a:r>
            <a:r>
              <a:rPr lang="en-AU" dirty="0">
                <a:solidFill>
                  <a:srgbClr val="2F2B20"/>
                </a:solidFill>
              </a:rPr>
              <a:t> month == 2:</a:t>
            </a:r>
          </a:p>
          <a:p>
            <a:pPr lvl="0"/>
            <a:r>
              <a:rPr lang="en-AU" dirty="0">
                <a:solidFill>
                  <a:srgbClr val="2F2B20"/>
                </a:solidFill>
              </a:rPr>
              <a:t>	print "This month is February"</a:t>
            </a:r>
          </a:p>
          <a:p>
            <a:pPr lvl="0"/>
            <a:r>
              <a:rPr lang="en-AU" dirty="0" err="1">
                <a:solidFill>
                  <a:srgbClr val="2F2B20"/>
                </a:solidFill>
              </a:rPr>
              <a:t>elif</a:t>
            </a:r>
            <a:r>
              <a:rPr lang="en-AU" dirty="0">
                <a:solidFill>
                  <a:srgbClr val="2F2B20"/>
                </a:solidFill>
              </a:rPr>
              <a:t> month == 3:</a:t>
            </a:r>
          </a:p>
          <a:p>
            <a:pPr lvl="0"/>
            <a:r>
              <a:rPr lang="en-AU" dirty="0">
                <a:solidFill>
                  <a:srgbClr val="2F2B20"/>
                </a:solidFill>
              </a:rPr>
              <a:t>	print "This month is March"</a:t>
            </a:r>
          </a:p>
          <a:p>
            <a:pPr lvl="0"/>
            <a:endParaRPr lang="en-AU" dirty="0">
              <a:solidFill>
                <a:srgbClr val="2F2B20"/>
              </a:solidFill>
            </a:endParaRPr>
          </a:p>
          <a:p>
            <a:pPr lvl="0"/>
            <a:r>
              <a:rPr lang="en-AU" dirty="0">
                <a:solidFill>
                  <a:srgbClr val="2F2B20"/>
                </a:solidFill>
              </a:rPr>
              <a:t>else:</a:t>
            </a:r>
          </a:p>
          <a:p>
            <a:pPr lvl="0"/>
            <a:r>
              <a:rPr lang="en-AU" dirty="0">
                <a:solidFill>
                  <a:srgbClr val="2F2B20"/>
                </a:solidFill>
              </a:rPr>
              <a:t>	print "Invalid input"</a:t>
            </a:r>
            <a:endParaRPr kumimoji="0" lang="en-AU" sz="1800" b="0" i="0" u="none" strike="noStrike" kern="1200" cap="none" spc="0" normalizeH="0" baseline="0" noProof="0" dirty="0">
              <a:ln>
                <a:noFill/>
              </a:ln>
              <a:solidFill>
                <a:srgbClr val="2F2B20"/>
              </a:solidFill>
              <a:effectLst/>
              <a:uLnTx/>
              <a:uFillTx/>
              <a:latin typeface="Calibri"/>
              <a:ea typeface="+mn-ea"/>
              <a:cs typeface="+mn-cs"/>
            </a:endParaRPr>
          </a:p>
        </p:txBody>
      </p:sp>
      <p:sp>
        <p:nvSpPr>
          <p:cNvPr id="18" name="TextBox 17"/>
          <p:cNvSpPr txBox="1"/>
          <p:nvPr/>
        </p:nvSpPr>
        <p:spPr>
          <a:xfrm>
            <a:off x="2195736" y="4509120"/>
            <a:ext cx="94874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If number &gt;0</a:t>
            </a:r>
            <a:endParaRPr kumimoji="0" lang="en-AU"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TextBox 24"/>
          <p:cNvSpPr txBox="1"/>
          <p:nvPr/>
        </p:nvSpPr>
        <p:spPr>
          <a:xfrm>
            <a:off x="1835696" y="5415281"/>
            <a:ext cx="144016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Display message</a:t>
            </a:r>
            <a:endParaRPr kumimoji="0" lang="en-AU" sz="12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37252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692696"/>
            <a:ext cx="6910536" cy="587896"/>
          </a:xfrm>
        </p:spPr>
        <p:txBody>
          <a:bodyPr/>
          <a:lstStyle/>
          <a:p>
            <a:r>
              <a:rPr lang="en-US" sz="3200" dirty="0"/>
              <a:t>Logical Operators</a:t>
            </a:r>
            <a:endParaRPr lang="en-AU" sz="3200" dirty="0"/>
          </a:p>
        </p:txBody>
      </p:sp>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srgbClr val="DFDCB7"/>
                </a:solidFill>
                <a:effectLst/>
                <a:uLnTx/>
                <a:uFillTx/>
                <a:latin typeface="Calibri"/>
                <a:ea typeface="+mn-ea"/>
                <a:cs typeface="+mn-cs"/>
              </a:rPr>
              <a:t>Create by Bing - Jan 2019</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85566C-18E6-4752-836B-DB4DC986E73F}" type="slidenum">
              <a:rPr kumimoji="0" lang="en-AU"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3"/>
          <p:cNvSpPr txBox="1">
            <a:spLocks noChangeArrowheads="1"/>
          </p:cNvSpPr>
          <p:nvPr/>
        </p:nvSpPr>
        <p:spPr bwMode="auto">
          <a:xfrm>
            <a:off x="457200" y="1676400"/>
            <a:ext cx="7283152" cy="34087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400">
                <a:solidFill>
                  <a:schemeClr val="tx1"/>
                </a:solidFill>
                <a:latin typeface="+mn-lt"/>
              </a:defRPr>
            </a:lvl4pPr>
            <a:lvl5pPr marL="2057400" indent="-228600" algn="l" rtl="0" fontAlgn="base">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7" name="TextBox 6"/>
          <p:cNvSpPr txBox="1"/>
          <p:nvPr/>
        </p:nvSpPr>
        <p:spPr>
          <a:xfrm>
            <a:off x="971600" y="1401569"/>
            <a:ext cx="6696744" cy="369332"/>
          </a:xfrm>
          <a:prstGeom prst="rect">
            <a:avLst/>
          </a:prstGeom>
          <a:solidFill>
            <a:schemeClr val="bg2">
              <a:lumMod val="60000"/>
              <a:lumOff val="4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2F2B20"/>
              </a:solidFill>
              <a:effectLst/>
              <a:uLnTx/>
              <a:uFillTx/>
              <a:latin typeface="Calibri"/>
              <a:ea typeface="+mn-ea"/>
              <a:cs typeface="+mn-cs"/>
            </a:endParaRPr>
          </a:p>
        </p:txBody>
      </p:sp>
      <p:sp>
        <p:nvSpPr>
          <p:cNvPr id="18" name="TextBox 17"/>
          <p:cNvSpPr txBox="1"/>
          <p:nvPr/>
        </p:nvSpPr>
        <p:spPr>
          <a:xfrm>
            <a:off x="1039737" y="4555858"/>
            <a:ext cx="94874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If number &gt;0</a:t>
            </a:r>
            <a:endParaRPr kumimoji="0" lang="en-AU"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TextBox 24"/>
          <p:cNvSpPr txBox="1"/>
          <p:nvPr/>
        </p:nvSpPr>
        <p:spPr>
          <a:xfrm>
            <a:off x="1835696" y="5415281"/>
            <a:ext cx="144016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Display message</a:t>
            </a:r>
            <a:endParaRPr kumimoji="0" lang="en-AU" sz="1200" b="0" i="0" u="none" strike="noStrike" kern="1200" cap="none" spc="0" normalizeH="0" baseline="0" noProof="0" dirty="0">
              <a:ln>
                <a:noFill/>
              </a:ln>
              <a:solidFill>
                <a:srgbClr val="FFFFFF"/>
              </a:solidFill>
              <a:effectLst/>
              <a:uLnTx/>
              <a:uFillTx/>
              <a:latin typeface="Calibri"/>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3964024912"/>
              </p:ext>
            </p:extLst>
          </p:nvPr>
        </p:nvGraphicFramePr>
        <p:xfrm>
          <a:off x="1524000" y="1397000"/>
          <a:ext cx="6096000" cy="4546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62358878"/>
                    </a:ext>
                  </a:extLst>
                </a:gridCol>
                <a:gridCol w="2032000">
                  <a:extLst>
                    <a:ext uri="{9D8B030D-6E8A-4147-A177-3AD203B41FA5}">
                      <a16:colId xmlns:a16="http://schemas.microsoft.com/office/drawing/2014/main" val="3607557567"/>
                    </a:ext>
                  </a:extLst>
                </a:gridCol>
                <a:gridCol w="2032000">
                  <a:extLst>
                    <a:ext uri="{9D8B030D-6E8A-4147-A177-3AD203B41FA5}">
                      <a16:colId xmlns:a16="http://schemas.microsoft.com/office/drawing/2014/main" val="2053631774"/>
                    </a:ext>
                  </a:extLst>
                </a:gridCol>
              </a:tblGrid>
              <a:tr h="370840">
                <a:tc>
                  <a:txBody>
                    <a:bodyPr/>
                    <a:lstStyle/>
                    <a:p>
                      <a:r>
                        <a:rPr lang="en-US" dirty="0"/>
                        <a:t>Operator</a:t>
                      </a:r>
                      <a:endParaRPr lang="en-AU" dirty="0"/>
                    </a:p>
                  </a:txBody>
                  <a:tcPr/>
                </a:tc>
                <a:tc>
                  <a:txBody>
                    <a:bodyPr/>
                    <a:lstStyle/>
                    <a:p>
                      <a:r>
                        <a:rPr lang="en-US" dirty="0"/>
                        <a:t>Description</a:t>
                      </a:r>
                      <a:endParaRPr lang="en-AU" dirty="0"/>
                    </a:p>
                  </a:txBody>
                  <a:tcPr/>
                </a:tc>
                <a:tc>
                  <a:txBody>
                    <a:bodyPr/>
                    <a:lstStyle/>
                    <a:p>
                      <a:r>
                        <a:rPr lang="en-US" dirty="0"/>
                        <a:t>Example</a:t>
                      </a:r>
                      <a:endParaRPr lang="en-AU" dirty="0"/>
                    </a:p>
                  </a:txBody>
                  <a:tcPr/>
                </a:tc>
                <a:extLst>
                  <a:ext uri="{0D108BD9-81ED-4DB2-BD59-A6C34878D82A}">
                    <a16:rowId xmlns:a16="http://schemas.microsoft.com/office/drawing/2014/main" val="3882505486"/>
                  </a:ext>
                </a:extLst>
              </a:tr>
              <a:tr h="370840">
                <a:tc>
                  <a:txBody>
                    <a:bodyPr/>
                    <a:lstStyle/>
                    <a:p>
                      <a:r>
                        <a:rPr lang="en-US" dirty="0"/>
                        <a:t>or (OR)</a:t>
                      </a:r>
                      <a:endParaRPr lang="en-AU" dirty="0"/>
                    </a:p>
                  </a:txBody>
                  <a:tcPr/>
                </a:tc>
                <a:tc>
                  <a:txBody>
                    <a:bodyPr/>
                    <a:lstStyle/>
                    <a:p>
                      <a:pPr algn="ctr" fontAlgn="t"/>
                      <a:r>
                        <a:rPr lang="en-AU" dirty="0">
                          <a:effectLst/>
                        </a:rPr>
                        <a:t>If any of the two operands are non-zero then condition becomes true.</a:t>
                      </a:r>
                    </a:p>
                  </a:txBody>
                  <a:tcPr marL="76200" marR="76200" marT="76200" marB="76200"/>
                </a:tc>
                <a:tc>
                  <a:txBody>
                    <a:bodyPr/>
                    <a:lstStyle/>
                    <a:p>
                      <a:r>
                        <a:rPr lang="en-AU" sz="1800" b="0" i="0" kern="1200" dirty="0">
                          <a:solidFill>
                            <a:schemeClr val="dk1"/>
                          </a:solidFill>
                          <a:effectLst/>
                          <a:latin typeface="+mn-lt"/>
                          <a:ea typeface="+mn-ea"/>
                          <a:cs typeface="+mn-cs"/>
                        </a:rPr>
                        <a:t>(a or b) is true.</a:t>
                      </a:r>
                      <a:endParaRPr lang="en-AU" dirty="0"/>
                    </a:p>
                  </a:txBody>
                  <a:tcPr/>
                </a:tc>
                <a:extLst>
                  <a:ext uri="{0D108BD9-81ED-4DB2-BD59-A6C34878D82A}">
                    <a16:rowId xmlns:a16="http://schemas.microsoft.com/office/drawing/2014/main" val="2075144777"/>
                  </a:ext>
                </a:extLst>
              </a:tr>
              <a:tr h="370840">
                <a:tc>
                  <a:txBody>
                    <a:bodyPr/>
                    <a:lstStyle/>
                    <a:p>
                      <a:r>
                        <a:rPr lang="en-US" dirty="0"/>
                        <a:t>and(AND)</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i="0" kern="1200" dirty="0">
                          <a:solidFill>
                            <a:schemeClr val="dk1"/>
                          </a:solidFill>
                          <a:effectLst/>
                          <a:latin typeface="+mn-lt"/>
                          <a:ea typeface="+mn-ea"/>
                          <a:cs typeface="+mn-cs"/>
                        </a:rPr>
                        <a:t>If both the operands are true then condition becomes true.</a:t>
                      </a:r>
                      <a:endParaRPr lang="en-AU" dirty="0"/>
                    </a:p>
                    <a:p>
                      <a:endParaRPr lang="en-AU" dirty="0"/>
                    </a:p>
                  </a:txBody>
                  <a:tcPr/>
                </a:tc>
                <a:tc>
                  <a:txBody>
                    <a:bodyPr/>
                    <a:lstStyle/>
                    <a:p>
                      <a:r>
                        <a:rPr lang="en-AU" sz="1800" b="0" i="0" kern="1200" dirty="0">
                          <a:solidFill>
                            <a:schemeClr val="dk1"/>
                          </a:solidFill>
                          <a:effectLst/>
                          <a:latin typeface="+mn-lt"/>
                          <a:ea typeface="+mn-ea"/>
                          <a:cs typeface="+mn-cs"/>
                        </a:rPr>
                        <a:t>(a and b) is true.</a:t>
                      </a:r>
                      <a:endParaRPr lang="en-AU" dirty="0"/>
                    </a:p>
                  </a:txBody>
                  <a:tcPr/>
                </a:tc>
                <a:extLst>
                  <a:ext uri="{0D108BD9-81ED-4DB2-BD59-A6C34878D82A}">
                    <a16:rowId xmlns:a16="http://schemas.microsoft.com/office/drawing/2014/main" val="3746967241"/>
                  </a:ext>
                </a:extLst>
              </a:tr>
              <a:tr h="370840">
                <a:tc>
                  <a:txBody>
                    <a:bodyPr/>
                    <a:lstStyle/>
                    <a:p>
                      <a:r>
                        <a:rPr lang="en-US" dirty="0"/>
                        <a:t>not(NOT)</a:t>
                      </a:r>
                      <a:endParaRPr lang="en-AU" dirty="0"/>
                    </a:p>
                  </a:txBody>
                  <a:tcPr/>
                </a:tc>
                <a:tc>
                  <a:txBody>
                    <a:bodyPr/>
                    <a:lstStyle/>
                    <a:p>
                      <a:r>
                        <a:rPr lang="en-AU" sz="1800" b="0" i="0" kern="1200" dirty="0">
                          <a:solidFill>
                            <a:schemeClr val="dk1"/>
                          </a:solidFill>
                          <a:effectLst/>
                          <a:latin typeface="+mn-lt"/>
                          <a:ea typeface="+mn-ea"/>
                          <a:cs typeface="+mn-cs"/>
                        </a:rPr>
                        <a:t>Used to reverse the logical state of its operand.</a:t>
                      </a:r>
                      <a:endParaRPr lang="en-AU" dirty="0"/>
                    </a:p>
                  </a:txBody>
                  <a:tcPr/>
                </a:tc>
                <a:tc>
                  <a:txBody>
                    <a:bodyPr/>
                    <a:lstStyle/>
                    <a:p>
                      <a:r>
                        <a:rPr lang="en-US" dirty="0"/>
                        <a:t>NOT age==18</a:t>
                      </a:r>
                      <a:endParaRPr lang="en-AU" dirty="0"/>
                    </a:p>
                  </a:txBody>
                  <a:tcPr/>
                </a:tc>
                <a:extLst>
                  <a:ext uri="{0D108BD9-81ED-4DB2-BD59-A6C34878D82A}">
                    <a16:rowId xmlns:a16="http://schemas.microsoft.com/office/drawing/2014/main" val="4278843614"/>
                  </a:ext>
                </a:extLst>
              </a:tr>
            </a:tbl>
          </a:graphicData>
        </a:graphic>
      </p:graphicFrame>
    </p:spTree>
    <p:extLst>
      <p:ext uri="{BB962C8B-B14F-4D97-AF65-F5344CB8AC3E}">
        <p14:creationId xmlns:p14="http://schemas.microsoft.com/office/powerpoint/2010/main" val="421660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124744"/>
            <a:ext cx="6910536" cy="587896"/>
          </a:xfrm>
        </p:spPr>
        <p:txBody>
          <a:bodyPr/>
          <a:lstStyle/>
          <a:p>
            <a:r>
              <a:rPr lang="en-US" sz="2800" dirty="0"/>
              <a:t>Import  Module </a:t>
            </a:r>
            <a:endParaRPr lang="en-AU" sz="2800" dirty="0"/>
          </a:p>
        </p:txBody>
      </p:sp>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srgbClr val="DFDCB7"/>
                </a:solidFill>
                <a:effectLst/>
                <a:uLnTx/>
                <a:uFillTx/>
                <a:latin typeface="Calibri"/>
                <a:ea typeface="+mn-ea"/>
                <a:cs typeface="+mn-cs"/>
              </a:rPr>
              <a:t>Create by Bing - Jan 2019</a:t>
            </a: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85566C-18E6-4752-836B-DB4DC986E73F}" type="slidenum">
              <a:rPr kumimoji="0" lang="en-AU"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7" name="Text Placeholder 7"/>
          <p:cNvSpPr txBox="1">
            <a:spLocks/>
          </p:cNvSpPr>
          <p:nvPr/>
        </p:nvSpPr>
        <p:spPr bwMode="auto">
          <a:xfrm>
            <a:off x="4857750" y="1962151"/>
            <a:ext cx="2378546" cy="4432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400">
                <a:solidFill>
                  <a:schemeClr val="tx1"/>
                </a:solidFill>
                <a:latin typeface="+mn-lt"/>
              </a:defRPr>
            </a:lvl4pPr>
            <a:lvl5pPr marL="2057400" indent="-228600" algn="l" rtl="0" fontAlgn="base">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Arial"/>
              <a:ea typeface="+mn-ea"/>
              <a:cs typeface="+mn-cs"/>
            </a:endParaRPr>
          </a:p>
        </p:txBody>
      </p:sp>
      <p:sp>
        <p:nvSpPr>
          <p:cNvPr id="4" name="TextBox 3"/>
          <p:cNvSpPr txBox="1"/>
          <p:nvPr/>
        </p:nvSpPr>
        <p:spPr>
          <a:xfrm>
            <a:off x="971600" y="1962151"/>
            <a:ext cx="6264696"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F2B20"/>
                </a:solidFill>
                <a:effectLst/>
                <a:uLnTx/>
                <a:uFillTx/>
                <a:latin typeface="Calibri"/>
                <a:ea typeface="+mn-ea"/>
                <a:cs typeface="+mn-cs"/>
              </a:rPr>
              <a:t>There is a built-in </a:t>
            </a:r>
            <a:r>
              <a:rPr kumimoji="0" lang="en-US" sz="1800" b="0" i="0" u="none" strike="noStrike" kern="1200" cap="none" spc="0" normalizeH="0" baseline="0" noProof="0" dirty="0">
                <a:ln>
                  <a:noFill/>
                </a:ln>
                <a:solidFill>
                  <a:srgbClr val="C00000"/>
                </a:solidFill>
                <a:effectLst/>
                <a:uLnTx/>
                <a:uFillTx/>
                <a:latin typeface="Calibri"/>
                <a:ea typeface="+mn-ea"/>
                <a:cs typeface="+mn-cs"/>
              </a:rPr>
              <a:t>module</a:t>
            </a:r>
            <a:r>
              <a:rPr kumimoji="0" lang="en-US" sz="1800" b="0" i="0" u="none" strike="noStrike" kern="1200" cap="none" spc="0" normalizeH="0" baseline="0" noProof="0" dirty="0">
                <a:ln>
                  <a:noFill/>
                </a:ln>
                <a:solidFill>
                  <a:srgbClr val="2F2B20"/>
                </a:solidFill>
                <a:effectLst/>
                <a:uLnTx/>
                <a:uFillTx/>
                <a:latin typeface="Calibri"/>
                <a:ea typeface="+mn-ea"/>
                <a:cs typeface="+mn-cs"/>
              </a:rPr>
              <a:t> called </a:t>
            </a:r>
            <a:r>
              <a:rPr kumimoji="0" lang="en-US" sz="1800" b="0" i="0" u="none" strike="noStrike" kern="1200" cap="none" spc="0" normalizeH="0" baseline="0" noProof="0" dirty="0">
                <a:ln>
                  <a:noFill/>
                </a:ln>
                <a:solidFill>
                  <a:srgbClr val="C00000"/>
                </a:solidFill>
                <a:effectLst/>
                <a:uLnTx/>
                <a:uFillTx/>
                <a:latin typeface="Calibri"/>
                <a:ea typeface="+mn-ea"/>
                <a:cs typeface="+mn-cs"/>
              </a:rPr>
              <a:t>time</a:t>
            </a:r>
            <a:r>
              <a:rPr kumimoji="0" lang="en-US" sz="1800" b="0" i="0" u="none" strike="noStrike" kern="1200" cap="none" spc="0" normalizeH="0" baseline="0" noProof="0" dirty="0">
                <a:ln>
                  <a:noFill/>
                </a:ln>
                <a:solidFill>
                  <a:srgbClr val="2F2B20"/>
                </a:solidFill>
                <a:effectLst/>
                <a:uLnTx/>
                <a:uFillTx/>
                <a:latin typeface="Calibri"/>
                <a:ea typeface="+mn-ea"/>
                <a:cs typeface="+mn-cs"/>
              </a:rPr>
              <a:t> in Python, so you need to import it into your program</a:t>
            </a:r>
            <a:endParaRPr kumimoji="0" lang="en-AU"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2F2B20"/>
                </a:solidFill>
                <a:effectLst/>
                <a:uLnTx/>
                <a:uFillTx/>
                <a:latin typeface="Calibri"/>
                <a:ea typeface="+mn-ea"/>
                <a:cs typeface="+mn-cs"/>
              </a:rPr>
              <a:t> </a:t>
            </a: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p:txBody>
      </p:sp>
      <p:pic>
        <p:nvPicPr>
          <p:cNvPr id="9" name="Picture 8"/>
          <p:cNvPicPr/>
          <p:nvPr/>
        </p:nvPicPr>
        <p:blipFill rotWithShape="1">
          <a:blip r:embed="rId2"/>
          <a:srcRect l="6429" t="14825" r="58210" b="66548"/>
          <a:stretch/>
        </p:blipFill>
        <p:spPr bwMode="auto">
          <a:xfrm>
            <a:off x="1547664" y="2924944"/>
            <a:ext cx="5544616" cy="27240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74229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124744"/>
            <a:ext cx="6910536" cy="587896"/>
          </a:xfrm>
        </p:spPr>
        <p:txBody>
          <a:bodyPr/>
          <a:lstStyle/>
          <a:p>
            <a:r>
              <a:rPr lang="en-US" sz="2800" dirty="0" err="1"/>
              <a:t>grovepi</a:t>
            </a:r>
            <a:endParaRPr lang="en-AU" sz="2800" dirty="0"/>
          </a:p>
        </p:txBody>
      </p:sp>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srgbClr val="DFDCB7"/>
                </a:solidFill>
                <a:effectLst/>
                <a:uLnTx/>
                <a:uFillTx/>
                <a:latin typeface="Calibri"/>
                <a:ea typeface="+mn-ea"/>
                <a:cs typeface="+mn-cs"/>
              </a:rPr>
              <a:t>Create by Bing - Jan 2019</a:t>
            </a: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85566C-18E6-4752-836B-DB4DC986E73F}" type="slidenum">
              <a:rPr kumimoji="0" lang="en-AU"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7" name="Text Placeholder 7"/>
          <p:cNvSpPr txBox="1">
            <a:spLocks/>
          </p:cNvSpPr>
          <p:nvPr/>
        </p:nvSpPr>
        <p:spPr bwMode="auto">
          <a:xfrm>
            <a:off x="4857750" y="1962151"/>
            <a:ext cx="2378546" cy="4432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400">
                <a:solidFill>
                  <a:schemeClr val="tx1"/>
                </a:solidFill>
                <a:latin typeface="+mn-lt"/>
              </a:defRPr>
            </a:lvl4pPr>
            <a:lvl5pPr marL="2057400" indent="-228600" algn="l" rtl="0" fontAlgn="base">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Arial"/>
              <a:ea typeface="+mn-ea"/>
              <a:cs typeface="+mn-cs"/>
            </a:endParaRPr>
          </a:p>
        </p:txBody>
      </p:sp>
      <p:sp>
        <p:nvSpPr>
          <p:cNvPr id="4" name="TextBox 3"/>
          <p:cNvSpPr txBox="1"/>
          <p:nvPr/>
        </p:nvSpPr>
        <p:spPr>
          <a:xfrm>
            <a:off x="971600" y="1962151"/>
            <a:ext cx="6264696" cy="1477328"/>
          </a:xfrm>
          <a:prstGeom prst="rect">
            <a:avLst/>
          </a:prstGeom>
          <a:noFill/>
        </p:spPr>
        <p:txBody>
          <a:bodyPr wrap="square" rtlCol="0">
            <a:spAutoFit/>
          </a:bodyPr>
          <a:lstStyle/>
          <a:p>
            <a:r>
              <a:rPr lang="en-AU" dirty="0"/>
              <a:t>The </a:t>
            </a:r>
            <a:r>
              <a:rPr lang="en-AU" b="1" dirty="0" err="1"/>
              <a:t>GrovePi</a:t>
            </a:r>
            <a:r>
              <a:rPr lang="en-AU" dirty="0"/>
              <a:t> is an Internet of Things Raspberry Pi robot kit that comes with 12 sensors and modules for creating your own smart devices.</a:t>
            </a:r>
            <a:endParaRPr lang="en-US" dirty="0"/>
          </a:p>
          <a:p>
            <a:endParaRPr lang="en-AU" dirty="0"/>
          </a:p>
          <a:p>
            <a:r>
              <a:rPr lang="en-AU" dirty="0"/>
              <a:t> </a:t>
            </a:r>
            <a:endParaRPr lang="en-US" dirty="0"/>
          </a:p>
        </p:txBody>
      </p:sp>
      <p:pic>
        <p:nvPicPr>
          <p:cNvPr id="10" name="Picture 9"/>
          <p:cNvPicPr/>
          <p:nvPr/>
        </p:nvPicPr>
        <p:blipFill>
          <a:blip r:embed="rId2" cstate="print">
            <a:extLst>
              <a:ext uri="{28A0092B-C50C-407E-A947-70E740481C1C}">
                <a14:useLocalDpi xmlns:a14="http://schemas.microsoft.com/office/drawing/2010/main" val="0"/>
              </a:ext>
            </a:extLst>
          </a:blip>
          <a:stretch>
            <a:fillRect/>
          </a:stretch>
        </p:blipFill>
        <p:spPr>
          <a:xfrm>
            <a:off x="2627784" y="3284984"/>
            <a:ext cx="2599690" cy="1487170"/>
          </a:xfrm>
          <a:prstGeom prst="rect">
            <a:avLst/>
          </a:prstGeom>
        </p:spPr>
      </p:pic>
    </p:spTree>
    <p:extLst>
      <p:ext uri="{BB962C8B-B14F-4D97-AF65-F5344CB8AC3E}">
        <p14:creationId xmlns:p14="http://schemas.microsoft.com/office/powerpoint/2010/main" val="573040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692696"/>
            <a:ext cx="6910536" cy="587896"/>
          </a:xfrm>
        </p:spPr>
        <p:txBody>
          <a:bodyPr/>
          <a:lstStyle/>
          <a:p>
            <a:r>
              <a:rPr lang="en-US" sz="3200" dirty="0"/>
              <a:t>Example of using </a:t>
            </a:r>
            <a:r>
              <a:rPr lang="en-US" sz="3200" dirty="0" err="1"/>
              <a:t>grovepi</a:t>
            </a:r>
            <a:endParaRPr lang="en-AU" sz="3200" dirty="0"/>
          </a:p>
        </p:txBody>
      </p:sp>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srgbClr val="DFDCB7"/>
                </a:solidFill>
                <a:effectLst/>
                <a:uLnTx/>
                <a:uFillTx/>
                <a:latin typeface="Calibri"/>
                <a:ea typeface="+mn-ea"/>
                <a:cs typeface="+mn-cs"/>
              </a:rPr>
              <a:t>Create by Bing - Jan 2019</a:t>
            </a: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85566C-18E6-4752-836B-DB4DC986E73F}" type="slidenum">
              <a:rPr kumimoji="0" lang="en-AU"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7" name="TextBox 6"/>
          <p:cNvSpPr txBox="1"/>
          <p:nvPr/>
        </p:nvSpPr>
        <p:spPr>
          <a:xfrm>
            <a:off x="1150504" y="1562977"/>
            <a:ext cx="6552728" cy="3139321"/>
          </a:xfrm>
          <a:prstGeom prst="rect">
            <a:avLst/>
          </a:prstGeom>
          <a:solidFill>
            <a:schemeClr val="tx1">
              <a:lumMod val="10000"/>
              <a:lumOff val="90000"/>
            </a:schemeClr>
          </a:solidFill>
        </p:spPr>
        <p:txBody>
          <a:bodyPr wrap="square" rtlCol="0">
            <a:spAutoFit/>
          </a:bodyPr>
          <a:lstStyle/>
          <a:p>
            <a:r>
              <a:rPr lang="en-AU" sz="1100" dirty="0"/>
              <a:t>import time</a:t>
            </a:r>
          </a:p>
          <a:p>
            <a:r>
              <a:rPr lang="en-AU" sz="1100" dirty="0"/>
              <a:t>from </a:t>
            </a:r>
            <a:r>
              <a:rPr lang="en-AU" sz="1100" dirty="0" err="1"/>
              <a:t>grovepi</a:t>
            </a:r>
            <a:r>
              <a:rPr lang="en-AU" sz="1100" dirty="0"/>
              <a:t> import *</a:t>
            </a:r>
          </a:p>
          <a:p>
            <a:endParaRPr lang="en-AU" sz="1100" dirty="0"/>
          </a:p>
          <a:p>
            <a:r>
              <a:rPr lang="en-AU" sz="1100" dirty="0" err="1"/>
              <a:t>num</a:t>
            </a:r>
            <a:r>
              <a:rPr lang="en-AU" sz="1100" dirty="0"/>
              <a:t> = </a:t>
            </a:r>
            <a:r>
              <a:rPr lang="en-AU" sz="1100" dirty="0" err="1"/>
              <a:t>raw_input</a:t>
            </a:r>
            <a:r>
              <a:rPr lang="en-AU" sz="1100" dirty="0"/>
              <a:t>("Please enter a number: ")</a:t>
            </a:r>
          </a:p>
          <a:p>
            <a:r>
              <a:rPr lang="en-AU" sz="1100" dirty="0"/>
              <a:t>number = </a:t>
            </a:r>
            <a:r>
              <a:rPr lang="en-AU" sz="1100" dirty="0" err="1"/>
              <a:t>int</a:t>
            </a:r>
            <a:r>
              <a:rPr lang="en-AU" sz="1100" dirty="0"/>
              <a:t>(</a:t>
            </a:r>
            <a:r>
              <a:rPr lang="en-AU" sz="1100" dirty="0" err="1"/>
              <a:t>num</a:t>
            </a:r>
            <a:r>
              <a:rPr lang="en-AU" sz="1100" dirty="0"/>
              <a:t>)</a:t>
            </a:r>
          </a:p>
          <a:p>
            <a:endParaRPr lang="en-AU" sz="1100" dirty="0"/>
          </a:p>
          <a:p>
            <a:r>
              <a:rPr lang="en-AU" sz="1100" dirty="0"/>
              <a:t>if number%2 ==0:</a:t>
            </a:r>
          </a:p>
          <a:p>
            <a:r>
              <a:rPr lang="en-AU" sz="1100" dirty="0"/>
              <a:t>	led = 2 #LED in D2 on</a:t>
            </a:r>
          </a:p>
          <a:p>
            <a:r>
              <a:rPr lang="en-AU" sz="1100" dirty="0"/>
              <a:t>	</a:t>
            </a:r>
            <a:r>
              <a:rPr lang="en-AU" sz="1100" dirty="0" err="1"/>
              <a:t>pinMode</a:t>
            </a:r>
            <a:r>
              <a:rPr lang="en-AU" sz="1100" dirty="0"/>
              <a:t>(led, "OUTPUT")</a:t>
            </a:r>
          </a:p>
          <a:p>
            <a:r>
              <a:rPr lang="en-AU" sz="1100" dirty="0"/>
              <a:t>	</a:t>
            </a:r>
            <a:r>
              <a:rPr lang="en-AU" sz="1100" dirty="0" err="1"/>
              <a:t>digitalWrite</a:t>
            </a:r>
            <a:r>
              <a:rPr lang="en-AU" sz="1100" dirty="0"/>
              <a:t>(led, 1)</a:t>
            </a:r>
          </a:p>
          <a:p>
            <a:r>
              <a:rPr lang="en-AU" sz="1100" dirty="0"/>
              <a:t>	</a:t>
            </a:r>
            <a:r>
              <a:rPr lang="en-AU" sz="1100" dirty="0" err="1"/>
              <a:t>time.sleep</a:t>
            </a:r>
            <a:r>
              <a:rPr lang="en-AU" sz="1100" dirty="0"/>
              <a:t>(5)</a:t>
            </a:r>
          </a:p>
          <a:p>
            <a:r>
              <a:rPr lang="en-AU" sz="1100" dirty="0"/>
              <a:t>	</a:t>
            </a:r>
            <a:r>
              <a:rPr lang="en-AU" sz="1100" dirty="0" err="1"/>
              <a:t>digitalWrite</a:t>
            </a:r>
            <a:r>
              <a:rPr lang="en-AU" sz="1100" dirty="0"/>
              <a:t>(led, 0)</a:t>
            </a:r>
          </a:p>
          <a:p>
            <a:r>
              <a:rPr lang="en-AU" sz="1100" dirty="0"/>
              <a:t>else:</a:t>
            </a:r>
          </a:p>
          <a:p>
            <a:r>
              <a:rPr lang="en-AU" sz="1100"/>
              <a:t>	led=4 #LED in D4 on</a:t>
            </a:r>
            <a:endParaRPr lang="en-AU" sz="1100" dirty="0"/>
          </a:p>
          <a:p>
            <a:r>
              <a:rPr lang="en-AU" sz="1100" dirty="0"/>
              <a:t>	</a:t>
            </a:r>
            <a:r>
              <a:rPr lang="en-AU" sz="1100" dirty="0" err="1"/>
              <a:t>pinMode</a:t>
            </a:r>
            <a:r>
              <a:rPr lang="en-AU" sz="1100" dirty="0"/>
              <a:t>(led, "OUTPUT")</a:t>
            </a:r>
          </a:p>
          <a:p>
            <a:r>
              <a:rPr lang="en-AU" sz="1100" dirty="0"/>
              <a:t>	</a:t>
            </a:r>
            <a:r>
              <a:rPr lang="en-AU" sz="1100" dirty="0" err="1"/>
              <a:t>digitalWrite</a:t>
            </a:r>
            <a:r>
              <a:rPr lang="en-AU" sz="1100" dirty="0"/>
              <a:t>(led, 1)</a:t>
            </a:r>
          </a:p>
          <a:p>
            <a:r>
              <a:rPr lang="en-AU" sz="1100" dirty="0"/>
              <a:t>	</a:t>
            </a:r>
            <a:r>
              <a:rPr lang="en-AU" sz="1100" dirty="0" err="1"/>
              <a:t>time.sleep</a:t>
            </a:r>
            <a:r>
              <a:rPr lang="en-AU" sz="1100" dirty="0"/>
              <a:t>(5)</a:t>
            </a:r>
          </a:p>
          <a:p>
            <a:r>
              <a:rPr lang="en-AU" sz="1100" dirty="0"/>
              <a:t>	</a:t>
            </a:r>
            <a:r>
              <a:rPr lang="en-AU" sz="1100" dirty="0" err="1"/>
              <a:t>digitalWrite</a:t>
            </a:r>
            <a:r>
              <a:rPr lang="en-AU" sz="1100" dirty="0"/>
              <a:t>(led, 0)</a:t>
            </a:r>
          </a:p>
        </p:txBody>
      </p:sp>
    </p:spTree>
    <p:extLst>
      <p:ext uri="{BB962C8B-B14F-4D97-AF65-F5344CB8AC3E}">
        <p14:creationId xmlns:p14="http://schemas.microsoft.com/office/powerpoint/2010/main" val="3304951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692696"/>
            <a:ext cx="6910536" cy="587896"/>
          </a:xfrm>
        </p:spPr>
        <p:txBody>
          <a:bodyPr>
            <a:normAutofit fontScale="90000"/>
          </a:bodyPr>
          <a:lstStyle/>
          <a:p>
            <a:r>
              <a:rPr lang="en-US" sz="3200" dirty="0"/>
              <a:t>Example 2– Flowchart and Pseudocode </a:t>
            </a:r>
            <a:endParaRPr lang="en-AU" sz="3200" dirty="0"/>
          </a:p>
        </p:txBody>
      </p:sp>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srgbClr val="DFDCB7"/>
                </a:solidFill>
                <a:effectLst/>
                <a:uLnTx/>
                <a:uFillTx/>
                <a:latin typeface="Calibri"/>
                <a:ea typeface="+mn-ea"/>
                <a:cs typeface="+mn-cs"/>
              </a:rPr>
              <a:t>Create by Bing - Jan 2019</a:t>
            </a: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85566C-18E6-4752-836B-DB4DC986E73F}" type="slidenum">
              <a:rPr kumimoji="0" lang="en-AU"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4" name="Rounded Rectangle 3"/>
          <p:cNvSpPr/>
          <p:nvPr/>
        </p:nvSpPr>
        <p:spPr>
          <a:xfrm>
            <a:off x="971600" y="1484784"/>
            <a:ext cx="144016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6" name="TextBox 5"/>
          <p:cNvSpPr txBox="1"/>
          <p:nvPr/>
        </p:nvSpPr>
        <p:spPr>
          <a:xfrm>
            <a:off x="1242710" y="1484784"/>
            <a:ext cx="1152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START</a:t>
            </a:r>
            <a:endParaRPr kumimoji="0" lang="en-AU"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ounded Rectangle 7"/>
          <p:cNvSpPr/>
          <p:nvPr/>
        </p:nvSpPr>
        <p:spPr>
          <a:xfrm>
            <a:off x="755576" y="6300028"/>
            <a:ext cx="144016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9" name="TextBox 8"/>
          <p:cNvSpPr txBox="1"/>
          <p:nvPr/>
        </p:nvSpPr>
        <p:spPr>
          <a:xfrm>
            <a:off x="1026686" y="6300028"/>
            <a:ext cx="1152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END</a:t>
            </a:r>
            <a:endParaRPr kumimoji="0" lang="en-AU"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0" name="Flowchart: Data 9"/>
          <p:cNvSpPr/>
          <p:nvPr/>
        </p:nvSpPr>
        <p:spPr>
          <a:xfrm>
            <a:off x="683568" y="2420888"/>
            <a:ext cx="1783278" cy="50405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TextBox 12"/>
          <p:cNvSpPr txBox="1"/>
          <p:nvPr/>
        </p:nvSpPr>
        <p:spPr>
          <a:xfrm>
            <a:off x="860222" y="2461538"/>
            <a:ext cx="1417926" cy="400110"/>
          </a:xfrm>
          <a:prstGeom prst="rect">
            <a:avLst/>
          </a:prstGeom>
          <a:noFill/>
        </p:spPr>
        <p:txBody>
          <a:bodyPr wrap="square" rtlCol="0">
            <a:spAutoFit/>
          </a:bodyPr>
          <a:lstStyle/>
          <a:p>
            <a:pPr lvl="0" algn="ctr">
              <a:defRPr/>
            </a:pPr>
            <a:r>
              <a:rPr kumimoji="0" lang="en-US" sz="1000" b="0" i="0" u="none" strike="noStrike" kern="1200" cap="none" spc="0" normalizeH="0" baseline="0" noProof="0" dirty="0">
                <a:ln>
                  <a:noFill/>
                </a:ln>
                <a:solidFill>
                  <a:srgbClr val="FFFFFF"/>
                </a:solidFill>
                <a:effectLst/>
                <a:uLnTx/>
                <a:uFillTx/>
                <a:latin typeface="Calibri"/>
              </a:rPr>
              <a:t>Import time and </a:t>
            </a:r>
            <a:r>
              <a:rPr lang="en-AU" sz="1000" dirty="0" err="1">
                <a:solidFill>
                  <a:schemeClr val="bg1"/>
                </a:solidFill>
              </a:rPr>
              <a:t>grovepi</a:t>
            </a:r>
            <a:r>
              <a:rPr kumimoji="0" lang="en-US" sz="1000" b="0" i="0" u="none" strike="noStrike" kern="1200" cap="none" spc="0" normalizeH="0" baseline="0" noProof="0" dirty="0">
                <a:ln>
                  <a:noFill/>
                </a:ln>
                <a:solidFill>
                  <a:schemeClr val="bg1"/>
                </a:solidFill>
                <a:effectLst/>
                <a:uLnTx/>
                <a:uFillTx/>
                <a:latin typeface="Calibri"/>
              </a:rPr>
              <a:t> , assign </a:t>
            </a:r>
            <a:r>
              <a:rPr kumimoji="0" lang="en-US" sz="1000" b="0" i="0" u="none" strike="noStrike" kern="1200" cap="none" spc="0" normalizeH="0" baseline="0" noProof="0" dirty="0" err="1">
                <a:ln>
                  <a:noFill/>
                </a:ln>
                <a:solidFill>
                  <a:schemeClr val="bg1"/>
                </a:solidFill>
                <a:effectLst/>
                <a:uLnTx/>
                <a:uFillTx/>
                <a:latin typeface="Calibri"/>
              </a:rPr>
              <a:t>num</a:t>
            </a:r>
            <a:r>
              <a:rPr kumimoji="0" lang="en-US" sz="1000" b="0" i="0" u="none" strike="noStrike" kern="1200" cap="none" spc="0" normalizeH="0" baseline="0" noProof="0" dirty="0">
                <a:ln>
                  <a:noFill/>
                </a:ln>
                <a:solidFill>
                  <a:schemeClr val="bg1"/>
                </a:solidFill>
                <a:effectLst/>
                <a:uLnTx/>
                <a:uFillTx/>
                <a:latin typeface="Calibri"/>
              </a:rPr>
              <a:t> </a:t>
            </a:r>
            <a:endParaRPr kumimoji="0" lang="en-AU" sz="1000" b="0" i="0" u="none" strike="noStrike" kern="1200" cap="none" spc="0" normalizeH="0" baseline="0" noProof="0" dirty="0">
              <a:ln>
                <a:noFill/>
              </a:ln>
              <a:solidFill>
                <a:schemeClr val="bg1"/>
              </a:solidFill>
              <a:effectLst/>
              <a:uLnTx/>
              <a:uFillTx/>
              <a:latin typeface="Calibri"/>
            </a:endParaRPr>
          </a:p>
        </p:txBody>
      </p:sp>
      <p:sp>
        <p:nvSpPr>
          <p:cNvPr id="14" name="TextBox 13"/>
          <p:cNvSpPr txBox="1"/>
          <p:nvPr/>
        </p:nvSpPr>
        <p:spPr>
          <a:xfrm>
            <a:off x="970972" y="3782812"/>
            <a:ext cx="110766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Apply function to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str</a:t>
            </a:r>
            <a:r>
              <a:rPr kumimoji="0" lang="en-US" sz="1200" b="0" i="0" u="none" strike="noStrike" kern="1200" cap="none" spc="0" normalizeH="0" baseline="0" noProof="0" dirty="0">
                <a:ln>
                  <a:noFill/>
                </a:ln>
                <a:solidFill>
                  <a:srgbClr val="FFFFFF"/>
                </a:solidFill>
                <a:effectLst/>
                <a:uLnTx/>
                <a:uFillTx/>
                <a:latin typeface="Calibri"/>
                <a:ea typeface="+mn-ea"/>
                <a:cs typeface="+mn-cs"/>
              </a:rPr>
              <a:t>, sub</a:t>
            </a:r>
            <a:endParaRPr kumimoji="0" lang="en-AU"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5" name="TextBox 14"/>
          <p:cNvSpPr txBox="1"/>
          <p:nvPr/>
        </p:nvSpPr>
        <p:spPr>
          <a:xfrm>
            <a:off x="1112939" y="5154029"/>
            <a:ext cx="100811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Display a</a:t>
            </a:r>
            <a:r>
              <a:rPr kumimoji="0" lang="en-US" sz="1200" b="0" i="0" u="none" strike="noStrike" kern="1200" cap="none" spc="0" normalizeH="0" noProof="0" dirty="0">
                <a:ln>
                  <a:noFill/>
                </a:ln>
                <a:solidFill>
                  <a:srgbClr val="FFFFFF"/>
                </a:solidFill>
                <a:effectLst/>
                <a:uLnTx/>
                <a:uFillTx/>
                <a:latin typeface="Calibri"/>
                <a:ea typeface="+mn-ea"/>
                <a:cs typeface="+mn-cs"/>
              </a:rPr>
              <a:t> message</a:t>
            </a:r>
            <a:endParaRPr kumimoji="0" lang="en-AU"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8" name="Down Arrow 17"/>
          <p:cNvSpPr/>
          <p:nvPr/>
        </p:nvSpPr>
        <p:spPr>
          <a:xfrm>
            <a:off x="1616995" y="1854116"/>
            <a:ext cx="45719" cy="5667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19" name="Down Arrow 18"/>
          <p:cNvSpPr/>
          <p:nvPr/>
        </p:nvSpPr>
        <p:spPr>
          <a:xfrm>
            <a:off x="1529488" y="2951398"/>
            <a:ext cx="45719" cy="6936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Down Arrow 19"/>
          <p:cNvSpPr/>
          <p:nvPr/>
        </p:nvSpPr>
        <p:spPr>
          <a:xfrm>
            <a:off x="1547664" y="4518244"/>
            <a:ext cx="45719" cy="574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21" name="Down Arrow 20"/>
          <p:cNvSpPr/>
          <p:nvPr/>
        </p:nvSpPr>
        <p:spPr>
          <a:xfrm>
            <a:off x="1501945" y="5600144"/>
            <a:ext cx="45719" cy="6513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7" name="Flowchart: Decision 6"/>
          <p:cNvSpPr/>
          <p:nvPr/>
        </p:nvSpPr>
        <p:spPr>
          <a:xfrm>
            <a:off x="1001240" y="3645024"/>
            <a:ext cx="1080120" cy="87322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p:cNvSpPr txBox="1"/>
          <p:nvPr/>
        </p:nvSpPr>
        <p:spPr>
          <a:xfrm>
            <a:off x="1242710" y="3782812"/>
            <a:ext cx="664994" cy="553998"/>
          </a:xfrm>
          <a:prstGeom prst="rect">
            <a:avLst/>
          </a:prstGeom>
          <a:noFill/>
        </p:spPr>
        <p:txBody>
          <a:bodyPr wrap="square" rtlCol="0">
            <a:spAutoFit/>
          </a:bodyPr>
          <a:lstStyle/>
          <a:p>
            <a:pPr algn="ctr"/>
            <a:r>
              <a:rPr lang="en-AU" sz="1000" dirty="0">
                <a:solidFill>
                  <a:schemeClr val="bg1"/>
                </a:solidFill>
              </a:rPr>
              <a:t>If num%2 ==0</a:t>
            </a:r>
          </a:p>
        </p:txBody>
      </p:sp>
      <p:sp>
        <p:nvSpPr>
          <p:cNvPr id="17" name="Right Arrow 16"/>
          <p:cNvSpPr/>
          <p:nvPr/>
        </p:nvSpPr>
        <p:spPr>
          <a:xfrm>
            <a:off x="2121051" y="4077072"/>
            <a:ext cx="79476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Down Arrow 26"/>
          <p:cNvSpPr/>
          <p:nvPr/>
        </p:nvSpPr>
        <p:spPr>
          <a:xfrm>
            <a:off x="2843808" y="4122791"/>
            <a:ext cx="72008" cy="3406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TextBox 36"/>
          <p:cNvSpPr txBox="1"/>
          <p:nvPr/>
        </p:nvSpPr>
        <p:spPr>
          <a:xfrm>
            <a:off x="4932040" y="1556792"/>
            <a:ext cx="2664296" cy="5078313"/>
          </a:xfrm>
          <a:prstGeom prst="rect">
            <a:avLst/>
          </a:prstGeom>
          <a:noFill/>
        </p:spPr>
        <p:txBody>
          <a:bodyPr wrap="square" rtlCol="0">
            <a:spAutoFit/>
          </a:bodyPr>
          <a:lstStyle/>
          <a:p>
            <a:r>
              <a:rPr lang="en-US" dirty="0"/>
              <a:t>START Terminal </a:t>
            </a:r>
          </a:p>
          <a:p>
            <a:endParaRPr lang="en-US" dirty="0"/>
          </a:p>
          <a:p>
            <a:r>
              <a:rPr lang="en-US" dirty="0"/>
              <a:t>Import time and </a:t>
            </a:r>
            <a:r>
              <a:rPr lang="en-US" dirty="0" err="1"/>
              <a:t>grovepi</a:t>
            </a:r>
            <a:endParaRPr lang="en-US" dirty="0"/>
          </a:p>
          <a:p>
            <a:r>
              <a:rPr lang="en-US" dirty="0"/>
              <a:t>Assign </a:t>
            </a:r>
            <a:r>
              <a:rPr lang="en-US" dirty="0" err="1"/>
              <a:t>num</a:t>
            </a:r>
            <a:endParaRPr lang="en-US" dirty="0"/>
          </a:p>
          <a:p>
            <a:endParaRPr lang="en-US" dirty="0"/>
          </a:p>
          <a:p>
            <a:r>
              <a:rPr lang="en-US" dirty="0"/>
              <a:t>IF </a:t>
            </a:r>
            <a:r>
              <a:rPr lang="en-US" dirty="0" err="1"/>
              <a:t>num</a:t>
            </a:r>
            <a:r>
              <a:rPr lang="en-US" dirty="0"/>
              <a:t> is even</a:t>
            </a:r>
          </a:p>
          <a:p>
            <a:r>
              <a:rPr lang="en-US" dirty="0"/>
              <a:t>  	</a:t>
            </a:r>
            <a:r>
              <a:rPr lang="en-US" dirty="0" err="1"/>
              <a:t>ledPin</a:t>
            </a:r>
            <a:r>
              <a:rPr lang="en-US" dirty="0"/>
              <a:t> = 2</a:t>
            </a:r>
          </a:p>
          <a:p>
            <a:r>
              <a:rPr lang="en-US" dirty="0"/>
              <a:t>	light on 5 	seconds</a:t>
            </a:r>
          </a:p>
          <a:p>
            <a:r>
              <a:rPr lang="en-US" dirty="0"/>
              <a:t>	light off</a:t>
            </a:r>
          </a:p>
          <a:p>
            <a:r>
              <a:rPr lang="en-US" dirty="0"/>
              <a:t>		</a:t>
            </a:r>
          </a:p>
          <a:p>
            <a:r>
              <a:rPr lang="en-US" dirty="0"/>
              <a:t>ELSE</a:t>
            </a:r>
          </a:p>
          <a:p>
            <a:r>
              <a:rPr lang="en-US" dirty="0"/>
              <a:t>	</a:t>
            </a:r>
            <a:r>
              <a:rPr lang="en-US" dirty="0" err="1"/>
              <a:t>ledPin</a:t>
            </a:r>
            <a:r>
              <a:rPr lang="en-US" dirty="0"/>
              <a:t> = 4</a:t>
            </a:r>
          </a:p>
          <a:p>
            <a:r>
              <a:rPr lang="en-US" dirty="0"/>
              <a:t>	light on 5 	seconds</a:t>
            </a:r>
          </a:p>
          <a:p>
            <a:r>
              <a:rPr lang="en-US" dirty="0"/>
              <a:t>	light off</a:t>
            </a:r>
          </a:p>
          <a:p>
            <a:r>
              <a:rPr lang="en-US" dirty="0"/>
              <a:t>END Terminal</a:t>
            </a:r>
          </a:p>
          <a:p>
            <a:endParaRPr lang="en-AU" dirty="0"/>
          </a:p>
        </p:txBody>
      </p:sp>
      <p:sp>
        <p:nvSpPr>
          <p:cNvPr id="24" name="Flowchart: Data 23"/>
          <p:cNvSpPr/>
          <p:nvPr/>
        </p:nvSpPr>
        <p:spPr>
          <a:xfrm>
            <a:off x="2028230" y="4487277"/>
            <a:ext cx="1584176" cy="38115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TextBox 24"/>
          <p:cNvSpPr txBox="1"/>
          <p:nvPr/>
        </p:nvSpPr>
        <p:spPr>
          <a:xfrm>
            <a:off x="2139807" y="4487346"/>
            <a:ext cx="1361021" cy="430887"/>
          </a:xfrm>
          <a:prstGeom prst="rect">
            <a:avLst/>
          </a:prstGeom>
          <a:noFill/>
        </p:spPr>
        <p:txBody>
          <a:bodyPr wrap="square" rtlCol="0">
            <a:spAutoFit/>
          </a:bodyPr>
          <a:lstStyle/>
          <a:p>
            <a:pPr algn="ctr"/>
            <a:r>
              <a:rPr lang="en-US" sz="1100" dirty="0">
                <a:solidFill>
                  <a:schemeClr val="bg1"/>
                </a:solidFill>
              </a:rPr>
              <a:t>Display true statement</a:t>
            </a:r>
            <a:endParaRPr lang="en-AU" sz="1100" dirty="0">
              <a:solidFill>
                <a:schemeClr val="bg1"/>
              </a:solidFill>
            </a:endParaRPr>
          </a:p>
        </p:txBody>
      </p:sp>
      <p:sp>
        <p:nvSpPr>
          <p:cNvPr id="26" name="Flowchart: Data 25"/>
          <p:cNvSpPr/>
          <p:nvPr/>
        </p:nvSpPr>
        <p:spPr>
          <a:xfrm>
            <a:off x="801295" y="5138665"/>
            <a:ext cx="1584176" cy="38115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TextBox 27"/>
          <p:cNvSpPr txBox="1"/>
          <p:nvPr/>
        </p:nvSpPr>
        <p:spPr>
          <a:xfrm>
            <a:off x="912872" y="5138734"/>
            <a:ext cx="1361021" cy="430887"/>
          </a:xfrm>
          <a:prstGeom prst="rect">
            <a:avLst/>
          </a:prstGeom>
          <a:noFill/>
        </p:spPr>
        <p:txBody>
          <a:bodyPr wrap="square" rtlCol="0">
            <a:spAutoFit/>
          </a:bodyPr>
          <a:lstStyle/>
          <a:p>
            <a:pPr algn="ctr"/>
            <a:r>
              <a:rPr lang="en-US" sz="1100">
                <a:solidFill>
                  <a:schemeClr val="bg1"/>
                </a:solidFill>
              </a:rPr>
              <a:t>Display false statement</a:t>
            </a:r>
            <a:endParaRPr lang="en-AU" sz="1100" dirty="0">
              <a:solidFill>
                <a:schemeClr val="bg1"/>
              </a:solidFill>
            </a:endParaRPr>
          </a:p>
        </p:txBody>
      </p:sp>
    </p:spTree>
    <p:extLst>
      <p:ext uri="{BB962C8B-B14F-4D97-AF65-F5344CB8AC3E}">
        <p14:creationId xmlns:p14="http://schemas.microsoft.com/office/powerpoint/2010/main" val="256374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692696"/>
            <a:ext cx="6910536" cy="587896"/>
          </a:xfrm>
        </p:spPr>
        <p:txBody>
          <a:bodyPr/>
          <a:lstStyle/>
          <a:p>
            <a:r>
              <a:rPr lang="en-US" sz="3200" dirty="0"/>
              <a:t>Overview</a:t>
            </a:r>
            <a:endParaRPr lang="en-AU" sz="3200" dirty="0"/>
          </a:p>
        </p:txBody>
      </p:sp>
      <p:sp>
        <p:nvSpPr>
          <p:cNvPr id="3" name="Footer Placeholder 2"/>
          <p:cNvSpPr>
            <a:spLocks noGrp="1"/>
          </p:cNvSpPr>
          <p:nvPr>
            <p:ph type="ftr" sz="quarter" idx="11"/>
          </p:nvPr>
        </p:nvSpPr>
        <p:spPr/>
        <p:txBody>
          <a:bodyPr/>
          <a:lstStyle/>
          <a:p>
            <a:r>
              <a:rPr lang="en-AU"/>
              <a:t>Create by Bing - Jan 2019</a:t>
            </a:r>
          </a:p>
        </p:txBody>
      </p:sp>
      <p:sp>
        <p:nvSpPr>
          <p:cNvPr id="4" name="Slide Number Placeholder 3"/>
          <p:cNvSpPr>
            <a:spLocks noGrp="1"/>
          </p:cNvSpPr>
          <p:nvPr>
            <p:ph type="sldNum" sz="quarter" idx="12"/>
          </p:nvPr>
        </p:nvSpPr>
        <p:spPr/>
        <p:txBody>
          <a:bodyPr/>
          <a:lstStyle/>
          <a:p>
            <a:fld id="{4485566C-18E6-4752-836B-DB4DC986E73F}" type="slidenum">
              <a:rPr lang="en-AU" smtClean="0"/>
              <a:t>2</a:t>
            </a:fld>
            <a:endParaRPr lang="en-AU"/>
          </a:p>
        </p:txBody>
      </p:sp>
      <p:sp>
        <p:nvSpPr>
          <p:cNvPr id="5" name="Rectangle 3"/>
          <p:cNvSpPr txBox="1">
            <a:spLocks noChangeArrowheads="1"/>
          </p:cNvSpPr>
          <p:nvPr/>
        </p:nvSpPr>
        <p:spPr bwMode="auto">
          <a:xfrm>
            <a:off x="457200" y="1676401"/>
            <a:ext cx="6995120" cy="18246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400">
                <a:solidFill>
                  <a:schemeClr val="tx1"/>
                </a:solidFill>
                <a:latin typeface="+mn-lt"/>
              </a:defRPr>
            </a:lvl4pPr>
            <a:lvl5pPr marL="2057400" indent="-228600" algn="l" rtl="0" fontAlgn="base">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kern="0" dirty="0">
                <a:solidFill>
                  <a:srgbClr val="000000"/>
                </a:solidFill>
                <a:latin typeface="Arial"/>
              </a:rPr>
              <a:t>i</a:t>
            </a:r>
            <a:r>
              <a:rPr kumimoji="0" lang="en-US" sz="2400" b="0" i="0" u="none" strike="noStrike" kern="0" cap="none" spc="0" normalizeH="0" baseline="0" noProof="0" dirty="0">
                <a:ln>
                  <a:noFill/>
                </a:ln>
                <a:solidFill>
                  <a:srgbClr val="000000"/>
                </a:solidFill>
                <a:effectLst/>
                <a:uLnTx/>
                <a:uFillTx/>
                <a:latin typeface="Arial"/>
                <a:ea typeface="+mn-ea"/>
                <a:cs typeface="+mn-cs"/>
              </a:rPr>
              <a:t>f Statement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kern="0" dirty="0">
                <a:solidFill>
                  <a:srgbClr val="000000"/>
                </a:solidFill>
                <a:latin typeface="Arial"/>
              </a:rPr>
              <a:t>i</a:t>
            </a:r>
            <a:r>
              <a:rPr kumimoji="0" lang="en-US" sz="2400" b="0" i="0" u="none" strike="noStrike" kern="0" cap="none" spc="0" normalizeH="0" baseline="0" noProof="0" dirty="0">
                <a:ln>
                  <a:noFill/>
                </a:ln>
                <a:solidFill>
                  <a:srgbClr val="000000"/>
                </a:solidFill>
                <a:effectLst/>
                <a:uLnTx/>
                <a:uFillTx/>
                <a:latin typeface="Arial"/>
                <a:ea typeface="+mn-ea"/>
                <a:cs typeface="+mn-cs"/>
              </a:rPr>
              <a:t>f   …..   Else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kern="0" dirty="0">
                <a:solidFill>
                  <a:srgbClr val="000000"/>
                </a:solidFill>
                <a:latin typeface="Arial"/>
              </a:rPr>
              <a:t>Nested if</a:t>
            </a:r>
            <a:endParaRPr kumimoji="0" lang="en-US" sz="2400" b="0" i="0" u="none" strike="noStrike" kern="0" cap="none" spc="0" normalizeH="0" baseline="0" noProof="0" dirty="0">
              <a:ln>
                <a:noFill/>
              </a:ln>
              <a:solidFill>
                <a:srgbClr val="000000"/>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77827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79507"/>
            <a:ext cx="7424936" cy="587896"/>
          </a:xfrm>
        </p:spPr>
        <p:txBody>
          <a:bodyPr/>
          <a:lstStyle/>
          <a:p>
            <a:r>
              <a:rPr lang="en-US" sz="3200" dirty="0"/>
              <a:t>Reference</a:t>
            </a:r>
            <a:endParaRPr lang="en-AU" sz="3200" dirty="0"/>
          </a:p>
        </p:txBody>
      </p:sp>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srgbClr val="DFDCB7"/>
                </a:solidFill>
                <a:effectLst/>
                <a:uLnTx/>
                <a:uFillTx/>
                <a:latin typeface="Calibri"/>
                <a:ea typeface="+mn-ea"/>
                <a:cs typeface="+mn-cs"/>
              </a:rPr>
              <a:t>Create by Bing - Jan 2019</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85566C-18E6-4752-836B-DB4DC986E73F}" type="slidenum">
              <a:rPr kumimoji="0" lang="en-AU"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TextBox 17"/>
          <p:cNvSpPr txBox="1"/>
          <p:nvPr/>
        </p:nvSpPr>
        <p:spPr>
          <a:xfrm>
            <a:off x="1039737" y="4555858"/>
            <a:ext cx="94874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If number &gt;0</a:t>
            </a:r>
            <a:endParaRPr kumimoji="0" lang="en-AU"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TextBox 24"/>
          <p:cNvSpPr txBox="1"/>
          <p:nvPr/>
        </p:nvSpPr>
        <p:spPr>
          <a:xfrm>
            <a:off x="1835696" y="5415281"/>
            <a:ext cx="144016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Display message</a:t>
            </a:r>
            <a:endParaRPr kumimoji="0" lang="en-AU"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TextBox 5">
            <a:extLst>
              <a:ext uri="{FF2B5EF4-FFF2-40B4-BE49-F238E27FC236}">
                <a16:creationId xmlns:a16="http://schemas.microsoft.com/office/drawing/2014/main" id="{993BFCFE-4023-4041-9987-E261AE5DAC73}"/>
              </a:ext>
            </a:extLst>
          </p:cNvPr>
          <p:cNvSpPr txBox="1"/>
          <p:nvPr/>
        </p:nvSpPr>
        <p:spPr>
          <a:xfrm>
            <a:off x="683568" y="1556792"/>
            <a:ext cx="6984776"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F2B20"/>
                </a:solidFill>
                <a:effectLst/>
                <a:uLnTx/>
                <a:uFillTx/>
                <a:latin typeface="Calibri"/>
                <a:ea typeface="+mn-ea"/>
                <a:cs typeface="+mn-cs"/>
                <a:hlinkClick r:id="rId2"/>
              </a:rPr>
              <a:t>www.tutorialspoint.com</a:t>
            </a: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F2B20"/>
                </a:solidFill>
                <a:effectLst/>
                <a:uLnTx/>
                <a:uFillTx/>
                <a:latin typeface="Calibri"/>
                <a:ea typeface="+mn-ea"/>
                <a:cs typeface="+mn-cs"/>
                <a:hlinkClick r:id="rId3"/>
              </a:rPr>
              <a:t>http://twitter.com/tutorialspoint</a:t>
            </a: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2F2B20"/>
              </a:solidFill>
              <a:effectLst/>
              <a:uLnTx/>
              <a:uFillTx/>
              <a:latin typeface="Calibri"/>
              <a:ea typeface="+mn-ea"/>
              <a:cs typeface="+mn-cs"/>
            </a:endParaRPr>
          </a:p>
        </p:txBody>
      </p:sp>
      <p:sp>
        <p:nvSpPr>
          <p:cNvPr id="7" name="TextBox 6">
            <a:extLst>
              <a:ext uri="{FF2B5EF4-FFF2-40B4-BE49-F238E27FC236}">
                <a16:creationId xmlns:a16="http://schemas.microsoft.com/office/drawing/2014/main" id="{A047021E-4451-4F98-A4D6-99E89B00785B}"/>
              </a:ext>
            </a:extLst>
          </p:cNvPr>
          <p:cNvSpPr txBox="1"/>
          <p:nvPr/>
        </p:nvSpPr>
        <p:spPr>
          <a:xfrm>
            <a:off x="683568" y="2670078"/>
            <a:ext cx="6480720" cy="15324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2F2B20"/>
              </a:solidFill>
              <a:effectLst/>
              <a:uLnTx/>
              <a:uFillTx/>
              <a:latin typeface="Calibri"/>
              <a:ea typeface="+mn-ea"/>
              <a:cs typeface="+mn-cs"/>
            </a:endParaRPr>
          </a:p>
        </p:txBody>
      </p:sp>
    </p:spTree>
    <p:extLst>
      <p:ext uri="{BB962C8B-B14F-4D97-AF65-F5344CB8AC3E}">
        <p14:creationId xmlns:p14="http://schemas.microsoft.com/office/powerpoint/2010/main" val="71664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124744"/>
            <a:ext cx="6910536" cy="587896"/>
          </a:xfrm>
        </p:spPr>
        <p:txBody>
          <a:bodyPr/>
          <a:lstStyle/>
          <a:p>
            <a:r>
              <a:rPr lang="en-US" sz="2800" dirty="0"/>
              <a:t>Operators</a:t>
            </a:r>
            <a:endParaRPr lang="en-AU" sz="2800" dirty="0"/>
          </a:p>
        </p:txBody>
      </p:sp>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srgbClr val="DFDCB7"/>
                </a:solidFill>
                <a:effectLst/>
                <a:uLnTx/>
                <a:uFillTx/>
                <a:latin typeface="Calibri"/>
                <a:ea typeface="+mn-ea"/>
                <a:cs typeface="+mn-cs"/>
              </a:rPr>
              <a:t>Created by Bing - Jan 2020</a:t>
            </a: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85566C-18E6-4752-836B-DB4DC986E73F}" type="slidenum">
              <a:rPr kumimoji="0" lang="en-AU"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7" name="Text Placeholder 7"/>
          <p:cNvSpPr txBox="1">
            <a:spLocks/>
          </p:cNvSpPr>
          <p:nvPr/>
        </p:nvSpPr>
        <p:spPr bwMode="auto">
          <a:xfrm>
            <a:off x="4857750" y="1962151"/>
            <a:ext cx="2378546" cy="4432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400">
                <a:solidFill>
                  <a:schemeClr val="tx1"/>
                </a:solidFill>
                <a:latin typeface="+mn-lt"/>
              </a:defRPr>
            </a:lvl4pPr>
            <a:lvl5pPr marL="2057400" indent="-228600" algn="l" rtl="0" fontAlgn="base">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Arial"/>
              <a:ea typeface="+mn-ea"/>
              <a:cs typeface="+mn-cs"/>
            </a:endParaRPr>
          </a:p>
        </p:txBody>
      </p:sp>
      <p:pic>
        <p:nvPicPr>
          <p:cNvPr id="9" name="Picture 8"/>
          <p:cNvPicPr/>
          <p:nvPr/>
        </p:nvPicPr>
        <p:blipFill rotWithShape="1">
          <a:blip r:embed="rId2"/>
          <a:srcRect l="32933" t="28138" r="33121" b="37134"/>
          <a:stretch/>
        </p:blipFill>
        <p:spPr bwMode="auto">
          <a:xfrm>
            <a:off x="1541631" y="1772816"/>
            <a:ext cx="4614545" cy="2654935"/>
          </a:xfrm>
          <a:prstGeom prst="rect">
            <a:avLst/>
          </a:prstGeom>
          <a:ln>
            <a:noFill/>
          </a:ln>
          <a:extLst>
            <a:ext uri="{53640926-AAD7-44D8-BBD7-CCE9431645EC}">
              <a14:shadowObscured xmlns:a14="http://schemas.microsoft.com/office/drawing/2010/main"/>
            </a:ext>
          </a:extLst>
        </p:spPr>
      </p:pic>
      <p:pic>
        <p:nvPicPr>
          <p:cNvPr id="10" name="Picture 9"/>
          <p:cNvPicPr/>
          <p:nvPr/>
        </p:nvPicPr>
        <p:blipFill rotWithShape="1">
          <a:blip r:embed="rId3"/>
          <a:srcRect l="33847" t="54235" r="33121" b="23292"/>
          <a:stretch/>
        </p:blipFill>
        <p:spPr bwMode="auto">
          <a:xfrm>
            <a:off x="1541631" y="4427751"/>
            <a:ext cx="4614545" cy="11881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467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692696"/>
            <a:ext cx="6910536" cy="587896"/>
          </a:xfrm>
        </p:spPr>
        <p:txBody>
          <a:bodyPr/>
          <a:lstStyle/>
          <a:p>
            <a:r>
              <a:rPr lang="en-US" sz="3200" dirty="0"/>
              <a:t>Assignment Operators</a:t>
            </a:r>
            <a:endParaRPr lang="en-AU" sz="3200" dirty="0"/>
          </a:p>
        </p:txBody>
      </p:sp>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srgbClr val="DFDCB7"/>
                </a:solidFill>
                <a:effectLst/>
                <a:uLnTx/>
                <a:uFillTx/>
                <a:latin typeface="Calibri"/>
                <a:ea typeface="+mn-ea"/>
                <a:cs typeface="+mn-cs"/>
              </a:rPr>
              <a:t>Create by Bing - Jan 2019</a:t>
            </a: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85566C-18E6-4752-836B-DB4DC986E73F}" type="slidenum">
              <a:rPr kumimoji="0" lang="en-AU"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pic>
        <p:nvPicPr>
          <p:cNvPr id="6" name="Picture 5"/>
          <p:cNvPicPr/>
          <p:nvPr/>
        </p:nvPicPr>
        <p:blipFill rotWithShape="1">
          <a:blip r:embed="rId2"/>
          <a:srcRect l="33699" t="11349" r="32602" b="15590"/>
          <a:stretch/>
        </p:blipFill>
        <p:spPr bwMode="auto">
          <a:xfrm>
            <a:off x="2195736" y="1280591"/>
            <a:ext cx="4176464" cy="43683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0729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692696"/>
            <a:ext cx="6910536" cy="587896"/>
          </a:xfrm>
        </p:spPr>
        <p:txBody>
          <a:bodyPr/>
          <a:lstStyle/>
          <a:p>
            <a:r>
              <a:rPr lang="en-US" sz="3200" dirty="0"/>
              <a:t>Assignment Operators Example</a:t>
            </a:r>
            <a:endParaRPr lang="en-AU" sz="3200" dirty="0"/>
          </a:p>
        </p:txBody>
      </p:sp>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srgbClr val="DFDCB7"/>
                </a:solidFill>
                <a:effectLst/>
                <a:uLnTx/>
                <a:uFillTx/>
                <a:latin typeface="Calibri"/>
                <a:ea typeface="+mn-ea"/>
                <a:cs typeface="+mn-cs"/>
              </a:rPr>
              <a:t>Create by Bing - Jan 2019</a:t>
            </a: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85566C-18E6-4752-836B-DB4DC986E73F}" type="slidenum">
              <a:rPr kumimoji="0" lang="en-AU"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pic>
        <p:nvPicPr>
          <p:cNvPr id="7" name="Picture 6"/>
          <p:cNvPicPr/>
          <p:nvPr/>
        </p:nvPicPr>
        <p:blipFill rotWithShape="1">
          <a:blip r:embed="rId2"/>
          <a:srcRect l="28734" t="15462" r="23028" b="17848"/>
          <a:stretch/>
        </p:blipFill>
        <p:spPr bwMode="auto">
          <a:xfrm>
            <a:off x="1663348" y="1700808"/>
            <a:ext cx="4996884" cy="37144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32864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692696"/>
            <a:ext cx="6910536" cy="587896"/>
          </a:xfrm>
        </p:spPr>
        <p:txBody>
          <a:bodyPr/>
          <a:lstStyle/>
          <a:p>
            <a:r>
              <a:rPr lang="en-US" sz="3200" dirty="0"/>
              <a:t>If statement</a:t>
            </a:r>
            <a:endParaRPr lang="en-AU" sz="3200" dirty="0"/>
          </a:p>
        </p:txBody>
      </p:sp>
      <p:sp>
        <p:nvSpPr>
          <p:cNvPr id="3" name="Footer Placeholder 2"/>
          <p:cNvSpPr>
            <a:spLocks noGrp="1"/>
          </p:cNvSpPr>
          <p:nvPr>
            <p:ph type="ftr" sz="quarter" idx="11"/>
          </p:nvPr>
        </p:nvSpPr>
        <p:spPr/>
        <p:txBody>
          <a:bodyPr/>
          <a:lstStyle/>
          <a:p>
            <a:r>
              <a:rPr lang="en-AU"/>
              <a:t>Create by Bing - Jan 2019</a:t>
            </a:r>
          </a:p>
        </p:txBody>
      </p:sp>
      <p:sp>
        <p:nvSpPr>
          <p:cNvPr id="4" name="Slide Number Placeholder 3"/>
          <p:cNvSpPr>
            <a:spLocks noGrp="1"/>
          </p:cNvSpPr>
          <p:nvPr>
            <p:ph type="sldNum" sz="quarter" idx="12"/>
          </p:nvPr>
        </p:nvSpPr>
        <p:spPr/>
        <p:txBody>
          <a:bodyPr/>
          <a:lstStyle/>
          <a:p>
            <a:fld id="{4485566C-18E6-4752-836B-DB4DC986E73F}" type="slidenum">
              <a:rPr lang="en-AU" smtClean="0"/>
              <a:t>6</a:t>
            </a:fld>
            <a:endParaRPr lang="en-AU"/>
          </a:p>
        </p:txBody>
      </p:sp>
      <p:sp>
        <p:nvSpPr>
          <p:cNvPr id="5" name="Rectangle 3"/>
          <p:cNvSpPr txBox="1">
            <a:spLocks noChangeArrowheads="1"/>
          </p:cNvSpPr>
          <p:nvPr/>
        </p:nvSpPr>
        <p:spPr bwMode="auto">
          <a:xfrm>
            <a:off x="457200" y="1676400"/>
            <a:ext cx="7283152" cy="34087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400">
                <a:solidFill>
                  <a:schemeClr val="tx1"/>
                </a:solidFill>
                <a:latin typeface="+mn-lt"/>
              </a:defRPr>
            </a:lvl4pPr>
            <a:lvl5pPr marL="2057400" indent="-228600" algn="l" rtl="0" fontAlgn="base">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a:lstStyle>
          <a:p>
            <a:pPr marL="0" lvl="0" indent="0">
              <a:buNone/>
              <a:defRPr/>
            </a:pPr>
            <a:r>
              <a:rPr lang="en-AU" sz="1800" dirty="0"/>
              <a:t>The if statement contains a logical expression using which data is compared and a decision is made based on the result of the comparison.</a:t>
            </a:r>
          </a:p>
          <a:p>
            <a:pPr marL="0" lvl="0" indent="0">
              <a:buNone/>
              <a:defRPr/>
            </a:pPr>
            <a:endParaRPr kumimoji="0" lang="en-US" sz="1800" b="0" i="0" u="none" strike="noStrike" kern="0" cap="none" spc="0" normalizeH="0" baseline="0" noProof="0" dirty="0">
              <a:ln>
                <a:noFill/>
              </a:ln>
              <a:solidFill>
                <a:srgbClr val="000000"/>
              </a:solidFill>
              <a:effectLst/>
              <a:uLnTx/>
              <a:uFillTx/>
              <a:latin typeface="Arial"/>
            </a:endParaRPr>
          </a:p>
          <a:p>
            <a:pPr marL="0" lvl="0" indent="0">
              <a:buNone/>
              <a:defRPr/>
            </a:pPr>
            <a:r>
              <a:rPr lang="en-AU" sz="1800" dirty="0"/>
              <a:t>If the Boolean expression evaluates to TRUE, then the block of statement(s) inside the if statement is executed. If Boolean expression evaluates to FALSE, then the first set of code after the end of the if statement(s) is executed.</a:t>
            </a:r>
          </a:p>
          <a:p>
            <a:pPr marL="0" lvl="0" indent="0">
              <a:buNone/>
              <a:defRPr/>
            </a:pPr>
            <a:endParaRPr kumimoji="0" lang="en-US" sz="1800" b="0" i="0" u="none" strike="noStrike" kern="0" cap="none" spc="0" normalizeH="0" baseline="0" noProof="0" dirty="0">
              <a:ln>
                <a:noFill/>
              </a:ln>
              <a:solidFill>
                <a:srgbClr val="000000"/>
              </a:solidFill>
              <a:effectLst/>
              <a:uLnTx/>
              <a:uFillTx/>
              <a:latin typeface="Arial"/>
            </a:endParaRPr>
          </a:p>
          <a:p>
            <a:pPr marL="0" lvl="0" indent="0">
              <a:buNone/>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7" name="TextBox 6"/>
          <p:cNvSpPr txBox="1"/>
          <p:nvPr/>
        </p:nvSpPr>
        <p:spPr>
          <a:xfrm>
            <a:off x="1331640" y="4221088"/>
            <a:ext cx="2232248" cy="1200329"/>
          </a:xfrm>
          <a:prstGeom prst="rect">
            <a:avLst/>
          </a:prstGeom>
          <a:noFill/>
        </p:spPr>
        <p:txBody>
          <a:bodyPr wrap="square" rtlCol="0">
            <a:spAutoFit/>
          </a:bodyPr>
          <a:lstStyle/>
          <a:p>
            <a:r>
              <a:rPr lang="en-US" dirty="0"/>
              <a:t>Syntax:</a:t>
            </a:r>
          </a:p>
          <a:p>
            <a:endParaRPr lang="en-US" dirty="0"/>
          </a:p>
          <a:p>
            <a:r>
              <a:rPr lang="en-AU" dirty="0"/>
              <a:t>if expression: </a:t>
            </a:r>
          </a:p>
          <a:p>
            <a:r>
              <a:rPr lang="en-AU" dirty="0"/>
              <a:t>	statement(s)</a:t>
            </a:r>
          </a:p>
        </p:txBody>
      </p:sp>
      <p:pic>
        <p:nvPicPr>
          <p:cNvPr id="8" name="Picture 7"/>
          <p:cNvPicPr/>
          <p:nvPr/>
        </p:nvPicPr>
        <p:blipFill rotWithShape="1">
          <a:blip r:embed="rId2"/>
          <a:srcRect l="27190" t="29579" r="31905" b="25011"/>
          <a:stretch/>
        </p:blipFill>
        <p:spPr bwMode="auto">
          <a:xfrm>
            <a:off x="4921587" y="4354825"/>
            <a:ext cx="2818765" cy="1760220"/>
          </a:xfrm>
          <a:prstGeom prst="rect">
            <a:avLst/>
          </a:prstGeom>
          <a:ln w="3175">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8059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692696"/>
            <a:ext cx="6910536" cy="587896"/>
          </a:xfrm>
        </p:spPr>
        <p:txBody>
          <a:bodyPr/>
          <a:lstStyle/>
          <a:p>
            <a:r>
              <a:rPr lang="en-US" sz="3200" dirty="0"/>
              <a:t>If statement</a:t>
            </a:r>
            <a:endParaRPr lang="en-AU" sz="3200" dirty="0"/>
          </a:p>
        </p:txBody>
      </p:sp>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srgbClr val="DFDCB7"/>
                </a:solidFill>
                <a:effectLst/>
                <a:uLnTx/>
                <a:uFillTx/>
                <a:latin typeface="Calibri"/>
                <a:ea typeface="+mn-ea"/>
                <a:cs typeface="+mn-cs"/>
              </a:rPr>
              <a:t>Create by Bing - Jan 2019</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85566C-18E6-4752-836B-DB4DC986E73F}" type="slidenum">
              <a:rPr kumimoji="0" lang="en-AU"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19933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endParaRPr lang="en-AU" dirty="0"/>
          </a:p>
        </p:txBody>
      </p:sp>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srgbClr val="DFDCB7"/>
                </a:solidFill>
                <a:effectLst/>
                <a:uLnTx/>
                <a:uFillTx/>
                <a:latin typeface="Calibri"/>
                <a:ea typeface="+mn-ea"/>
                <a:cs typeface="+mn-cs"/>
              </a:rPr>
              <a:t>Create by Bing - Jan 2019</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85566C-18E6-4752-836B-DB4DC986E73F}" type="slidenum">
              <a:rPr kumimoji="0" lang="en-AU"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10297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692696"/>
            <a:ext cx="6910536" cy="587896"/>
          </a:xfrm>
        </p:spPr>
        <p:txBody>
          <a:bodyPr/>
          <a:lstStyle/>
          <a:p>
            <a:r>
              <a:rPr lang="en-US" sz="3200" dirty="0"/>
              <a:t>If statement example</a:t>
            </a:r>
            <a:endParaRPr lang="en-AU" sz="3200" dirty="0"/>
          </a:p>
        </p:txBody>
      </p:sp>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srgbClr val="DFDCB7"/>
                </a:solidFill>
                <a:effectLst/>
                <a:uLnTx/>
                <a:uFillTx/>
                <a:latin typeface="Calibri"/>
                <a:ea typeface="+mn-ea"/>
                <a:cs typeface="+mn-cs"/>
              </a:rPr>
              <a:t>Create by Bing - Jan 2019</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85566C-18E6-4752-836B-DB4DC986E73F}" type="slidenum">
              <a:rPr kumimoji="0" lang="en-AU"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3"/>
          <p:cNvSpPr txBox="1">
            <a:spLocks noChangeArrowheads="1"/>
          </p:cNvSpPr>
          <p:nvPr/>
        </p:nvSpPr>
        <p:spPr bwMode="auto">
          <a:xfrm>
            <a:off x="457200" y="1676400"/>
            <a:ext cx="7283152" cy="34087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400">
                <a:solidFill>
                  <a:schemeClr val="tx1"/>
                </a:solidFill>
                <a:latin typeface="+mn-lt"/>
              </a:defRPr>
            </a:lvl4pPr>
            <a:lvl5pPr marL="2057400" indent="-228600" algn="l" rtl="0" fontAlgn="base">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7" name="TextBox 6"/>
          <p:cNvSpPr txBox="1"/>
          <p:nvPr/>
        </p:nvSpPr>
        <p:spPr>
          <a:xfrm>
            <a:off x="971600" y="1423074"/>
            <a:ext cx="6696744" cy="1200329"/>
          </a:xfrm>
          <a:prstGeom prst="rect">
            <a:avLst/>
          </a:prstGeom>
          <a:solidFill>
            <a:schemeClr val="bg2">
              <a:lumMod val="60000"/>
              <a:lumOff val="40000"/>
            </a:schemeClr>
          </a:solidFill>
        </p:spPr>
        <p:txBody>
          <a:bodyPr wrap="square" rtlCol="0">
            <a:spAutoFit/>
          </a:bodyPr>
          <a:lstStyle/>
          <a:p>
            <a:pPr lvl="0"/>
            <a:r>
              <a:rPr lang="en-AU" dirty="0">
                <a:solidFill>
                  <a:srgbClr val="2F2B20"/>
                </a:solidFill>
              </a:rPr>
              <a:t>number = </a:t>
            </a:r>
            <a:r>
              <a:rPr lang="en-AU" dirty="0" err="1">
                <a:solidFill>
                  <a:srgbClr val="2F2B20"/>
                </a:solidFill>
              </a:rPr>
              <a:t>raw_input</a:t>
            </a:r>
            <a:r>
              <a:rPr lang="en-AU" dirty="0">
                <a:solidFill>
                  <a:srgbClr val="2F2B20"/>
                </a:solidFill>
              </a:rPr>
              <a:t>("Please create a number ")</a:t>
            </a:r>
          </a:p>
          <a:p>
            <a:pPr lvl="0"/>
            <a:endParaRPr lang="en-AU" dirty="0">
              <a:solidFill>
                <a:srgbClr val="2F2B20"/>
              </a:solidFill>
            </a:endParaRPr>
          </a:p>
          <a:p>
            <a:pPr lvl="0"/>
            <a:r>
              <a:rPr lang="en-AU" dirty="0">
                <a:solidFill>
                  <a:srgbClr val="2F2B20"/>
                </a:solidFill>
              </a:rPr>
              <a:t>if number&gt; 0:</a:t>
            </a:r>
          </a:p>
          <a:p>
            <a:pPr lvl="0"/>
            <a:r>
              <a:rPr lang="en-AU" dirty="0">
                <a:solidFill>
                  <a:srgbClr val="2F2B20"/>
                </a:solidFill>
              </a:rPr>
              <a:t>	print("The number is positive")</a:t>
            </a:r>
          </a:p>
        </p:txBody>
      </p:sp>
      <p:pic>
        <p:nvPicPr>
          <p:cNvPr id="8" name="Picture 7"/>
          <p:cNvPicPr>
            <a:picLocks noChangeAspect="1"/>
          </p:cNvPicPr>
          <p:nvPr/>
        </p:nvPicPr>
        <p:blipFill>
          <a:blip r:embed="rId2"/>
          <a:stretch>
            <a:fillRect/>
          </a:stretch>
        </p:blipFill>
        <p:spPr>
          <a:xfrm>
            <a:off x="899592" y="3022579"/>
            <a:ext cx="1469263" cy="499915"/>
          </a:xfrm>
          <a:prstGeom prst="rect">
            <a:avLst/>
          </a:prstGeom>
        </p:spPr>
      </p:pic>
      <p:sp>
        <p:nvSpPr>
          <p:cNvPr id="12" name="Down Arrow 11"/>
          <p:cNvSpPr/>
          <p:nvPr/>
        </p:nvSpPr>
        <p:spPr>
          <a:xfrm>
            <a:off x="1547664" y="3380791"/>
            <a:ext cx="57457" cy="2642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Flowchart: Data 12"/>
          <p:cNvSpPr/>
          <p:nvPr/>
        </p:nvSpPr>
        <p:spPr>
          <a:xfrm>
            <a:off x="787754" y="3668344"/>
            <a:ext cx="1519819" cy="37248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1043608" y="3668344"/>
            <a:ext cx="1008112" cy="430887"/>
          </a:xfrm>
          <a:prstGeom prst="rect">
            <a:avLst/>
          </a:prstGeom>
          <a:noFill/>
        </p:spPr>
        <p:txBody>
          <a:bodyPr wrap="square" rtlCol="0">
            <a:spAutoFit/>
          </a:bodyPr>
          <a:lstStyle/>
          <a:p>
            <a:pPr algn="ctr"/>
            <a:r>
              <a:rPr lang="en-US" sz="1100" dirty="0">
                <a:solidFill>
                  <a:schemeClr val="bg1"/>
                </a:solidFill>
              </a:rPr>
              <a:t>Input a number</a:t>
            </a:r>
            <a:endParaRPr lang="en-AU" sz="1100" dirty="0">
              <a:solidFill>
                <a:schemeClr val="bg1"/>
              </a:solidFill>
            </a:endParaRPr>
          </a:p>
        </p:txBody>
      </p:sp>
      <p:sp>
        <p:nvSpPr>
          <p:cNvPr id="15" name="Rectangle 3"/>
          <p:cNvSpPr txBox="1">
            <a:spLocks noChangeArrowheads="1"/>
          </p:cNvSpPr>
          <p:nvPr/>
        </p:nvSpPr>
        <p:spPr bwMode="auto">
          <a:xfrm>
            <a:off x="399743" y="2765885"/>
            <a:ext cx="7283152" cy="375945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400">
                <a:solidFill>
                  <a:schemeClr val="tx1"/>
                </a:solidFill>
                <a:latin typeface="+mn-lt"/>
              </a:defRPr>
            </a:lvl4pPr>
            <a:lvl5pPr marL="2057400" indent="-228600" algn="l" rtl="0" fontAlgn="base">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16" name="Down Arrow 15"/>
          <p:cNvSpPr/>
          <p:nvPr/>
        </p:nvSpPr>
        <p:spPr>
          <a:xfrm>
            <a:off x="1490207" y="4029926"/>
            <a:ext cx="57457" cy="2642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Flowchart: Decision 16"/>
          <p:cNvSpPr/>
          <p:nvPr/>
        </p:nvSpPr>
        <p:spPr>
          <a:xfrm>
            <a:off x="1050839" y="4302532"/>
            <a:ext cx="948744" cy="80597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17"/>
          <p:cNvSpPr txBox="1"/>
          <p:nvPr/>
        </p:nvSpPr>
        <p:spPr>
          <a:xfrm>
            <a:off x="1184409" y="4563846"/>
            <a:ext cx="948743" cy="430887"/>
          </a:xfrm>
          <a:prstGeom prst="rect">
            <a:avLst/>
          </a:prstGeom>
          <a:noFill/>
        </p:spPr>
        <p:txBody>
          <a:bodyPr wrap="square" rtlCol="0">
            <a:spAutoFit/>
          </a:bodyPr>
          <a:lstStyle/>
          <a:p>
            <a:pPr algn="ctr"/>
            <a:r>
              <a:rPr lang="en-US" sz="1100" dirty="0">
                <a:solidFill>
                  <a:schemeClr val="bg1"/>
                </a:solidFill>
              </a:rPr>
              <a:t>If number &gt;0</a:t>
            </a:r>
            <a:endParaRPr lang="en-AU" sz="1100" dirty="0">
              <a:solidFill>
                <a:schemeClr val="bg1"/>
              </a:solidFill>
            </a:endParaRPr>
          </a:p>
        </p:txBody>
      </p:sp>
      <p:sp>
        <p:nvSpPr>
          <p:cNvPr id="25" name="TextBox 24"/>
          <p:cNvSpPr txBox="1"/>
          <p:nvPr/>
        </p:nvSpPr>
        <p:spPr>
          <a:xfrm>
            <a:off x="1835696" y="5415281"/>
            <a:ext cx="1440160" cy="276999"/>
          </a:xfrm>
          <a:prstGeom prst="rect">
            <a:avLst/>
          </a:prstGeom>
          <a:noFill/>
        </p:spPr>
        <p:txBody>
          <a:bodyPr wrap="square" rtlCol="0">
            <a:spAutoFit/>
          </a:bodyPr>
          <a:lstStyle/>
          <a:p>
            <a:pPr algn="ctr"/>
            <a:r>
              <a:rPr lang="en-US" sz="1200" dirty="0">
                <a:solidFill>
                  <a:schemeClr val="bg1"/>
                </a:solidFill>
              </a:rPr>
              <a:t>Display message</a:t>
            </a:r>
            <a:endParaRPr lang="en-AU" sz="1200" dirty="0">
              <a:solidFill>
                <a:schemeClr val="bg1"/>
              </a:solidFill>
            </a:endParaRPr>
          </a:p>
        </p:txBody>
      </p:sp>
      <p:sp>
        <p:nvSpPr>
          <p:cNvPr id="27" name="Down Arrow 26"/>
          <p:cNvSpPr/>
          <p:nvPr/>
        </p:nvSpPr>
        <p:spPr>
          <a:xfrm>
            <a:off x="2510057" y="5786541"/>
            <a:ext cx="45719" cy="3312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ounded Rectangle 27"/>
          <p:cNvSpPr/>
          <p:nvPr/>
        </p:nvSpPr>
        <p:spPr>
          <a:xfrm>
            <a:off x="1988480" y="6130598"/>
            <a:ext cx="1215368" cy="3551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Down Arrow 31"/>
          <p:cNvSpPr/>
          <p:nvPr/>
        </p:nvSpPr>
        <p:spPr>
          <a:xfrm>
            <a:off x="2510057" y="4705517"/>
            <a:ext cx="45719" cy="6329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Minus 32"/>
          <p:cNvSpPr/>
          <p:nvPr/>
        </p:nvSpPr>
        <p:spPr>
          <a:xfrm>
            <a:off x="1907703" y="4659798"/>
            <a:ext cx="742975" cy="4571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TextBox 33"/>
          <p:cNvSpPr txBox="1"/>
          <p:nvPr/>
        </p:nvSpPr>
        <p:spPr>
          <a:xfrm>
            <a:off x="2123728" y="6140311"/>
            <a:ext cx="864096" cy="307777"/>
          </a:xfrm>
          <a:prstGeom prst="rect">
            <a:avLst/>
          </a:prstGeom>
          <a:noFill/>
        </p:spPr>
        <p:txBody>
          <a:bodyPr wrap="square" rtlCol="0">
            <a:spAutoFit/>
          </a:bodyPr>
          <a:lstStyle/>
          <a:p>
            <a:pPr algn="ctr"/>
            <a:r>
              <a:rPr lang="en-US" sz="1400" b="1" dirty="0">
                <a:solidFill>
                  <a:schemeClr val="bg1"/>
                </a:solidFill>
              </a:rPr>
              <a:t>END</a:t>
            </a:r>
            <a:endParaRPr lang="en-AU" sz="1400" b="1" dirty="0">
              <a:solidFill>
                <a:schemeClr val="bg1"/>
              </a:solidFill>
            </a:endParaRPr>
          </a:p>
        </p:txBody>
      </p:sp>
      <p:pic>
        <p:nvPicPr>
          <p:cNvPr id="6" name="Picture 5"/>
          <p:cNvPicPr>
            <a:picLocks noChangeAspect="1"/>
          </p:cNvPicPr>
          <p:nvPr/>
        </p:nvPicPr>
        <p:blipFill>
          <a:blip r:embed="rId3"/>
          <a:stretch>
            <a:fillRect/>
          </a:stretch>
        </p:blipFill>
        <p:spPr>
          <a:xfrm>
            <a:off x="2436438" y="2938175"/>
            <a:ext cx="3383573" cy="499915"/>
          </a:xfrm>
          <a:prstGeom prst="rect">
            <a:avLst/>
          </a:prstGeom>
        </p:spPr>
      </p:pic>
      <p:cxnSp>
        <p:nvCxnSpPr>
          <p:cNvPr id="11" name="Straight Arrow Connector 10"/>
          <p:cNvCxnSpPr/>
          <p:nvPr/>
        </p:nvCxnSpPr>
        <p:spPr>
          <a:xfrm>
            <a:off x="2368855" y="3789040"/>
            <a:ext cx="979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35896" y="3668344"/>
            <a:ext cx="3168352" cy="369332"/>
          </a:xfrm>
          <a:prstGeom prst="rect">
            <a:avLst/>
          </a:prstGeom>
          <a:noFill/>
        </p:spPr>
        <p:txBody>
          <a:bodyPr wrap="square" rtlCol="0">
            <a:spAutoFit/>
          </a:bodyPr>
          <a:lstStyle/>
          <a:p>
            <a:r>
              <a:rPr lang="en-US" dirty="0"/>
              <a:t>Keyboard input a number</a:t>
            </a:r>
            <a:endParaRPr lang="en-AU" dirty="0"/>
          </a:p>
        </p:txBody>
      </p:sp>
      <p:cxnSp>
        <p:nvCxnSpPr>
          <p:cNvPr id="21" name="Straight Arrow Connector 20"/>
          <p:cNvCxnSpPr/>
          <p:nvPr/>
        </p:nvCxnSpPr>
        <p:spPr>
          <a:xfrm>
            <a:off x="2754172" y="4659798"/>
            <a:ext cx="593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635896" y="4437112"/>
            <a:ext cx="3456384" cy="369332"/>
          </a:xfrm>
          <a:prstGeom prst="rect">
            <a:avLst/>
          </a:prstGeom>
          <a:noFill/>
        </p:spPr>
        <p:txBody>
          <a:bodyPr wrap="square" rtlCol="0">
            <a:spAutoFit/>
          </a:bodyPr>
          <a:lstStyle/>
          <a:p>
            <a:r>
              <a:rPr lang="en-US" dirty="0"/>
              <a:t>IF number is granter than 0</a:t>
            </a:r>
            <a:endParaRPr lang="en-AU" dirty="0"/>
          </a:p>
        </p:txBody>
      </p:sp>
      <p:cxnSp>
        <p:nvCxnSpPr>
          <p:cNvPr id="26" name="Straight Arrow Connector 25"/>
          <p:cNvCxnSpPr/>
          <p:nvPr/>
        </p:nvCxnSpPr>
        <p:spPr>
          <a:xfrm>
            <a:off x="3403094" y="5517232"/>
            <a:ext cx="5928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283968" y="5338509"/>
            <a:ext cx="3240360" cy="369332"/>
          </a:xfrm>
          <a:prstGeom prst="rect">
            <a:avLst/>
          </a:prstGeom>
          <a:noFill/>
        </p:spPr>
        <p:txBody>
          <a:bodyPr wrap="square" rtlCol="0">
            <a:spAutoFit/>
          </a:bodyPr>
          <a:lstStyle/>
          <a:p>
            <a:r>
              <a:rPr lang="en-US" dirty="0"/>
              <a:t>Print “The number is positive</a:t>
            </a:r>
            <a:endParaRPr lang="en-AU" dirty="0"/>
          </a:p>
        </p:txBody>
      </p:sp>
      <p:cxnSp>
        <p:nvCxnSpPr>
          <p:cNvPr id="31" name="Straight Arrow Connector 30"/>
          <p:cNvCxnSpPr/>
          <p:nvPr/>
        </p:nvCxnSpPr>
        <p:spPr>
          <a:xfrm>
            <a:off x="3403094" y="6309320"/>
            <a:ext cx="5928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283968" y="6140311"/>
            <a:ext cx="2808312" cy="646331"/>
          </a:xfrm>
          <a:prstGeom prst="rect">
            <a:avLst/>
          </a:prstGeom>
          <a:noFill/>
        </p:spPr>
        <p:txBody>
          <a:bodyPr wrap="square" rtlCol="0">
            <a:spAutoFit/>
          </a:bodyPr>
          <a:lstStyle/>
          <a:p>
            <a:r>
              <a:rPr lang="en-US" dirty="0"/>
              <a:t>End Terminal</a:t>
            </a:r>
            <a:endParaRPr lang="en-AU" dirty="0"/>
          </a:p>
          <a:p>
            <a:endParaRPr lang="en-AU" dirty="0"/>
          </a:p>
        </p:txBody>
      </p:sp>
      <p:sp>
        <p:nvSpPr>
          <p:cNvPr id="20" name="Parallelogram 19"/>
          <p:cNvSpPr/>
          <p:nvPr/>
        </p:nvSpPr>
        <p:spPr>
          <a:xfrm>
            <a:off x="1708458" y="5372502"/>
            <a:ext cx="1495390" cy="4225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p:cNvSpPr txBox="1"/>
          <p:nvPr/>
        </p:nvSpPr>
        <p:spPr>
          <a:xfrm>
            <a:off x="1835696" y="5415281"/>
            <a:ext cx="1368152" cy="276999"/>
          </a:xfrm>
          <a:prstGeom prst="rect">
            <a:avLst/>
          </a:prstGeom>
          <a:noFill/>
        </p:spPr>
        <p:txBody>
          <a:bodyPr wrap="square" rtlCol="0">
            <a:spAutoFit/>
          </a:bodyPr>
          <a:lstStyle/>
          <a:p>
            <a:r>
              <a:rPr lang="en-AU" sz="1200" dirty="0">
                <a:solidFill>
                  <a:schemeClr val="bg1"/>
                </a:solidFill>
              </a:rPr>
              <a:t>Display a message</a:t>
            </a:r>
          </a:p>
        </p:txBody>
      </p:sp>
      <p:sp>
        <p:nvSpPr>
          <p:cNvPr id="36" name="Down Arrow 35"/>
          <p:cNvSpPr/>
          <p:nvPr/>
        </p:nvSpPr>
        <p:spPr>
          <a:xfrm>
            <a:off x="1466636" y="5121940"/>
            <a:ext cx="45719" cy="1187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ight Arrow 8"/>
          <p:cNvSpPr/>
          <p:nvPr/>
        </p:nvSpPr>
        <p:spPr>
          <a:xfrm>
            <a:off x="1509212" y="6309320"/>
            <a:ext cx="49037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943871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782&quot;&gt;&lt;/object&gt;&lt;object type=&quot;2&quot; unique_id=&quot;10783&quot;&gt;&lt;object type=&quot;3&quot; unique_id=&quot;10784&quot;&gt;&lt;property id=&quot;20148&quot; value=&quot;5&quot;/&gt;&lt;property id=&quot;20300&quot; value=&quot;Slide 1 - &amp;quot;JavaScript and JQuery&amp;quot;&quot;/&gt;&lt;property id=&quot;20307&quot; value=&quot;256&quot;/&gt;&lt;/object&gt;&lt;object type=&quot;3&quot; unique_id=&quot;10785&quot;&gt;&lt;property id=&quot;20148&quot; value=&quot;5&quot;/&gt;&lt;property id=&quot;20300&quot; value=&quot;Slide 2 - &amp;quot;Objectives&amp;quot;&quot;/&gt;&lt;property id=&quot;20307&quot; value=&quot;257&quot;/&gt;&lt;/object&gt;&lt;object type=&quot;3&quot; unique_id=&quot;10787&quot;&gt;&lt;property id=&quot;20148&quot; value=&quot;5&quot;/&gt;&lt;property id=&quot;20300&quot; value=&quot;Slide 3 - &amp;quot;Introducing JavaScript&amp;quot;&quot;/&gt;&lt;property id=&quot;20307&quot; value=&quot;259&quot;/&gt;&lt;/object&gt;&lt;object type=&quot;3&quot; unique_id=&quot;10788&quot;&gt;&lt;property id=&quot;20148&quot; value=&quot;5&quot;/&gt;&lt;property id=&quot;20300&quot; value=&quot;Slide 4 - &amp;quot;Introducing JavaScript&amp;quot;&quot;/&gt;&lt;property id=&quot;20307&quot; value=&quot;260&quot;/&gt;&lt;/object&gt;&lt;object type=&quot;3&quot; unique_id=&quot;10789&quot;&gt;&lt;property id=&quot;20148&quot; value=&quot;5&quot;/&gt;&lt;property id=&quot;20300&quot; value=&quot;Slide 5 - &amp;quot;The Development of JavaScript&amp;quot;&quot;/&gt;&lt;property id=&quot;20307&quot; value=&quot;261&quot;/&gt;&lt;/object&gt;&lt;object type=&quot;3&quot; unique_id=&quot;10790&quot;&gt;&lt;property id=&quot;20148&quot; value=&quot;5&quot;/&gt;&lt;property id=&quot;20300&quot; value=&quot;Slide 7 - &amp;quot;The Development of JavaScript&amp;quot;&quot;/&gt;&lt;property id=&quot;20307&quot; value=&quot;262&quot;/&gt;&lt;/object&gt;&lt;object type=&quot;3&quot; unique_id=&quot;10792&quot;&gt;&lt;property id=&quot;20148&quot; value=&quot;5&quot;/&gt;&lt;property id=&quot;20300&quot; value=&quot;Slide 11 - &amp;quot;Writing Output to the Web Page&amp;quot;&quot;/&gt;&lt;property id=&quot;20307&quot; value=&quot;264&quot;/&gt;&lt;/object&gt;&lt;object type=&quot;3&quot; unique_id=&quot;10793&quot;&gt;&lt;property id=&quot;20148&quot; value=&quot;5&quot;/&gt;&lt;property id=&quot;20300&quot; value=&quot;Slide 12 - &amp;quot;Writing Output to the Web Page&amp;quot;&quot;/&gt;&lt;property id=&quot;20307&quot; value=&quot;265&quot;/&gt;&lt;/object&gt;&lt;object type=&quot;3&quot; unique_id=&quot;10794&quot;&gt;&lt;property id=&quot;20148&quot; value=&quot;5&quot;/&gt;&lt;property id=&quot;20300&quot; value=&quot;Slide 14 - &amp;quot;Writing Output to the Web Page&amp;quot;&quot;/&gt;&lt;property id=&quot;20307&quot; value=&quot;266&quot;/&gt;&lt;/object&gt;&lt;object type=&quot;3&quot; unique_id=&quot;10984&quot;&gt;&lt;property id=&quot;20148&quot; value=&quot;5&quot;/&gt;&lt;property id=&quot;20300&quot; value=&quot;Slide 18 - &amp;quot;Commenting JavaScript Code&amp;quot;&quot;/&gt;&lt;property id=&quot;20307&quot; value=&quot;276&quot;/&gt;&lt;/object&gt;&lt;object type=&quot;3&quot; unique_id=&quot;11561&quot;&gt;&lt;property id=&quot;20148&quot; value=&quot;5&quot;/&gt;&lt;property id=&quot;20300&quot; value=&quot;Slide 20 - &amp;quot;Debugging Your JavaScript Programs&amp;quot;&quot;/&gt;&lt;property id=&quot;20307&quot; value=&quot;285&quot;/&gt;&lt;/object&gt;&lt;object type=&quot;3&quot; unique_id=&quot;11882&quot;&gt;&lt;property id=&quot;20148&quot; value=&quot;5&quot;/&gt;&lt;property id=&quot;20300&quot; value=&quot;Slide 13 - &amp;quot;JavaScript and HTML Tags&amp;quot;&quot;/&gt;&lt;property id=&quot;20307&quot; value=&quot;286&quot;/&gt;&lt;/object&gt;&lt;object type=&quot;3&quot; unique_id=&quot;12180&quot;&gt;&lt;property id=&quot;20148&quot; value=&quot;5&quot;/&gt;&lt;property id=&quot;20300&quot; value=&quot;Slide 6 - &amp;quot;The Development of JavaScript&amp;quot;&quot;/&gt;&lt;property id=&quot;20307&quot; value=&quot;287&quot;/&gt;&lt;/object&gt;&lt;object type=&quot;3&quot; unique_id=&quot;12283&quot;&gt;&lt;property id=&quot;20148&quot; value=&quot;5&quot;/&gt;&lt;property id=&quot;20300&quot; value=&quot;Slide 15 - &amp;quot;Writing Output to the Web Page&amp;quot;&quot;/&gt;&lt;property id=&quot;20307&quot; value=&quot;288&quot;/&gt;&lt;/object&gt;&lt;object type=&quot;3&quot; unique_id=&quot;12389&quot;&gt;&lt;property id=&quot;20148&quot; value=&quot;5&quot;/&gt;&lt;property id=&quot;20300&quot; value=&quot;Slide 19 - &amp;quot;Link External JS files&amp;quot;&quot;/&gt;&lt;property id=&quot;20307&quot; value=&quot;289&quot;/&gt;&lt;/object&gt;&lt;object type=&quot;3&quot; unique_id=&quot;12678&quot;&gt;&lt;property id=&quot;20148&quot; value=&quot;5&quot;/&gt;&lt;property id=&quot;20300&quot; value=&quot;Slide 8 - &amp;quot;JavaScript Terminologies&amp;quot;&quot;/&gt;&lt;property id=&quot;20307&quot; value=&quot;290&quot;/&gt;&lt;/object&gt;&lt;object type=&quot;3&quot; unique_id=&quot;12679&quot;&gt;&lt;property id=&quot;20148&quot; value=&quot;5&quot;/&gt;&lt;property id=&quot;20300&quot; value=&quot;Slide 9 - &amp;quot;JavaScript Terminologies&amp;quot;&quot;/&gt;&lt;property id=&quot;20307&quot; value=&quot;291&quot;/&gt;&lt;/object&gt;&lt;object type=&quot;3&quot; unique_id=&quot;12680&quot;&gt;&lt;property id=&quot;20148&quot; value=&quot;5&quot;/&gt;&lt;property id=&quot;20300&quot; value=&quot;Slide 10 - &amp;quot;JavaScript Terminologies&amp;quot;&quot;/&gt;&lt;property id=&quot;20307&quot; value=&quot;292&quot;/&gt;&lt;/object&gt;&lt;object type=&quot;3&quot; unique_id=&quot;12869&quot;&gt;&lt;property id=&quot;20148&quot; value=&quot;5&quot;/&gt;&lt;property id=&quot;20300&quot; value=&quot;Slide 16 - &amp;quot;Understanding JavaScript Syntax&amp;quot;&quot;/&gt;&lt;property id=&quot;20307&quot; value=&quot;294&quot;/&gt;&lt;/object&gt;&lt;object type=&quot;3&quot; unique_id=&quot;12870&quot;&gt;&lt;property id=&quot;20148&quot; value=&quot;5&quot;/&gt;&lt;property id=&quot;20300&quot; value=&quot;Slide 17 - &amp;quot;Commenting JavaScript Code&amp;quot;&quot;/&gt;&lt;property id=&quot;20307&quot; value=&quot;295&quot;/&gt;&lt;/object&gt;&lt;/object&gt;&lt;/object&gt;&lt;/database&gt;"/>
  <p:tag name="SECTOMILLISECCONVERTED" val="1"/>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20647</TotalTime>
  <Words>704</Words>
  <Application>Microsoft Office PowerPoint</Application>
  <PresentationFormat>On-screen Show (4:3)</PresentationFormat>
  <Paragraphs>207</Paragraphs>
  <Slides>20</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Century Gothic</vt:lpstr>
      <vt:lpstr>Wingdings 3</vt:lpstr>
      <vt:lpstr>Wisp</vt:lpstr>
      <vt:lpstr>1_Wisp</vt:lpstr>
      <vt:lpstr>Intro to Python  Week 4</vt:lpstr>
      <vt:lpstr>Overview</vt:lpstr>
      <vt:lpstr>Operators</vt:lpstr>
      <vt:lpstr>Assignment Operators</vt:lpstr>
      <vt:lpstr>Assignment Operators Example</vt:lpstr>
      <vt:lpstr>If statement</vt:lpstr>
      <vt:lpstr>If statement</vt:lpstr>
      <vt:lpstr>PowerPoint Presentation</vt:lpstr>
      <vt:lpstr>If statement example</vt:lpstr>
      <vt:lpstr>if…..else….</vt:lpstr>
      <vt:lpstr>Example of if    ….  else …..</vt:lpstr>
      <vt:lpstr>Flowchart and Pseudocode</vt:lpstr>
      <vt:lpstr>if…..elif….</vt:lpstr>
      <vt:lpstr>if .. elif statement example</vt:lpstr>
      <vt:lpstr>Logical Operators</vt:lpstr>
      <vt:lpstr>Import  Module </vt:lpstr>
      <vt:lpstr>grovepi</vt:lpstr>
      <vt:lpstr>Example of using grovepi</vt:lpstr>
      <vt:lpstr>Example 2– Flowchart and Pseudocode </vt:lpstr>
      <vt:lpstr>Reference</vt:lpstr>
    </vt:vector>
  </TitlesOfParts>
  <Company>NMIT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and JQuery</dc:title>
  <dc:creator>NMIT</dc:creator>
  <cp:lastModifiedBy>1497500</cp:lastModifiedBy>
  <cp:revision>184</cp:revision>
  <dcterms:created xsi:type="dcterms:W3CDTF">2014-01-22T03:57:44Z</dcterms:created>
  <dcterms:modified xsi:type="dcterms:W3CDTF">2020-04-02T04:21:23Z</dcterms:modified>
</cp:coreProperties>
</file>