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331" r:id="rId5"/>
    <p:sldId id="332" r:id="rId6"/>
    <p:sldId id="292" r:id="rId7"/>
    <p:sldId id="260" r:id="rId8"/>
    <p:sldId id="304" r:id="rId9"/>
    <p:sldId id="322" r:id="rId10"/>
    <p:sldId id="325" r:id="rId11"/>
    <p:sldId id="326" r:id="rId12"/>
    <p:sldId id="327" r:id="rId13"/>
    <p:sldId id="333" r:id="rId14"/>
    <p:sldId id="339" r:id="rId15"/>
    <p:sldId id="335" r:id="rId16"/>
    <p:sldId id="336" r:id="rId17"/>
    <p:sldId id="334" r:id="rId18"/>
    <p:sldId id="305" r:id="rId19"/>
    <p:sldId id="337" r:id="rId20"/>
    <p:sldId id="328" r:id="rId21"/>
    <p:sldId id="338" r:id="rId22"/>
    <p:sldId id="329" r:id="rId23"/>
  </p:sldIdLst>
  <p:sldSz cx="9144000" cy="6858000" type="screen4x3"/>
  <p:notesSz cx="6805613" cy="9939338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F648A-7560-4319-81F9-341F7B79B0FA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E597-4C69-41C2-A288-D06DF8D64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81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0571-A0B6-4858-B563-91B9A87C104F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03DF-37E3-4C5E-A54C-32FA55DD4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03DF-37E3-4C5E-A54C-32FA55DD45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CB12-E3F4-4407-8823-CFB24480F8DC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6859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7794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11986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8153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3565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D429-FD13-485E-8FF2-086079D9CA4D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7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275C-F71D-486C-AB3F-A16F0D1F22D1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1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90B7-D365-4E59-A16E-C4794164CD16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0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913-FCD6-4B7F-95CF-9036FEE6FDCE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5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F5ED-331B-4BC4-ACB0-37AFE429F402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5691-5F8F-4A48-A9AE-AEAC963ED57A}" type="datetime1">
              <a:rPr lang="en-AU" smtClean="0"/>
              <a:t>28/01/2020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3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BB7F-E2B4-47E5-98EB-0E1DA4365E04}" type="datetime1">
              <a:rPr lang="en-AU" smtClean="0"/>
              <a:t>28/01/2020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8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77B-1237-4839-91FD-0F2E5278D077}" type="datetime1">
              <a:rPr lang="en-AU" smtClean="0"/>
              <a:t>28/01/2020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28259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AB0-33E9-43A5-9742-244947DD8DB5}" type="datetime1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97C1-5108-4C88-A6BD-8618F9855F9B}" type="datetime1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Create by Bing - Jan 2014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2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utorialspoint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861048"/>
            <a:ext cx="75438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Intro to Python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sz="3600" dirty="0"/>
              <a:t>Week 5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for 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008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dirty="0"/>
              <a:t>It has the ability to iterate over the items of any sequence, such as a list or a string.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8092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/>
              <a:t>for </a:t>
            </a:r>
            <a:r>
              <a:rPr lang="en-AU" dirty="0" err="1"/>
              <a:t>iterating_var</a:t>
            </a:r>
            <a:r>
              <a:rPr lang="en-AU" dirty="0"/>
              <a:t> in sequence: statements(s)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5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Example of  for loop - 1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9646" t="19265" r="54758" b="32250"/>
          <a:stretch/>
        </p:blipFill>
        <p:spPr bwMode="auto">
          <a:xfrm>
            <a:off x="1259632" y="1340767"/>
            <a:ext cx="5544616" cy="4074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8772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program picks each character from a letter “Python”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95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Example of  for loop - 2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55" y="5092115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Notice that this program 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has the same result of while loop on slide 9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7503" t="16300" r="56662" b="34149"/>
          <a:stretch/>
        </p:blipFill>
        <p:spPr bwMode="auto">
          <a:xfrm>
            <a:off x="1187624" y="1208584"/>
            <a:ext cx="5100463" cy="3555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56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 for loop </a:t>
            </a:r>
            <a:r>
              <a:rPr lang="en-US" sz="3200" dirty="0" smtClean="0"/>
              <a:t>– 3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600" dirty="0" smtClean="0"/>
              <a:t>Step by 2</a:t>
            </a:r>
            <a:endParaRPr lang="en-AU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55" y="50921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Notice that this program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displays odd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200" t="51889" r="45276" b="13146"/>
          <a:stretch/>
        </p:blipFill>
        <p:spPr>
          <a:xfrm>
            <a:off x="1620788" y="1857194"/>
            <a:ext cx="51845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79507"/>
            <a:ext cx="6910536" cy="587896"/>
          </a:xfrm>
        </p:spPr>
        <p:txBody>
          <a:bodyPr/>
          <a:lstStyle/>
          <a:p>
            <a:r>
              <a:rPr lang="en-US" sz="3200" dirty="0" smtClean="0"/>
              <a:t>Break for </a:t>
            </a:r>
            <a:r>
              <a:rPr lang="en-US" sz="3200" dirty="0"/>
              <a:t>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737" y="4555858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80" y="142660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 time to stop the loops.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7276" y="2348053"/>
            <a:ext cx="6571108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AU" dirty="0">
                <a:solidFill>
                  <a:srgbClr val="2F2B20"/>
                </a:solidFill>
              </a:rPr>
              <a:t>#using while loop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phone = input("Please enter a password: ")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for count in range(1, 3):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if(</a:t>
            </a:r>
            <a:r>
              <a:rPr lang="en-AU" dirty="0" err="1">
                <a:solidFill>
                  <a:srgbClr val="2F2B20"/>
                </a:solidFill>
              </a:rPr>
              <a:t>phone.isdigit</a:t>
            </a:r>
            <a:r>
              <a:rPr lang="en-AU" dirty="0">
                <a:solidFill>
                  <a:srgbClr val="2F2B20"/>
                </a:solidFill>
              </a:rPr>
              <a:t>() != True):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print("The password has to have letters and numbers")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phone = input("Please enter a password again: ")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else: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print("You got it!")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       break   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3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using </a:t>
            </a:r>
            <a:r>
              <a:rPr lang="en-US" sz="3200" dirty="0" err="1"/>
              <a:t>grovepi</a:t>
            </a:r>
            <a:r>
              <a:rPr lang="en-US" sz="3200" dirty="0"/>
              <a:t> (while loop)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556792"/>
            <a:ext cx="6552728" cy="249299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grovepi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 </a:t>
            </a:r>
            <a:r>
              <a:rPr kumimoji="0" lang="en-A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&lt;10:#light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and off only 10 times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(led, 1)</a:t>
            </a:r>
          </a:p>
          <a:p>
            <a:pPr lvl="0">
              <a:defRPr/>
            </a:pPr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>
              <a:defRPr/>
            </a:pPr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(led, 0)</a:t>
            </a:r>
          </a:p>
          <a:p>
            <a:pPr lvl="0">
              <a:defRPr/>
            </a:pPr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=i+1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using </a:t>
            </a:r>
            <a:r>
              <a:rPr lang="en-US" sz="3200" dirty="0" err="1"/>
              <a:t>grovepi</a:t>
            </a:r>
            <a:r>
              <a:rPr lang="en-US" sz="3200" dirty="0"/>
              <a:t> (for loop)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556792"/>
            <a:ext cx="6552728" cy="249299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grovepi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 = 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range(0, 10):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A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digitalWrite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(led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time.sleep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</a:p>
          <a:p>
            <a:pPr lvl="0"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(led, 0)</a:t>
            </a:r>
          </a:p>
          <a:p>
            <a:pPr lvl="0">
              <a:defRPr/>
            </a:pPr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5847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 smtClean="0"/>
              <a:t>Catching the errors</a:t>
            </a:r>
            <a:endParaRPr lang="en-AU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808" y="143197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….. except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808" y="2191430"/>
            <a:ext cx="6478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IOError</a:t>
            </a:r>
            <a:r>
              <a:rPr lang="en-US" sz="1400" dirty="0" smtClean="0"/>
              <a:t>:  if the file cannot be opened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ImportError</a:t>
            </a:r>
            <a:r>
              <a:rPr lang="en-US" sz="1400" dirty="0" smtClean="0"/>
              <a:t>:  If Python cannot find the module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ValueError</a:t>
            </a:r>
            <a:r>
              <a:rPr lang="en-US" sz="1400" dirty="0" smtClean="0"/>
              <a:t>: an inappropriate value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TypeError</a:t>
            </a:r>
            <a:r>
              <a:rPr lang="en-US" sz="1400" dirty="0" smtClean="0"/>
              <a:t>: an inappropriate type</a:t>
            </a:r>
          </a:p>
          <a:p>
            <a:endParaRPr lang="en-US" sz="1400" dirty="0" smtClean="0"/>
          </a:p>
          <a:p>
            <a:r>
              <a:rPr lang="en-US" sz="1400" dirty="0" smtClean="0"/>
              <a:t>Please note there are more errors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172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6910536" cy="587896"/>
          </a:xfrm>
        </p:spPr>
        <p:txBody>
          <a:bodyPr/>
          <a:lstStyle/>
          <a:p>
            <a:r>
              <a:rPr lang="en-US" sz="2800" dirty="0" err="1"/>
              <a:t>grovepi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962151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 </a:t>
            </a:r>
            <a:r>
              <a:rPr lang="en-AU" b="1" dirty="0" err="1"/>
              <a:t>GrovePi</a:t>
            </a:r>
            <a:r>
              <a:rPr lang="en-AU" dirty="0"/>
              <a:t> is an Internet of Things Raspberry Pi robot kit that comes with 12 sensors and modules for creating your own smart devices.</a:t>
            </a:r>
            <a:endParaRPr lang="en-US" dirty="0"/>
          </a:p>
          <a:p>
            <a:endParaRPr lang="en-AU" dirty="0"/>
          </a:p>
          <a:p>
            <a:r>
              <a:rPr lang="en-AU" dirty="0"/>
              <a:t>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4984"/>
            <a:ext cx="2599690" cy="14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using </a:t>
            </a:r>
            <a:r>
              <a:rPr lang="en-US" sz="3200" dirty="0" err="1"/>
              <a:t>grovepi</a:t>
            </a:r>
            <a:r>
              <a:rPr lang="en-US" sz="3200" dirty="0"/>
              <a:t> (while loop)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556792"/>
            <a:ext cx="6552728" cy="44319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grovepi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import *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led1 = 4</a:t>
            </a:r>
          </a:p>
          <a:p>
            <a:r>
              <a:rPr lang="en-AU" sz="1400" dirty="0">
                <a:solidFill>
                  <a:srgbClr val="2F2B20"/>
                </a:solidFill>
              </a:rPr>
              <a:t>led2 = 2</a:t>
            </a:r>
          </a:p>
          <a:p>
            <a:r>
              <a:rPr lang="en-AU" sz="1400" dirty="0">
                <a:solidFill>
                  <a:srgbClr val="2F2B20"/>
                </a:solidFill>
              </a:rPr>
              <a:t>led3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&lt;10:</a:t>
            </a:r>
          </a:p>
          <a:p>
            <a:pPr lvl="0"/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(led2, 1)#blue light on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(led2, 0)#blue light off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(led3, 1)#green light on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(led3, 0)#blue light off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(led1, 1)#red light on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(led1, 0)#red light off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126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Overview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2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4" y="1772817"/>
            <a:ext cx="5842992" cy="427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random in Python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while loop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while loop and else 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f</a:t>
            </a:r>
            <a:r>
              <a:rPr lang="en-US" kern="0" baseline="0" dirty="0">
                <a:solidFill>
                  <a:srgbClr val="000000"/>
                </a:solidFill>
                <a:latin typeface="Arial"/>
              </a:rPr>
              <a:t>or </a:t>
            </a:r>
            <a:r>
              <a:rPr lang="en-US" kern="0" baseline="0" dirty="0" smtClean="0">
                <a:solidFill>
                  <a:srgbClr val="000000"/>
                </a:solidFill>
                <a:latin typeface="Arial"/>
              </a:rPr>
              <a:t>loop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using </a:t>
            </a:r>
            <a:r>
              <a:rPr lang="en-US" sz="3200" dirty="0" err="1"/>
              <a:t>grovepi</a:t>
            </a:r>
            <a:r>
              <a:rPr lang="en-US" sz="3200" dirty="0"/>
              <a:t> (for loop)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40768"/>
            <a:ext cx="6480720" cy="50783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AU" sz="1600" dirty="0">
                <a:solidFill>
                  <a:srgbClr val="2F2B20"/>
                </a:solidFill>
              </a:rPr>
              <a:t>import</a:t>
            </a:r>
            <a:r>
              <a:rPr lang="en-AU" sz="1400" dirty="0">
                <a:solidFill>
                  <a:srgbClr val="2F2B20"/>
                </a:solidFill>
              </a:rPr>
              <a:t> time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from </a:t>
            </a:r>
            <a:r>
              <a:rPr lang="en-AU" sz="1400" dirty="0" err="1">
                <a:solidFill>
                  <a:srgbClr val="2F2B20"/>
                </a:solidFill>
              </a:rPr>
              <a:t>grovepi</a:t>
            </a:r>
            <a:r>
              <a:rPr lang="en-AU" sz="1400" dirty="0">
                <a:solidFill>
                  <a:srgbClr val="2F2B20"/>
                </a:solidFill>
              </a:rPr>
              <a:t> import *</a:t>
            </a:r>
          </a:p>
          <a:p>
            <a:pPr lvl="0"/>
            <a:r>
              <a:rPr lang="en-AU" sz="1400" dirty="0" smtClean="0">
                <a:solidFill>
                  <a:srgbClr val="2F2B20"/>
                </a:solidFill>
              </a:rPr>
              <a:t>led1 </a:t>
            </a:r>
            <a:r>
              <a:rPr lang="en-AU" sz="1400" dirty="0">
                <a:solidFill>
                  <a:srgbClr val="2F2B20"/>
                </a:solidFill>
              </a:rPr>
              <a:t>= </a:t>
            </a:r>
            <a:r>
              <a:rPr lang="en-AU" sz="1400" dirty="0" smtClean="0">
                <a:solidFill>
                  <a:srgbClr val="2F2B20"/>
                </a:solidFill>
              </a:rPr>
              <a:t>4</a:t>
            </a:r>
          </a:p>
          <a:p>
            <a:r>
              <a:rPr lang="en-AU" sz="1400" dirty="0" smtClean="0">
                <a:solidFill>
                  <a:srgbClr val="2F2B20"/>
                </a:solidFill>
              </a:rPr>
              <a:t>led2 </a:t>
            </a:r>
            <a:r>
              <a:rPr lang="en-AU" sz="1400" dirty="0">
                <a:solidFill>
                  <a:srgbClr val="2F2B20"/>
                </a:solidFill>
              </a:rPr>
              <a:t>= </a:t>
            </a:r>
            <a:r>
              <a:rPr lang="en-AU" sz="1400" dirty="0" smtClean="0">
                <a:solidFill>
                  <a:srgbClr val="2F2B20"/>
                </a:solidFill>
              </a:rPr>
              <a:t>2</a:t>
            </a:r>
            <a:endParaRPr lang="en-AU" sz="1400" dirty="0">
              <a:solidFill>
                <a:srgbClr val="2F2B20"/>
              </a:solidFill>
            </a:endParaRPr>
          </a:p>
          <a:p>
            <a:r>
              <a:rPr lang="en-AU" sz="1400" dirty="0" smtClean="0">
                <a:solidFill>
                  <a:srgbClr val="2F2B20"/>
                </a:solidFill>
              </a:rPr>
              <a:t>led3 </a:t>
            </a:r>
            <a:r>
              <a:rPr lang="en-AU" sz="1400" dirty="0">
                <a:solidFill>
                  <a:srgbClr val="2F2B20"/>
                </a:solidFill>
              </a:rPr>
              <a:t>= </a:t>
            </a:r>
            <a:r>
              <a:rPr lang="en-AU" sz="1400" dirty="0" smtClean="0">
                <a:solidFill>
                  <a:srgbClr val="2F2B20"/>
                </a:solidFill>
              </a:rPr>
              <a:t>3</a:t>
            </a:r>
            <a:endParaRPr lang="en-AU" sz="1400" dirty="0">
              <a:solidFill>
                <a:srgbClr val="2F2B20"/>
              </a:solidFill>
            </a:endParaRPr>
          </a:p>
          <a:p>
            <a:pPr lvl="0"/>
            <a:endParaRPr lang="en-AU" sz="1400" dirty="0" smtClean="0">
              <a:solidFill>
                <a:srgbClr val="2F2B20"/>
              </a:solidFill>
            </a:endParaRPr>
          </a:p>
          <a:p>
            <a:pPr lvl="0"/>
            <a:r>
              <a:rPr lang="en-AU" sz="1400" dirty="0" smtClean="0">
                <a:solidFill>
                  <a:srgbClr val="2F2B20"/>
                </a:solidFill>
              </a:rPr>
              <a:t>for </a:t>
            </a:r>
            <a:r>
              <a:rPr lang="en-AU" sz="1400" dirty="0" err="1">
                <a:solidFill>
                  <a:srgbClr val="2F2B20"/>
                </a:solidFill>
              </a:rPr>
              <a:t>i</a:t>
            </a:r>
            <a:r>
              <a:rPr lang="en-AU" sz="1400" dirty="0">
                <a:solidFill>
                  <a:srgbClr val="2F2B20"/>
                </a:solidFill>
              </a:rPr>
              <a:t> in range(0, 3</a:t>
            </a:r>
            <a:r>
              <a:rPr lang="en-AU" sz="1400" dirty="0" smtClean="0">
                <a:solidFill>
                  <a:srgbClr val="2F2B20"/>
                </a:solidFill>
              </a:rPr>
              <a:t>):</a:t>
            </a:r>
            <a:endParaRPr lang="en-AU" sz="1400" dirty="0">
              <a:solidFill>
                <a:srgbClr val="2F2B20"/>
              </a:solidFill>
            </a:endParaRP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 smtClean="0">
                <a:solidFill>
                  <a:srgbClr val="2F2B20"/>
                </a:solidFill>
              </a:rPr>
              <a:t>digitalWrite</a:t>
            </a:r>
            <a:r>
              <a:rPr lang="en-AU" sz="1400" dirty="0" smtClean="0">
                <a:solidFill>
                  <a:srgbClr val="2F2B20"/>
                </a:solidFill>
              </a:rPr>
              <a:t>(led2, </a:t>
            </a:r>
            <a:r>
              <a:rPr lang="en-AU" sz="1400" dirty="0">
                <a:solidFill>
                  <a:srgbClr val="2F2B20"/>
                </a:solidFill>
              </a:rPr>
              <a:t>1</a:t>
            </a:r>
            <a:r>
              <a:rPr lang="en-AU" sz="1400" dirty="0" smtClean="0">
                <a:solidFill>
                  <a:srgbClr val="2F2B20"/>
                </a:solidFill>
              </a:rPr>
              <a:t>)#blue light on</a:t>
            </a:r>
            <a:endParaRPr lang="en-AU" sz="1400" dirty="0">
              <a:solidFill>
                <a:srgbClr val="2F2B20"/>
              </a:solidFill>
            </a:endParaRP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 smtClean="0">
                <a:solidFill>
                  <a:srgbClr val="2F2B20"/>
                </a:solidFill>
              </a:rPr>
              <a:t>digitalWrite</a:t>
            </a:r>
            <a:r>
              <a:rPr lang="en-AU" sz="1400" dirty="0" smtClean="0">
                <a:solidFill>
                  <a:srgbClr val="2F2B20"/>
                </a:solidFill>
              </a:rPr>
              <a:t>(led2, </a:t>
            </a:r>
            <a:r>
              <a:rPr lang="en-AU" sz="1400" dirty="0">
                <a:solidFill>
                  <a:srgbClr val="2F2B20"/>
                </a:solidFill>
              </a:rPr>
              <a:t>0</a:t>
            </a:r>
            <a:r>
              <a:rPr lang="en-AU" sz="1400" dirty="0" smtClean="0">
                <a:solidFill>
                  <a:srgbClr val="2F2B20"/>
                </a:solidFill>
              </a:rPr>
              <a:t>)#blue light off</a:t>
            </a:r>
            <a:endParaRPr lang="en-AU" sz="1400" dirty="0">
              <a:solidFill>
                <a:srgbClr val="2F2B20"/>
              </a:solidFill>
            </a:endParaRP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</a:t>
            </a:r>
            <a:r>
              <a:rPr lang="en-AU" sz="1400" dirty="0" smtClean="0">
                <a:solidFill>
                  <a:srgbClr val="2F2B20"/>
                </a:solidFill>
              </a:rPr>
              <a:t>)</a:t>
            </a:r>
          </a:p>
          <a:p>
            <a:pPr lvl="0"/>
            <a:r>
              <a:rPr lang="en-AU" sz="1400" dirty="0" smtClean="0">
                <a:solidFill>
                  <a:srgbClr val="2F2B20"/>
                </a:solidFill>
              </a:rPr>
              <a:t>	</a:t>
            </a:r>
            <a:r>
              <a:rPr lang="en-AU" sz="1400" dirty="0" err="1" smtClean="0">
                <a:solidFill>
                  <a:srgbClr val="2F2B20"/>
                </a:solidFill>
              </a:rPr>
              <a:t>digitalWrite</a:t>
            </a:r>
            <a:r>
              <a:rPr lang="en-AU" sz="1400" dirty="0" smtClean="0">
                <a:solidFill>
                  <a:srgbClr val="2F2B20"/>
                </a:solidFill>
              </a:rPr>
              <a:t>(led3, </a:t>
            </a:r>
            <a:r>
              <a:rPr lang="en-AU" sz="1400" dirty="0">
                <a:solidFill>
                  <a:srgbClr val="2F2B20"/>
                </a:solidFill>
              </a:rPr>
              <a:t>1</a:t>
            </a:r>
            <a:r>
              <a:rPr lang="en-AU" sz="1400" dirty="0" smtClean="0">
                <a:solidFill>
                  <a:srgbClr val="2F2B20"/>
                </a:solidFill>
              </a:rPr>
              <a:t>)#green </a:t>
            </a:r>
            <a:r>
              <a:rPr lang="en-AU" sz="1400" dirty="0">
                <a:solidFill>
                  <a:srgbClr val="2F2B20"/>
                </a:solidFill>
              </a:rPr>
              <a:t>light on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 smtClean="0">
                <a:solidFill>
                  <a:srgbClr val="2F2B20"/>
                </a:solidFill>
              </a:rPr>
              <a:t>digitalWrite</a:t>
            </a:r>
            <a:r>
              <a:rPr lang="en-AU" sz="1400" dirty="0" smtClean="0">
                <a:solidFill>
                  <a:srgbClr val="2F2B20"/>
                </a:solidFill>
              </a:rPr>
              <a:t>(led3, </a:t>
            </a:r>
            <a:r>
              <a:rPr lang="en-AU" sz="1400" dirty="0">
                <a:solidFill>
                  <a:srgbClr val="2F2B20"/>
                </a:solidFill>
              </a:rPr>
              <a:t>0)#blue light off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</a:t>
            </a:r>
            <a:r>
              <a:rPr lang="en-AU" sz="1400" dirty="0" smtClean="0">
                <a:solidFill>
                  <a:srgbClr val="2F2B20"/>
                </a:solidFill>
              </a:rPr>
              <a:t>)</a:t>
            </a:r>
          </a:p>
          <a:p>
            <a:pPr lvl="0"/>
            <a:r>
              <a:rPr lang="en-AU" sz="1400" dirty="0" smtClean="0">
                <a:solidFill>
                  <a:srgbClr val="2F2B20"/>
                </a:solidFill>
              </a:rPr>
              <a:t>	</a:t>
            </a:r>
            <a:r>
              <a:rPr lang="en-AU" sz="1400" dirty="0" err="1" smtClean="0">
                <a:solidFill>
                  <a:srgbClr val="2F2B20"/>
                </a:solidFill>
              </a:rPr>
              <a:t>digitalWrite</a:t>
            </a:r>
            <a:r>
              <a:rPr lang="en-AU" sz="1400" dirty="0" smtClean="0">
                <a:solidFill>
                  <a:srgbClr val="2F2B20"/>
                </a:solidFill>
              </a:rPr>
              <a:t>(led1</a:t>
            </a:r>
            <a:r>
              <a:rPr lang="en-AU" sz="1400" dirty="0">
                <a:solidFill>
                  <a:srgbClr val="2F2B20"/>
                </a:solidFill>
              </a:rPr>
              <a:t>, 1)#red light on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digitalWrite</a:t>
            </a:r>
            <a:r>
              <a:rPr lang="en-AU" sz="1400" dirty="0">
                <a:solidFill>
                  <a:srgbClr val="2F2B20"/>
                </a:solidFill>
              </a:rPr>
              <a:t>(led1, 0)#red light off</a:t>
            </a: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r>
              <a:rPr lang="en-AU" sz="1400" dirty="0" err="1">
                <a:solidFill>
                  <a:srgbClr val="2F2B20"/>
                </a:solidFill>
              </a:rPr>
              <a:t>time.sleep</a:t>
            </a:r>
            <a:r>
              <a:rPr lang="en-AU" sz="1400" dirty="0">
                <a:solidFill>
                  <a:srgbClr val="2F2B20"/>
                </a:solidFill>
              </a:rPr>
              <a:t>(1)</a:t>
            </a:r>
          </a:p>
          <a:p>
            <a:pPr lvl="0"/>
            <a:endParaRPr lang="en-AU" sz="1400" dirty="0">
              <a:solidFill>
                <a:srgbClr val="2F2B20"/>
              </a:solidFill>
            </a:endParaRPr>
          </a:p>
          <a:p>
            <a:pPr lvl="0"/>
            <a:endParaRPr lang="en-AU" sz="1400" dirty="0">
              <a:solidFill>
                <a:srgbClr val="2F2B20"/>
              </a:solidFill>
            </a:endParaRPr>
          </a:p>
          <a:p>
            <a:pPr lvl="0"/>
            <a:endParaRPr lang="en-AU" sz="1400" dirty="0">
              <a:solidFill>
                <a:srgbClr val="2F2B20"/>
              </a:solidFill>
            </a:endParaRPr>
          </a:p>
          <a:p>
            <a:pPr lvl="0"/>
            <a:r>
              <a:rPr lang="en-AU" sz="1400" dirty="0">
                <a:solidFill>
                  <a:srgbClr val="2F2B20"/>
                </a:solidFill>
              </a:rPr>
              <a:t>	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4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of using </a:t>
            </a:r>
            <a:r>
              <a:rPr lang="en-US" sz="3200" dirty="0" err="1"/>
              <a:t>grovepi</a:t>
            </a:r>
            <a:r>
              <a:rPr lang="en-US" sz="3200" dirty="0"/>
              <a:t> </a:t>
            </a:r>
            <a:r>
              <a:rPr lang="en-US" sz="3200" smtClean="0"/>
              <a:t>(error catch)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b="14375"/>
          <a:stretch/>
        </p:blipFill>
        <p:spPr bwMode="auto">
          <a:xfrm>
            <a:off x="1763688" y="1280592"/>
            <a:ext cx="4868262" cy="52160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9507"/>
            <a:ext cx="7424936" cy="587896"/>
          </a:xfrm>
        </p:spPr>
        <p:txBody>
          <a:bodyPr/>
          <a:lstStyle/>
          <a:p>
            <a:r>
              <a:rPr lang="en-US" sz="3200" dirty="0"/>
              <a:t>Reference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737" y="4555858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FCFE-4023-4041-9987-E261AE5DAC73}"/>
              </a:ext>
            </a:extLst>
          </p:cNvPr>
          <p:cNvSpPr txBox="1"/>
          <p:nvPr/>
        </p:nvSpPr>
        <p:spPr>
          <a:xfrm>
            <a:off x="683568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www.tutorialspoint.com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http://twitter.com/tutorialspoint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021E-4451-4F98-A4D6-99E89B00785B}"/>
              </a:ext>
            </a:extLst>
          </p:cNvPr>
          <p:cNvSpPr txBox="1"/>
          <p:nvPr/>
        </p:nvSpPr>
        <p:spPr>
          <a:xfrm>
            <a:off x="683568" y="2670078"/>
            <a:ext cx="6480720" cy="153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6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 random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3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604867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079846" cy="192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1932" y="209625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* Takes no arguments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5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 random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4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604867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33944"/>
            <a:ext cx="6604794" cy="36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 random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5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604867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252955"/>
            <a:ext cx="3624651" cy="1584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31444"/>
            <a:ext cx="5151230" cy="41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while 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>
                <a:solidFill>
                  <a:srgbClr val="DFDCB7"/>
                </a:solidFill>
              </a:rPr>
              <a:t>Create by Bing - Jan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259632" y="170080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while loop statement in Python programming language </a:t>
            </a:r>
            <a:r>
              <a:rPr lang="en-AU" dirty="0">
                <a:solidFill>
                  <a:srgbClr val="FF0000"/>
                </a:solidFill>
              </a:rPr>
              <a:t>repeatedly</a:t>
            </a:r>
            <a:r>
              <a:rPr lang="en-AU" dirty="0"/>
              <a:t> executes a statement as long as a given condition is true.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278092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AU" dirty="0" smtClean="0"/>
              <a:t>while </a:t>
            </a:r>
            <a:r>
              <a:rPr lang="en-AU" dirty="0"/>
              <a:t>expression: </a:t>
            </a:r>
          </a:p>
          <a:p>
            <a:r>
              <a:rPr lang="en-AU" dirty="0"/>
              <a:t>	statement(s) 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34900" t="32204" r="34190" b="16978"/>
          <a:stretch/>
        </p:blipFill>
        <p:spPr bwMode="auto">
          <a:xfrm>
            <a:off x="4355976" y="2805586"/>
            <a:ext cx="3076575" cy="2844800"/>
          </a:xfrm>
          <a:prstGeom prst="rect">
            <a:avLst/>
          </a:prstGeom>
          <a:ln w="3175">
            <a:solidFill>
              <a:sysClr val="windowText" lastClr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Example of  while 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7</a:t>
            </a:fld>
            <a:endParaRPr lang="en-AU"/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1193" t="14394" r="53091" b="35429"/>
          <a:stretch/>
        </p:blipFill>
        <p:spPr bwMode="auto">
          <a:xfrm>
            <a:off x="1187624" y="1484784"/>
            <a:ext cx="5328591" cy="3528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ata 29"/>
          <p:cNvSpPr/>
          <p:nvPr/>
        </p:nvSpPr>
        <p:spPr>
          <a:xfrm>
            <a:off x="1575261" y="4874186"/>
            <a:ext cx="1584176" cy="381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Flowchart and Pseudocode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31976" y="6135809"/>
            <a:ext cx="571648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5947311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369" y="1484784"/>
            <a:ext cx="11498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917145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305" y="5928168"/>
            <a:ext cx="11498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427081" y="5928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49193" y="1772816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lowchart: Data 12"/>
          <p:cNvSpPr/>
          <p:nvPr/>
        </p:nvSpPr>
        <p:spPr>
          <a:xfrm>
            <a:off x="1579964" y="2060848"/>
            <a:ext cx="1584176" cy="381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47369" y="2060848"/>
            <a:ext cx="114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Assign count = 0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349193" y="2442000"/>
            <a:ext cx="45719" cy="338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lowchart: Decision 15"/>
          <p:cNvSpPr/>
          <p:nvPr/>
        </p:nvSpPr>
        <p:spPr>
          <a:xfrm>
            <a:off x="1847369" y="2786789"/>
            <a:ext cx="1008112" cy="8850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765921" y="3076710"/>
            <a:ext cx="115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while </a:t>
            </a:r>
            <a:r>
              <a:rPr lang="en-US" sz="1000" dirty="0">
                <a:solidFill>
                  <a:schemeClr val="bg1"/>
                </a:solidFill>
              </a:rPr>
              <a:t>count &lt;9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855480" y="3229317"/>
            <a:ext cx="116279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164140" y="3958677"/>
            <a:ext cx="156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Display false statement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2326333" y="3671846"/>
            <a:ext cx="45719" cy="1125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529467" y="4903928"/>
            <a:ext cx="17308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Display count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326333" y="5327630"/>
            <a:ext cx="45719" cy="477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486957" y="2011999"/>
            <a:ext cx="3227881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START Terminal </a:t>
            </a:r>
          </a:p>
          <a:p>
            <a:endParaRPr lang="en-US" b="1" dirty="0"/>
          </a:p>
          <a:p>
            <a:r>
              <a:rPr lang="en-US" b="1" dirty="0"/>
              <a:t>SET count=0</a:t>
            </a:r>
          </a:p>
          <a:p>
            <a:endParaRPr lang="en-US" b="1" dirty="0"/>
          </a:p>
          <a:p>
            <a:r>
              <a:rPr lang="en-US" b="1" dirty="0" smtClean="0"/>
              <a:t>while </a:t>
            </a:r>
            <a:r>
              <a:rPr lang="en-US" b="1" dirty="0"/>
              <a:t>count is less than 9</a:t>
            </a:r>
          </a:p>
          <a:p>
            <a:r>
              <a:rPr lang="en-US" sz="1400" b="1" dirty="0"/>
              <a:t>	PRINT count</a:t>
            </a:r>
          </a:p>
          <a:p>
            <a:r>
              <a:rPr lang="en-US" sz="1400" b="1" dirty="0"/>
              <a:t>	SET count = count + 1</a:t>
            </a:r>
          </a:p>
          <a:p>
            <a:endParaRPr lang="en-US" sz="1400" b="1" dirty="0"/>
          </a:p>
          <a:p>
            <a:r>
              <a:rPr lang="en-US" sz="1400" b="1" dirty="0"/>
              <a:t>END Terminal</a:t>
            </a:r>
          </a:p>
          <a:p>
            <a:endParaRPr lang="en-US" sz="1400" b="1" dirty="0"/>
          </a:p>
        </p:txBody>
      </p:sp>
      <p:sp>
        <p:nvSpPr>
          <p:cNvPr id="4" name="Left Arrow 3"/>
          <p:cNvSpPr/>
          <p:nvPr/>
        </p:nvSpPr>
        <p:spPr>
          <a:xfrm>
            <a:off x="1354500" y="5685722"/>
            <a:ext cx="985252" cy="87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Up Arrow 5"/>
          <p:cNvSpPr/>
          <p:nvPr/>
        </p:nvSpPr>
        <p:spPr>
          <a:xfrm>
            <a:off x="1354500" y="3229317"/>
            <a:ext cx="45719" cy="2456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ight Arrow 26"/>
          <p:cNvSpPr/>
          <p:nvPr/>
        </p:nvSpPr>
        <p:spPr>
          <a:xfrm>
            <a:off x="1377359" y="3229317"/>
            <a:ext cx="43771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Down Arrow 27"/>
          <p:cNvSpPr/>
          <p:nvPr/>
        </p:nvSpPr>
        <p:spPr>
          <a:xfrm>
            <a:off x="3933369" y="3275036"/>
            <a:ext cx="46916" cy="2612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Infinite 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484784"/>
            <a:ext cx="5503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AU" dirty="0"/>
              <a:t>A loop becomes infinite loop if a condition </a:t>
            </a:r>
            <a:r>
              <a:rPr lang="en-AU" b="1" dirty="0"/>
              <a:t>never</a:t>
            </a:r>
            <a:r>
              <a:rPr lang="en-AU" dirty="0"/>
              <a:t> becomes FALSE. You must use caution when using while loops because of the possibility that this condition never resolves to a FALSE value. This results in a loop that never ends. Such a loop is called an infinite loop.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381" y="3176075"/>
            <a:ext cx="5328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Example:</a:t>
            </a:r>
          </a:p>
          <a:p>
            <a:endParaRPr lang="en-AU" sz="1600" dirty="0"/>
          </a:p>
          <a:p>
            <a:r>
              <a:rPr lang="en-AU" dirty="0">
                <a:solidFill>
                  <a:srgbClr val="FF0000"/>
                </a:solidFill>
              </a:rPr>
              <a:t>count = 0</a:t>
            </a:r>
          </a:p>
          <a:p>
            <a:r>
              <a:rPr lang="en-AU" dirty="0">
                <a:solidFill>
                  <a:srgbClr val="FF0000"/>
                </a:solidFill>
              </a:rPr>
              <a:t>while (count &lt; 9):</a:t>
            </a:r>
          </a:p>
          <a:p>
            <a:r>
              <a:rPr lang="en-AU" dirty="0">
                <a:solidFill>
                  <a:srgbClr val="FF0000"/>
                </a:solidFill>
              </a:rPr>
              <a:t> print ('The count is:', count)</a:t>
            </a:r>
          </a:p>
          <a:p>
            <a:endParaRPr lang="en-US" sz="1600" dirty="0"/>
          </a:p>
          <a:p>
            <a:r>
              <a:rPr lang="en-US" sz="1600" dirty="0"/>
              <a:t>Notice that count = 0 forever true, so it cause an infinite </a:t>
            </a:r>
            <a:r>
              <a:rPr lang="en-US" sz="1600" dirty="0" smtClean="0"/>
              <a:t>loop</a:t>
            </a:r>
          </a:p>
          <a:p>
            <a:r>
              <a:rPr lang="en-US" sz="1600" dirty="0" smtClean="0"/>
              <a:t>In your </a:t>
            </a:r>
            <a:r>
              <a:rPr lang="en-US" sz="1600" dirty="0" err="1" smtClean="0"/>
              <a:t>GrovePI</a:t>
            </a:r>
            <a:r>
              <a:rPr lang="en-US" sz="1600" dirty="0" smtClean="0"/>
              <a:t> practice, there is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while True: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Which is </a:t>
            </a:r>
            <a:r>
              <a:rPr lang="en-US" sz="1600" dirty="0"/>
              <a:t>an infinite loop</a:t>
            </a:r>
          </a:p>
          <a:p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782&quot;&gt;&lt;/object&gt;&lt;object type=&quot;2&quot; unique_id=&quot;10783&quot;&gt;&lt;object type=&quot;3&quot; unique_id=&quot;10784&quot;&gt;&lt;property id=&quot;20148&quot; value=&quot;5&quot;/&gt;&lt;property id=&quot;20300&quot; value=&quot;Slide 1 - &amp;quot;JavaScript and JQuery&amp;quot;&quot;/&gt;&lt;property id=&quot;20307&quot; value=&quot;256&quot;/&gt;&lt;/object&gt;&lt;object type=&quot;3&quot; unique_id=&quot;1078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787&quot;&gt;&lt;property id=&quot;20148&quot; value=&quot;5&quot;/&gt;&lt;property id=&quot;20300&quot; value=&quot;Slide 3 - &amp;quot;Introducing JavaScript&amp;quot;&quot;/&gt;&lt;property id=&quot;20307&quot; value=&quot;259&quot;/&gt;&lt;/object&gt;&lt;object type=&quot;3&quot; unique_id=&quot;10788&quot;&gt;&lt;property id=&quot;20148&quot; value=&quot;5&quot;/&gt;&lt;property id=&quot;20300&quot; value=&quot;Slide 4 - &amp;quot;Introducing JavaScript&amp;quot;&quot;/&gt;&lt;property id=&quot;20307&quot; value=&quot;260&quot;/&gt;&lt;/object&gt;&lt;object type=&quot;3&quot; unique_id=&quot;10789&quot;&gt;&lt;property id=&quot;20148&quot; value=&quot;5&quot;/&gt;&lt;property id=&quot;20300&quot; value=&quot;Slide 5 - &amp;quot;The Development of JavaScript&amp;quot;&quot;/&gt;&lt;property id=&quot;20307&quot; value=&quot;261&quot;/&gt;&lt;/object&gt;&lt;object type=&quot;3&quot; unique_id=&quot;10790&quot;&gt;&lt;property id=&quot;20148&quot; value=&quot;5&quot;/&gt;&lt;property id=&quot;20300&quot; value=&quot;Slide 7 - &amp;quot;The Development of JavaScript&amp;quot;&quot;/&gt;&lt;property id=&quot;20307&quot; value=&quot;262&quot;/&gt;&lt;/object&gt;&lt;object type=&quot;3&quot; unique_id=&quot;10792&quot;&gt;&lt;property id=&quot;20148&quot; value=&quot;5&quot;/&gt;&lt;property id=&quot;20300&quot; value=&quot;Slide 11 - &amp;quot;Writing Output to the Web Page&amp;quot;&quot;/&gt;&lt;property id=&quot;20307&quot; value=&quot;264&quot;/&gt;&lt;/object&gt;&lt;object type=&quot;3&quot; unique_id=&quot;10793&quot;&gt;&lt;property id=&quot;20148&quot; value=&quot;5&quot;/&gt;&lt;property id=&quot;20300&quot; value=&quot;Slide 12 - &amp;quot;Writing Output to the Web Page&amp;quot;&quot;/&gt;&lt;property id=&quot;20307&quot; value=&quot;265&quot;/&gt;&lt;/object&gt;&lt;object type=&quot;3&quot; unique_id=&quot;10794&quot;&gt;&lt;property id=&quot;20148&quot; value=&quot;5&quot;/&gt;&lt;property id=&quot;20300&quot; value=&quot;Slide 14 - &amp;quot;Writing Output to the Web Page&amp;quot;&quot;/&gt;&lt;property id=&quot;20307&quot; value=&quot;266&quot;/&gt;&lt;/object&gt;&lt;object type=&quot;3&quot; unique_id=&quot;10984&quot;&gt;&lt;property id=&quot;20148&quot; value=&quot;5&quot;/&gt;&lt;property id=&quot;20300&quot; value=&quot;Slide 18 - &amp;quot;Commenting JavaScript Code&amp;quot;&quot;/&gt;&lt;property id=&quot;20307&quot; value=&quot;276&quot;/&gt;&lt;/object&gt;&lt;object type=&quot;3&quot; unique_id=&quot;11561&quot;&gt;&lt;property id=&quot;20148&quot; value=&quot;5&quot;/&gt;&lt;property id=&quot;20300&quot; value=&quot;Slide 20 - &amp;quot;Debugging Your JavaScript Programs&amp;quot;&quot;/&gt;&lt;property id=&quot;20307&quot; value=&quot;285&quot;/&gt;&lt;/object&gt;&lt;object type=&quot;3&quot; unique_id=&quot;11882&quot;&gt;&lt;property id=&quot;20148&quot; value=&quot;5&quot;/&gt;&lt;property id=&quot;20300&quot; value=&quot;Slide 13 - &amp;quot;JavaScript and HTML Tags&amp;quot;&quot;/&gt;&lt;property id=&quot;20307&quot; value=&quot;286&quot;/&gt;&lt;/object&gt;&lt;object type=&quot;3&quot; unique_id=&quot;12180&quot;&gt;&lt;property id=&quot;20148&quot; value=&quot;5&quot;/&gt;&lt;property id=&quot;20300&quot; value=&quot;Slide 6 - &amp;quot;The Development of JavaScript&amp;quot;&quot;/&gt;&lt;property id=&quot;20307&quot; value=&quot;287&quot;/&gt;&lt;/object&gt;&lt;object type=&quot;3&quot; unique_id=&quot;12283&quot;&gt;&lt;property id=&quot;20148&quot; value=&quot;5&quot;/&gt;&lt;property id=&quot;20300&quot; value=&quot;Slide 15 - &amp;quot;Writing Output to the Web Page&amp;quot;&quot;/&gt;&lt;property id=&quot;20307&quot; value=&quot;288&quot;/&gt;&lt;/object&gt;&lt;object type=&quot;3&quot; unique_id=&quot;12389&quot;&gt;&lt;property id=&quot;20148&quot; value=&quot;5&quot;/&gt;&lt;property id=&quot;20300&quot; value=&quot;Slide 19 - &amp;quot;Link External JS files&amp;quot;&quot;/&gt;&lt;property id=&quot;20307&quot; value=&quot;289&quot;/&gt;&lt;/object&gt;&lt;object type=&quot;3&quot; unique_id=&quot;12678&quot;&gt;&lt;property id=&quot;20148&quot; value=&quot;5&quot;/&gt;&lt;property id=&quot;20300&quot; value=&quot;Slide 8 - &amp;quot;JavaScript Terminologies&amp;quot;&quot;/&gt;&lt;property id=&quot;20307&quot; value=&quot;290&quot;/&gt;&lt;/object&gt;&lt;object type=&quot;3&quot; unique_id=&quot;12679&quot;&gt;&lt;property id=&quot;20148&quot; value=&quot;5&quot;/&gt;&lt;property id=&quot;20300&quot; value=&quot;Slide 9 - &amp;quot;JavaScript Terminologies&amp;quot;&quot;/&gt;&lt;property id=&quot;20307&quot; value=&quot;291&quot;/&gt;&lt;/object&gt;&lt;object type=&quot;3&quot; unique_id=&quot;12680&quot;&gt;&lt;property id=&quot;20148&quot; value=&quot;5&quot;/&gt;&lt;property id=&quot;20300&quot; value=&quot;Slide 10 - &amp;quot;JavaScript Terminologies&amp;quot;&quot;/&gt;&lt;property id=&quot;20307&quot; value=&quot;292&quot;/&gt;&lt;/object&gt;&lt;object type=&quot;3&quot; unique_id=&quot;12869&quot;&gt;&lt;property id=&quot;20148&quot; value=&quot;5&quot;/&gt;&lt;property id=&quot;20300&quot; value=&quot;Slide 16 - &amp;quot;Understanding JavaScript Syntax&amp;quot;&quot;/&gt;&lt;property id=&quot;20307&quot; value=&quot;294&quot;/&gt;&lt;/object&gt;&lt;object type=&quot;3&quot; unique_id=&quot;12870&quot;&gt;&lt;property id=&quot;20148&quot; value=&quot;5&quot;/&gt;&lt;property id=&quot;20300&quot; value=&quot;Slide 17 - &amp;quot;Commenting JavaScript Code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21364</TotalTime>
  <Words>680</Words>
  <Application>Microsoft Office PowerPoint</Application>
  <PresentationFormat>On-screen Show (4:3)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Intro to Python  Week 5</vt:lpstr>
      <vt:lpstr>Overview</vt:lpstr>
      <vt:lpstr>Import random</vt:lpstr>
      <vt:lpstr>Import random</vt:lpstr>
      <vt:lpstr>Import random</vt:lpstr>
      <vt:lpstr>while loop</vt:lpstr>
      <vt:lpstr>Example of  while loop</vt:lpstr>
      <vt:lpstr>Flowchart and Pseudocode</vt:lpstr>
      <vt:lpstr>Infinite loop</vt:lpstr>
      <vt:lpstr>for loop</vt:lpstr>
      <vt:lpstr>Example of  for loop - 1</vt:lpstr>
      <vt:lpstr>Example of  for loop - 2</vt:lpstr>
      <vt:lpstr>Example of  for loop – 3  Step by 2</vt:lpstr>
      <vt:lpstr>Break for loop</vt:lpstr>
      <vt:lpstr>Example of using grovepi (while loop)</vt:lpstr>
      <vt:lpstr>Example of using grovepi (for loop)</vt:lpstr>
      <vt:lpstr>Catching the errors</vt:lpstr>
      <vt:lpstr>grovepi</vt:lpstr>
      <vt:lpstr>Example of using grovepi (while loop)</vt:lpstr>
      <vt:lpstr>Example of using grovepi (for loop)</vt:lpstr>
      <vt:lpstr>Example of using grovepi (error catch)</vt:lpstr>
      <vt:lpstr>Reference</vt:lpstr>
    </vt:vector>
  </TitlesOfParts>
  <Company>NMIT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JQuery</dc:title>
  <dc:creator>NMIT</dc:creator>
  <cp:lastModifiedBy>Bing Liu</cp:lastModifiedBy>
  <cp:revision>218</cp:revision>
  <cp:lastPrinted>2018-05-28T23:44:55Z</cp:lastPrinted>
  <dcterms:created xsi:type="dcterms:W3CDTF">2014-01-22T03:57:44Z</dcterms:created>
  <dcterms:modified xsi:type="dcterms:W3CDTF">2020-01-28T04:03:40Z</dcterms:modified>
</cp:coreProperties>
</file>