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1"/>
  </p:notesMasterIdLst>
  <p:sldIdLst>
    <p:sldId id="256" r:id="rId2"/>
    <p:sldId id="257" r:id="rId3"/>
    <p:sldId id="259" r:id="rId4"/>
    <p:sldId id="320" r:id="rId5"/>
    <p:sldId id="292" r:id="rId6"/>
    <p:sldId id="260" r:id="rId7"/>
    <p:sldId id="304" r:id="rId8"/>
    <p:sldId id="322" r:id="rId9"/>
    <p:sldId id="323" r:id="rId10"/>
    <p:sldId id="325" r:id="rId11"/>
    <p:sldId id="326" r:id="rId12"/>
    <p:sldId id="327" r:id="rId13"/>
    <p:sldId id="305" r:id="rId14"/>
    <p:sldId id="308" r:id="rId15"/>
    <p:sldId id="311" r:id="rId16"/>
    <p:sldId id="328" r:id="rId17"/>
    <p:sldId id="331" r:id="rId18"/>
    <p:sldId id="330" r:id="rId19"/>
    <p:sldId id="329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845" y="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70571-A0B6-4858-B563-91B9A87C104F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803DF-37E3-4C5E-A54C-32FA55DD45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376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803DF-37E3-4C5E-A54C-32FA55DD45D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40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26A1-9C1D-4DD1-BBD5-185A27EA793B}" type="datetime1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79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D2A4-CD9C-4388-B9E5-00081AC11802}" type="datetime1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253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70BF-FFCF-4527-A414-A83E809DA9BA}" type="datetime1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033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457-BE43-43A5-92B1-E362A13E74B4}" type="datetime1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632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FE6F-EE77-4882-9FC5-E0E1015BF8A9}" type="datetime1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886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528F-5E48-46FE-8F36-ACB45A37B223}" type="datetime1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7066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A73E-DB7B-41BD-8F2F-4477B833252F}" type="datetime1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06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957B-9C00-4728-AA82-9D905495FAB5}" type="datetime1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0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C72D-29DA-4B4E-B5B9-8413698A2553}" type="datetime1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16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0B6-7062-4F59-9E04-06B1F145D541}" type="datetime1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08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C74E-2E90-4526-939F-B99BCE1BD8A5}" type="datetime1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3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58FB-BEBA-4257-83EB-CEC7B6EEFE6F}" type="datetime1">
              <a:rPr lang="en-AU" smtClean="0"/>
              <a:t>2/04/2020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073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CBF4-59BB-4081-8E65-8652ECF363B7}" type="datetime1">
              <a:rPr lang="en-AU" smtClean="0"/>
              <a:t>2/04/2020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635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3AC-C4C4-492C-A72F-6F0538E2940B}" type="datetime1">
              <a:rPr lang="en-AU" smtClean="0"/>
              <a:t>2/04/2020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44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81CC-F74B-4ECE-B954-3C4AADA808ED}" type="datetime1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38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2CAD-1318-4A46-B3C3-1C106754DA2A}" type="datetime1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037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C7D6C-8123-43EC-B4E4-F166D11777E7}" type="datetime1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Create by Bing - Jan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9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tutorialspoint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861048"/>
            <a:ext cx="7543800" cy="1142999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Intro to Python</a:t>
            </a:r>
            <a:br>
              <a:rPr lang="en-AU" dirty="0"/>
            </a:br>
            <a:br>
              <a:rPr lang="en-AU" dirty="0"/>
            </a:br>
            <a:r>
              <a:rPr lang="en-AU" sz="3600" dirty="0"/>
              <a:t>Week 6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99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/>
          <a:lstStyle/>
          <a:p>
            <a:r>
              <a:rPr lang="en-US" sz="3200" dirty="0"/>
              <a:t>Important Built-in Methods - 1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DFDCB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70080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AU" dirty="0" err="1"/>
              <a:t>len</a:t>
            </a:r>
            <a:r>
              <a:rPr lang="en-AU" dirty="0"/>
              <a:t>() method: to turn how many items in a list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13ADC-1376-474F-9DD6-CAB5961BAF5F}"/>
              </a:ext>
            </a:extLst>
          </p:cNvPr>
          <p:cNvSpPr txBox="1"/>
          <p:nvPr/>
        </p:nvSpPr>
        <p:spPr>
          <a:xfrm>
            <a:off x="1077026" y="2327355"/>
            <a:ext cx="5760640" cy="45243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#!use </a:t>
            </a:r>
            <a:r>
              <a:rPr lang="en-AU" dirty="0" err="1"/>
              <a:t>len</a:t>
            </a:r>
            <a:r>
              <a:rPr lang="en-AU" dirty="0"/>
              <a:t>()</a:t>
            </a:r>
          </a:p>
          <a:p>
            <a:r>
              <a:rPr lang="en-AU" dirty="0"/>
              <a:t> </a:t>
            </a:r>
          </a:p>
          <a:p>
            <a:r>
              <a:rPr lang="en-AU" dirty="0"/>
              <a:t>list = [0, 1, 2, 3, 4, 5,6,7,8,9 ]; </a:t>
            </a:r>
          </a:p>
          <a:p>
            <a:r>
              <a:rPr lang="en-AU" dirty="0"/>
              <a:t>print (</a:t>
            </a:r>
            <a:r>
              <a:rPr lang="en-AU" b="1" dirty="0" err="1"/>
              <a:t>len</a:t>
            </a:r>
            <a:r>
              <a:rPr lang="en-AU" dirty="0"/>
              <a:t>(list))</a:t>
            </a:r>
            <a:endParaRPr lang="en-US" dirty="0"/>
          </a:p>
          <a:p>
            <a:r>
              <a:rPr lang="en-US" b="1" u="sng" dirty="0"/>
              <a:t>o</a:t>
            </a:r>
            <a:r>
              <a:rPr lang="en-AU" b="1" u="sng" dirty="0" err="1"/>
              <a:t>utput</a:t>
            </a:r>
            <a:r>
              <a:rPr lang="en-AU" b="1" u="sng" dirty="0"/>
              <a:t>: 10</a:t>
            </a:r>
          </a:p>
          <a:p>
            <a:endParaRPr lang="en-AU" dirty="0"/>
          </a:p>
          <a:p>
            <a:r>
              <a:rPr lang="en-US" dirty="0"/>
              <a:t>#!example 2</a:t>
            </a:r>
          </a:p>
          <a:p>
            <a:endParaRPr lang="en-US" dirty="0"/>
          </a:p>
          <a:p>
            <a:r>
              <a:rPr lang="en-AU" dirty="0"/>
              <a:t>list1, list2 = [0, 1, 2, 3, 4, 5,6,7,8,9 ], ['</a:t>
            </a:r>
            <a:r>
              <a:rPr lang="en-AU" dirty="0" err="1"/>
              <a:t>a','b','c','d</a:t>
            </a:r>
            <a:r>
              <a:rPr lang="en-AU" dirty="0"/>
              <a:t>']; </a:t>
            </a:r>
          </a:p>
          <a:p>
            <a:r>
              <a:rPr lang="en-AU" dirty="0"/>
              <a:t> </a:t>
            </a:r>
          </a:p>
          <a:p>
            <a:r>
              <a:rPr lang="en-AU" dirty="0"/>
              <a:t>print (</a:t>
            </a:r>
            <a:r>
              <a:rPr lang="en-AU" b="1" dirty="0" err="1"/>
              <a:t>len</a:t>
            </a:r>
            <a:r>
              <a:rPr lang="en-AU" dirty="0"/>
              <a:t>(list1))</a:t>
            </a:r>
          </a:p>
          <a:p>
            <a:r>
              <a:rPr lang="en-AU" dirty="0"/>
              <a:t>print (</a:t>
            </a:r>
            <a:r>
              <a:rPr lang="en-AU" b="1" dirty="0" err="1"/>
              <a:t>len</a:t>
            </a:r>
            <a:r>
              <a:rPr lang="en-AU" dirty="0"/>
              <a:t>(list2))</a:t>
            </a:r>
          </a:p>
          <a:p>
            <a:r>
              <a:rPr lang="en-US" dirty="0"/>
              <a:t>O</a:t>
            </a:r>
            <a:r>
              <a:rPr lang="en-AU" dirty="0" err="1"/>
              <a:t>utput</a:t>
            </a:r>
            <a:r>
              <a:rPr lang="en-AU" dirty="0"/>
              <a:t>:</a:t>
            </a:r>
          </a:p>
          <a:p>
            <a:r>
              <a:rPr lang="en-US" dirty="0"/>
              <a:t>1</a:t>
            </a:r>
            <a:r>
              <a:rPr lang="en-AU" dirty="0"/>
              <a:t>0</a:t>
            </a:r>
          </a:p>
          <a:p>
            <a:r>
              <a:rPr lang="en-US" dirty="0"/>
              <a:t>4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157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808" y="620688"/>
            <a:ext cx="6910536" cy="587896"/>
          </a:xfrm>
        </p:spPr>
        <p:txBody>
          <a:bodyPr/>
          <a:lstStyle/>
          <a:p>
            <a:r>
              <a:rPr lang="en-US" sz="3200" dirty="0"/>
              <a:t>Important Built-in Methods - 2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4857750" y="1962151"/>
            <a:ext cx="2378546" cy="4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3AC81-8B55-4403-90F4-A8BBDF157A50}"/>
              </a:ext>
            </a:extLst>
          </p:cNvPr>
          <p:cNvSpPr txBox="1"/>
          <p:nvPr/>
        </p:nvSpPr>
        <p:spPr>
          <a:xfrm>
            <a:off x="611560" y="1597554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max(), min(): to find out the highest and lowest item from a list.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051ACA-0A02-4D9A-BDA7-7CD9D0DDA4AD}"/>
              </a:ext>
            </a:extLst>
          </p:cNvPr>
          <p:cNvSpPr txBox="1"/>
          <p:nvPr/>
        </p:nvSpPr>
        <p:spPr>
          <a:xfrm>
            <a:off x="683568" y="2636912"/>
            <a:ext cx="6552728" cy="14773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list=[50, 68, 25, 78, 12, 99]</a:t>
            </a:r>
          </a:p>
          <a:p>
            <a:endParaRPr lang="en-US" dirty="0"/>
          </a:p>
          <a:p>
            <a:r>
              <a:rPr lang="en-US" dirty="0"/>
              <a:t>print("The highest number is ", </a:t>
            </a:r>
            <a:r>
              <a:rPr lang="en-US" b="1" dirty="0"/>
              <a:t>max</a:t>
            </a:r>
            <a:r>
              <a:rPr lang="en-US" dirty="0"/>
              <a:t>(list))</a:t>
            </a:r>
          </a:p>
          <a:p>
            <a:r>
              <a:rPr lang="en-US" dirty="0"/>
              <a:t>print("The lowest number is ", </a:t>
            </a:r>
            <a:r>
              <a:rPr lang="en-US" b="1" dirty="0"/>
              <a:t>min</a:t>
            </a:r>
            <a:r>
              <a:rPr lang="en-US" dirty="0"/>
              <a:t>(list))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959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808" y="620688"/>
            <a:ext cx="6910536" cy="587896"/>
          </a:xfrm>
        </p:spPr>
        <p:txBody>
          <a:bodyPr/>
          <a:lstStyle/>
          <a:p>
            <a:r>
              <a:rPr lang="en-US" sz="3200" dirty="0"/>
              <a:t>Important Built-in Methods - 3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4857750" y="1962151"/>
            <a:ext cx="2378546" cy="4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1321E-F58F-42D7-9974-C7D9EADE38E3}"/>
              </a:ext>
            </a:extLst>
          </p:cNvPr>
          <p:cNvSpPr txBox="1"/>
          <p:nvPr/>
        </p:nvSpPr>
        <p:spPr>
          <a:xfrm>
            <a:off x="757808" y="1628800"/>
            <a:ext cx="6910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count </a:t>
            </a:r>
            <a:r>
              <a:rPr lang="en-US" dirty="0"/>
              <a:t>method: unlike </a:t>
            </a:r>
            <a:r>
              <a:rPr lang="en-US" dirty="0" err="1"/>
              <a:t>len</a:t>
            </a:r>
            <a:r>
              <a:rPr lang="en-US" dirty="0"/>
              <a:t>(), this function is used to find out how many times an item appear in a list(not how many items in a list)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A8342-0867-4CAF-8142-21C04BEF1B85}"/>
              </a:ext>
            </a:extLst>
          </p:cNvPr>
          <p:cNvSpPr txBox="1"/>
          <p:nvPr/>
        </p:nvSpPr>
        <p:spPr>
          <a:xfrm>
            <a:off x="1619672" y="3249345"/>
            <a:ext cx="6120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list2 = [123, 'john', '</a:t>
            </a:r>
            <a:r>
              <a:rPr lang="en-US" dirty="0" err="1"/>
              <a:t>bing</a:t>
            </a:r>
            <a:r>
              <a:rPr lang="en-US" dirty="0"/>
              <a:t>', '</a:t>
            </a:r>
            <a:r>
              <a:rPr lang="en-US" dirty="0" err="1"/>
              <a:t>abc</a:t>
            </a:r>
            <a:r>
              <a:rPr lang="en-US" dirty="0"/>
              <a:t>', 123];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print ("Count for 123 : ", list2.</a:t>
            </a:r>
            <a:r>
              <a:rPr lang="en-US" b="1" dirty="0"/>
              <a:t>count</a:t>
            </a:r>
            <a:r>
              <a:rPr lang="en-US" dirty="0"/>
              <a:t>(123)); </a:t>
            </a:r>
          </a:p>
          <a:p>
            <a:r>
              <a:rPr lang="en-US" dirty="0"/>
              <a:t>print ("Count for </a:t>
            </a:r>
            <a:r>
              <a:rPr lang="en-US" dirty="0" err="1"/>
              <a:t>zara</a:t>
            </a:r>
            <a:r>
              <a:rPr lang="en-US" dirty="0"/>
              <a:t> : ", list2.</a:t>
            </a:r>
            <a:r>
              <a:rPr lang="en-US" b="1" dirty="0"/>
              <a:t>count</a:t>
            </a:r>
            <a:r>
              <a:rPr lang="en-US" dirty="0"/>
              <a:t>('</a:t>
            </a:r>
            <a:r>
              <a:rPr lang="en-US" dirty="0" err="1"/>
              <a:t>bing</a:t>
            </a:r>
            <a:r>
              <a:rPr lang="en-US" dirty="0"/>
              <a:t>’))</a:t>
            </a:r>
          </a:p>
          <a:p>
            <a:endParaRPr lang="en-US" dirty="0"/>
          </a:p>
          <a:p>
            <a:r>
              <a:rPr lang="en-US" dirty="0"/>
              <a:t>O</a:t>
            </a:r>
            <a:r>
              <a:rPr lang="en-AU" dirty="0" err="1"/>
              <a:t>utput</a:t>
            </a:r>
            <a:r>
              <a:rPr lang="en-AU" dirty="0"/>
              <a:t>:</a:t>
            </a:r>
          </a:p>
          <a:p>
            <a:r>
              <a:rPr lang="en-US" dirty="0"/>
              <a:t>Count for 123: 2</a:t>
            </a:r>
          </a:p>
          <a:p>
            <a:r>
              <a:rPr lang="en-US" dirty="0"/>
              <a:t>Count for </a:t>
            </a:r>
            <a:r>
              <a:rPr lang="en-US" dirty="0" err="1"/>
              <a:t>bing</a:t>
            </a:r>
            <a:r>
              <a:rPr lang="en-US" dirty="0"/>
              <a:t>: 1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560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124744"/>
            <a:ext cx="6910536" cy="587896"/>
          </a:xfrm>
        </p:spPr>
        <p:txBody>
          <a:bodyPr/>
          <a:lstStyle/>
          <a:p>
            <a:r>
              <a:rPr lang="en-US" sz="2800" dirty="0"/>
              <a:t>Important Built-in Methods - 4</a:t>
            </a:r>
            <a:endParaRPr lang="en-AU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4857750" y="1962151"/>
            <a:ext cx="2378546" cy="4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30F7A-D5AF-436B-AC51-D20BD362B2D8}"/>
              </a:ext>
            </a:extLst>
          </p:cNvPr>
          <p:cNvSpPr txBox="1"/>
          <p:nvPr/>
        </p:nvSpPr>
        <p:spPr>
          <a:xfrm>
            <a:off x="971600" y="1962151"/>
            <a:ext cx="6264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insert(): The method insert() inserts object </a:t>
            </a:r>
            <a:r>
              <a:rPr lang="en-US" dirty="0" err="1"/>
              <a:t>obj</a:t>
            </a:r>
            <a:r>
              <a:rPr lang="en-US" dirty="0"/>
              <a:t> into list at offset index. </a:t>
            </a:r>
          </a:p>
          <a:p>
            <a:r>
              <a:rPr lang="en-US" dirty="0"/>
              <a:t>extend(): the method adds the contents into an exist list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2022A-5DA8-40A1-9BD4-06627B898332}"/>
              </a:ext>
            </a:extLst>
          </p:cNvPr>
          <p:cNvSpPr txBox="1"/>
          <p:nvPr/>
        </p:nvSpPr>
        <p:spPr>
          <a:xfrm>
            <a:off x="1691680" y="3789040"/>
            <a:ext cx="7056784" cy="2862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#!insert(), extend()</a:t>
            </a:r>
          </a:p>
          <a:p>
            <a:endParaRPr lang="en-US" dirty="0"/>
          </a:p>
          <a:p>
            <a:r>
              <a:rPr lang="en-US" dirty="0"/>
              <a:t>list1=[50, 68, 25, 78, 12, 99]</a:t>
            </a:r>
          </a:p>
          <a:p>
            <a:r>
              <a:rPr lang="en-US" dirty="0"/>
              <a:t>list1.</a:t>
            </a:r>
            <a:r>
              <a:rPr lang="en-US" b="1" dirty="0"/>
              <a:t>insert</a:t>
            </a:r>
            <a:r>
              <a:rPr lang="en-US" dirty="0"/>
              <a:t>(2, 88)</a:t>
            </a:r>
          </a:p>
          <a:p>
            <a:r>
              <a:rPr lang="en-US" dirty="0"/>
              <a:t>print("The list after insert a new item: ", list1)</a:t>
            </a:r>
          </a:p>
          <a:p>
            <a:r>
              <a:rPr lang="en-US" dirty="0"/>
              <a:t>list2 = [123, 'john', '</a:t>
            </a:r>
            <a:r>
              <a:rPr lang="en-US" dirty="0" err="1"/>
              <a:t>bing</a:t>
            </a:r>
            <a:r>
              <a:rPr lang="en-US" dirty="0"/>
              <a:t>', '</a:t>
            </a:r>
            <a:r>
              <a:rPr lang="en-US" dirty="0" err="1"/>
              <a:t>abc</a:t>
            </a:r>
            <a:r>
              <a:rPr lang="en-US" dirty="0"/>
              <a:t>', 123];</a:t>
            </a:r>
          </a:p>
          <a:p>
            <a:endParaRPr lang="en-US" dirty="0"/>
          </a:p>
          <a:p>
            <a:r>
              <a:rPr lang="en-US" dirty="0"/>
              <a:t>list1.extend(list2)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print ("The extended list : ", list1);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304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/>
          <a:lstStyle/>
          <a:p>
            <a:r>
              <a:rPr lang="en-US" sz="3200" dirty="0"/>
              <a:t>Important Built-in Methods - 5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17201-099F-424A-B445-F979DFFD3C0D}"/>
              </a:ext>
            </a:extLst>
          </p:cNvPr>
          <p:cNvSpPr txBox="1"/>
          <p:nvPr/>
        </p:nvSpPr>
        <p:spPr>
          <a:xfrm>
            <a:off x="971600" y="1412776"/>
            <a:ext cx="662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remove</a:t>
            </a:r>
            <a:r>
              <a:rPr lang="en-US" dirty="0"/>
              <a:t>() method: This method does not return any value but removes the given object from the list. </a:t>
            </a:r>
          </a:p>
          <a:p>
            <a:r>
              <a:rPr lang="en-US" dirty="0"/>
              <a:t>pop method: This method returns what is the item that has been removed from a list.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7C5DA-8138-4D90-9AB3-4424B0A07625}"/>
              </a:ext>
            </a:extLst>
          </p:cNvPr>
          <p:cNvSpPr txBox="1"/>
          <p:nvPr/>
        </p:nvSpPr>
        <p:spPr>
          <a:xfrm>
            <a:off x="1331640" y="3186506"/>
            <a:ext cx="5400600" cy="3416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list1 = ['Linda', '</a:t>
            </a:r>
            <a:r>
              <a:rPr lang="en-AU" dirty="0" err="1"/>
              <a:t>Martin','Dennis</a:t>
            </a:r>
            <a:r>
              <a:rPr lang="en-AU" dirty="0"/>
              <a:t>', 1967, 1970]</a:t>
            </a:r>
          </a:p>
          <a:p>
            <a:endParaRPr lang="en-AU" dirty="0"/>
          </a:p>
          <a:p>
            <a:r>
              <a:rPr lang="en-AU" dirty="0"/>
              <a:t>print("You removed " , list1.pop(2))</a:t>
            </a:r>
          </a:p>
          <a:p>
            <a:endParaRPr lang="en-AU" dirty="0"/>
          </a:p>
          <a:p>
            <a:r>
              <a:rPr lang="en-AU" dirty="0"/>
              <a:t>list2 = ['Linda', '</a:t>
            </a:r>
            <a:r>
              <a:rPr lang="en-AU" dirty="0" err="1"/>
              <a:t>Martin','Dennis</a:t>
            </a:r>
            <a:r>
              <a:rPr lang="en-AU" dirty="0"/>
              <a:t>', 1967, 1970] </a:t>
            </a:r>
          </a:p>
          <a:p>
            <a:r>
              <a:rPr lang="en-AU" dirty="0"/>
              <a:t>list2.</a:t>
            </a:r>
            <a:r>
              <a:rPr lang="en-AU" b="1" dirty="0"/>
              <a:t>remove</a:t>
            </a:r>
            <a:r>
              <a:rPr lang="en-AU" dirty="0"/>
              <a:t>('Dennis')</a:t>
            </a:r>
          </a:p>
          <a:p>
            <a:r>
              <a:rPr lang="en-AU" dirty="0"/>
              <a:t>print ("List : ", list2)</a:t>
            </a:r>
          </a:p>
          <a:p>
            <a:endParaRPr lang="en-US" dirty="0"/>
          </a:p>
          <a:p>
            <a:r>
              <a:rPr lang="en-US" b="1" u="sng" dirty="0"/>
              <a:t>O</a:t>
            </a:r>
            <a:r>
              <a:rPr lang="en-AU" b="1" u="sng" dirty="0" err="1"/>
              <a:t>utput</a:t>
            </a:r>
            <a:r>
              <a:rPr lang="en-AU" b="1" u="sng" dirty="0"/>
              <a:t>:</a:t>
            </a:r>
          </a:p>
          <a:p>
            <a:r>
              <a:rPr lang="en-AU" dirty="0"/>
              <a:t>You removed  Dennis</a:t>
            </a:r>
          </a:p>
          <a:p>
            <a:r>
              <a:rPr lang="en-AU" dirty="0"/>
              <a:t>List :  ['Linda', 'Martin', 1967, 1970]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4951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222" y="443459"/>
            <a:ext cx="6910536" cy="587896"/>
          </a:xfrm>
        </p:spPr>
        <p:txBody>
          <a:bodyPr/>
          <a:lstStyle/>
          <a:p>
            <a:r>
              <a:rPr lang="en-US" sz="3200" dirty="0"/>
              <a:t>Important Built-in Methods - 6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E75AC-9FC4-4353-BF8C-2D24DE4547F8}"/>
              </a:ext>
            </a:extLst>
          </p:cNvPr>
          <p:cNvSpPr txBox="1"/>
          <p:nvPr/>
        </p:nvSpPr>
        <p:spPr>
          <a:xfrm>
            <a:off x="860222" y="1340768"/>
            <a:ext cx="6664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sort() method: it only sorts a list but not returns a value</a:t>
            </a:r>
          </a:p>
          <a:p>
            <a:r>
              <a:rPr lang="en-US" dirty="0"/>
              <a:t>r</a:t>
            </a:r>
            <a:r>
              <a:rPr lang="en-AU" dirty="0" err="1"/>
              <a:t>everse</a:t>
            </a:r>
            <a:r>
              <a:rPr lang="en-AU" dirty="0"/>
              <a:t>() method: it only reverses a list but not returns a value</a:t>
            </a:r>
          </a:p>
          <a:p>
            <a:endParaRPr lang="en-US" dirty="0"/>
          </a:p>
          <a:p>
            <a:r>
              <a:rPr lang="en-AU" dirty="0"/>
              <a:t>example: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B912D9-61AC-4DF0-958C-57926BBFC229}"/>
              </a:ext>
            </a:extLst>
          </p:cNvPr>
          <p:cNvSpPr/>
          <p:nvPr/>
        </p:nvSpPr>
        <p:spPr>
          <a:xfrm>
            <a:off x="1399846" y="2885143"/>
            <a:ext cx="4900346" cy="2862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AU" dirty="0"/>
              <a:t>list1 = [123, 'john', '</a:t>
            </a:r>
            <a:r>
              <a:rPr lang="en-AU" dirty="0" err="1"/>
              <a:t>bing</a:t>
            </a:r>
            <a:r>
              <a:rPr lang="en-AU" dirty="0"/>
              <a:t>', '</a:t>
            </a:r>
            <a:r>
              <a:rPr lang="en-AU" dirty="0" err="1"/>
              <a:t>abc</a:t>
            </a:r>
            <a:r>
              <a:rPr lang="en-AU" dirty="0"/>
              <a:t>', 456]; </a:t>
            </a:r>
          </a:p>
          <a:p>
            <a:r>
              <a:rPr lang="en-AU" dirty="0"/>
              <a:t>list1.reverse()</a:t>
            </a:r>
          </a:p>
          <a:p>
            <a:r>
              <a:rPr lang="en-AU" dirty="0"/>
              <a:t>print(list1)</a:t>
            </a:r>
          </a:p>
          <a:p>
            <a:endParaRPr lang="en-AU" dirty="0"/>
          </a:p>
          <a:p>
            <a:r>
              <a:rPr lang="en-AU" dirty="0"/>
              <a:t>list2=[50, 68, 25, 78, 12, 99]</a:t>
            </a:r>
          </a:p>
          <a:p>
            <a:endParaRPr lang="en-AU" dirty="0"/>
          </a:p>
          <a:p>
            <a:r>
              <a:rPr lang="en-AU" dirty="0"/>
              <a:t>print(list2)</a:t>
            </a:r>
          </a:p>
          <a:p>
            <a:r>
              <a:rPr lang="en-AU" dirty="0"/>
              <a:t>list2.sort()</a:t>
            </a:r>
          </a:p>
          <a:p>
            <a:r>
              <a:rPr lang="en-AU" dirty="0"/>
              <a:t>print(list2)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3743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222" y="443459"/>
            <a:ext cx="6910536" cy="587896"/>
          </a:xfrm>
        </p:spPr>
        <p:txBody>
          <a:bodyPr/>
          <a:lstStyle/>
          <a:p>
            <a:r>
              <a:rPr lang="en-US" sz="3200" dirty="0"/>
              <a:t>Important Built-in Methods - 7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E75AC-9FC4-4353-BF8C-2D24DE4547F8}"/>
              </a:ext>
            </a:extLst>
          </p:cNvPr>
          <p:cNvSpPr txBox="1"/>
          <p:nvPr/>
        </p:nvSpPr>
        <p:spPr>
          <a:xfrm>
            <a:off x="860222" y="1340768"/>
            <a:ext cx="6664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Random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choice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working together on a list: let use to pick up an item from a list randomly 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B912D9-61AC-4DF0-958C-57926BBFC229}"/>
              </a:ext>
            </a:extLst>
          </p:cNvPr>
          <p:cNvSpPr/>
          <p:nvPr/>
        </p:nvSpPr>
        <p:spPr>
          <a:xfrm>
            <a:off x="859442" y="2852936"/>
            <a:ext cx="6174432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AU" dirty="0">
                <a:solidFill>
                  <a:srgbClr val="2F2B20"/>
                </a:solidFill>
              </a:rPr>
              <a:t>import random</a:t>
            </a:r>
          </a:p>
          <a:p>
            <a:pPr lvl="0"/>
            <a:r>
              <a:rPr lang="en-AU" dirty="0" err="1">
                <a:solidFill>
                  <a:srgbClr val="2F2B20"/>
                </a:solidFill>
              </a:rPr>
              <a:t>myList</a:t>
            </a:r>
            <a:r>
              <a:rPr lang="en-AU" dirty="0">
                <a:solidFill>
                  <a:srgbClr val="2F2B20"/>
                </a:solidFill>
              </a:rPr>
              <a:t> = [2, 109, 15, 10, "Lorem", 482, "Ipsum"]</a:t>
            </a:r>
          </a:p>
          <a:p>
            <a:pPr lvl="0"/>
            <a:r>
              <a:rPr lang="en-AU" dirty="0">
                <a:solidFill>
                  <a:srgbClr val="2F2B20"/>
                </a:solidFill>
              </a:rPr>
              <a:t>print (</a:t>
            </a:r>
            <a:r>
              <a:rPr lang="en-AU" dirty="0" err="1">
                <a:solidFill>
                  <a:srgbClr val="2F2B20"/>
                </a:solidFill>
              </a:rPr>
              <a:t>random.choice</a:t>
            </a:r>
            <a:r>
              <a:rPr lang="en-AU" dirty="0">
                <a:solidFill>
                  <a:srgbClr val="2F2B20"/>
                </a:solidFill>
              </a:rPr>
              <a:t>(</a:t>
            </a:r>
            <a:r>
              <a:rPr lang="en-AU" dirty="0" err="1">
                <a:solidFill>
                  <a:srgbClr val="2F2B20"/>
                </a:solidFill>
              </a:rPr>
              <a:t>myList</a:t>
            </a:r>
            <a:r>
              <a:rPr lang="en-AU" dirty="0">
                <a:solidFill>
                  <a:srgbClr val="2F2B20"/>
                </a:solidFill>
              </a:rPr>
              <a:t>))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940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222" y="443459"/>
            <a:ext cx="6910536" cy="587896"/>
          </a:xfrm>
        </p:spPr>
        <p:txBody>
          <a:bodyPr/>
          <a:lstStyle/>
          <a:p>
            <a:r>
              <a:rPr lang="en-US" sz="3200" dirty="0"/>
              <a:t>Example of Port Scan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B912D9-61AC-4DF0-958C-57926BBFC229}"/>
              </a:ext>
            </a:extLst>
          </p:cNvPr>
          <p:cNvSpPr/>
          <p:nvPr/>
        </p:nvSpPr>
        <p:spPr>
          <a:xfrm>
            <a:off x="683568" y="1340768"/>
            <a:ext cx="6174432" cy="2862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AU" dirty="0">
                <a:solidFill>
                  <a:srgbClr val="2F2B20"/>
                </a:solidFill>
              </a:rPr>
              <a:t>import socket </a:t>
            </a:r>
          </a:p>
          <a:p>
            <a:pPr lvl="0"/>
            <a:endParaRPr lang="en-AU" dirty="0">
              <a:solidFill>
                <a:srgbClr val="2F2B20"/>
              </a:solidFill>
            </a:endParaRPr>
          </a:p>
          <a:p>
            <a:pPr lvl="0"/>
            <a:r>
              <a:rPr lang="en-AU" dirty="0" err="1">
                <a:solidFill>
                  <a:srgbClr val="2F2B20"/>
                </a:solidFill>
              </a:rPr>
              <a:t>RemoteIP</a:t>
            </a:r>
            <a:r>
              <a:rPr lang="en-AU" dirty="0">
                <a:solidFill>
                  <a:srgbClr val="2F2B20"/>
                </a:solidFill>
              </a:rPr>
              <a:t> ='IP Address to be Scanned' </a:t>
            </a:r>
          </a:p>
          <a:p>
            <a:pPr lvl="0"/>
            <a:r>
              <a:rPr lang="en-AU" dirty="0" err="1">
                <a:solidFill>
                  <a:srgbClr val="2F2B20"/>
                </a:solidFill>
              </a:rPr>
              <a:t>PortList</a:t>
            </a:r>
            <a:r>
              <a:rPr lang="en-AU" dirty="0">
                <a:solidFill>
                  <a:srgbClr val="2F2B20"/>
                </a:solidFill>
              </a:rPr>
              <a:t> = [20, 22, 23, 80, 135, 445, 912]</a:t>
            </a:r>
          </a:p>
          <a:p>
            <a:pPr lvl="0"/>
            <a:r>
              <a:rPr lang="en-AU" dirty="0">
                <a:solidFill>
                  <a:srgbClr val="2F2B20"/>
                </a:solidFill>
              </a:rPr>
              <a:t>for </a:t>
            </a:r>
            <a:r>
              <a:rPr lang="en-AU" dirty="0" err="1">
                <a:solidFill>
                  <a:srgbClr val="2F2B20"/>
                </a:solidFill>
              </a:rPr>
              <a:t>CurrentPort</a:t>
            </a:r>
            <a:r>
              <a:rPr lang="en-AU" dirty="0">
                <a:solidFill>
                  <a:srgbClr val="2F2B20"/>
                </a:solidFill>
              </a:rPr>
              <a:t> in </a:t>
            </a:r>
            <a:r>
              <a:rPr lang="en-AU" dirty="0" err="1">
                <a:solidFill>
                  <a:srgbClr val="2F2B20"/>
                </a:solidFill>
              </a:rPr>
              <a:t>PortList</a:t>
            </a:r>
            <a:r>
              <a:rPr lang="en-AU" dirty="0">
                <a:solidFill>
                  <a:srgbClr val="2F2B20"/>
                </a:solidFill>
              </a:rPr>
              <a:t>: </a:t>
            </a:r>
          </a:p>
          <a:p>
            <a:pPr lvl="0"/>
            <a:r>
              <a:rPr lang="en-AU" dirty="0" err="1">
                <a:solidFill>
                  <a:srgbClr val="2F2B20"/>
                </a:solidFill>
              </a:rPr>
              <a:t>CurrentSocket</a:t>
            </a:r>
            <a:r>
              <a:rPr lang="en-AU" dirty="0">
                <a:solidFill>
                  <a:srgbClr val="2F2B20"/>
                </a:solidFill>
              </a:rPr>
              <a:t>= </a:t>
            </a:r>
            <a:r>
              <a:rPr lang="en-AU" dirty="0" err="1">
                <a:solidFill>
                  <a:srgbClr val="2F2B20"/>
                </a:solidFill>
              </a:rPr>
              <a:t>socket.socket</a:t>
            </a:r>
            <a:r>
              <a:rPr lang="en-AU" dirty="0">
                <a:solidFill>
                  <a:srgbClr val="2F2B20"/>
                </a:solidFill>
              </a:rPr>
              <a:t>(</a:t>
            </a:r>
            <a:r>
              <a:rPr lang="en-AU" dirty="0" err="1">
                <a:solidFill>
                  <a:srgbClr val="2F2B20"/>
                </a:solidFill>
              </a:rPr>
              <a:t>socket.AF_INET,socket.SOCK_STREAM</a:t>
            </a:r>
            <a:r>
              <a:rPr lang="en-AU" dirty="0">
                <a:solidFill>
                  <a:srgbClr val="2F2B20"/>
                </a:solidFill>
              </a:rPr>
              <a:t>) </a:t>
            </a:r>
          </a:p>
          <a:p>
            <a:pPr lvl="0"/>
            <a:r>
              <a:rPr lang="en-AU" dirty="0" err="1">
                <a:solidFill>
                  <a:srgbClr val="2F2B20"/>
                </a:solidFill>
              </a:rPr>
              <a:t>resultset</a:t>
            </a:r>
            <a:r>
              <a:rPr lang="en-AU" dirty="0">
                <a:solidFill>
                  <a:srgbClr val="2F2B20"/>
                </a:solidFill>
              </a:rPr>
              <a:t> = </a:t>
            </a:r>
            <a:r>
              <a:rPr lang="en-AU" dirty="0" err="1">
                <a:solidFill>
                  <a:srgbClr val="2F2B20"/>
                </a:solidFill>
              </a:rPr>
              <a:t>CurrentSocket.connect_ex</a:t>
            </a:r>
            <a:r>
              <a:rPr lang="en-AU" dirty="0">
                <a:solidFill>
                  <a:srgbClr val="2F2B20"/>
                </a:solidFill>
              </a:rPr>
              <a:t>((</a:t>
            </a:r>
            <a:r>
              <a:rPr lang="en-AU" dirty="0" err="1">
                <a:solidFill>
                  <a:srgbClr val="2F2B20"/>
                </a:solidFill>
              </a:rPr>
              <a:t>RemoteIP</a:t>
            </a:r>
            <a:r>
              <a:rPr lang="en-AU" dirty="0">
                <a:solidFill>
                  <a:srgbClr val="2F2B20"/>
                </a:solidFill>
              </a:rPr>
              <a:t>, </a:t>
            </a:r>
            <a:r>
              <a:rPr lang="en-AU" dirty="0" err="1">
                <a:solidFill>
                  <a:srgbClr val="2F2B20"/>
                </a:solidFill>
              </a:rPr>
              <a:t>CurrentPort</a:t>
            </a:r>
            <a:r>
              <a:rPr lang="en-AU" dirty="0">
                <a:solidFill>
                  <a:srgbClr val="2F2B20"/>
                </a:solidFill>
              </a:rPr>
              <a:t>)) </a:t>
            </a:r>
          </a:p>
          <a:p>
            <a:pPr lvl="0"/>
            <a:r>
              <a:rPr lang="en-AU" dirty="0">
                <a:solidFill>
                  <a:srgbClr val="2F2B20"/>
                </a:solidFill>
              </a:rPr>
              <a:t>print </a:t>
            </a:r>
            <a:r>
              <a:rPr lang="en-AU" dirty="0" err="1">
                <a:solidFill>
                  <a:srgbClr val="2F2B20"/>
                </a:solidFill>
              </a:rPr>
              <a:t>CurrentPort</a:t>
            </a:r>
            <a:r>
              <a:rPr lang="en-AU" dirty="0">
                <a:solidFill>
                  <a:srgbClr val="2F2B20"/>
                </a:solidFill>
              </a:rPr>
              <a:t>,":", </a:t>
            </a:r>
            <a:r>
              <a:rPr lang="en-AU" dirty="0" err="1">
                <a:solidFill>
                  <a:srgbClr val="2F2B20"/>
                </a:solidFill>
              </a:rPr>
              <a:t>resultset</a:t>
            </a:r>
            <a:endParaRPr lang="en-AU" dirty="0">
              <a:solidFill>
                <a:srgbClr val="2F2B20"/>
              </a:solidFill>
            </a:endParaRPr>
          </a:p>
          <a:p>
            <a:pPr lvl="0"/>
            <a:r>
              <a:rPr lang="en-AU" dirty="0" err="1">
                <a:solidFill>
                  <a:srgbClr val="2F2B20"/>
                </a:solidFill>
              </a:rPr>
              <a:t>CurrentSocket.close</a:t>
            </a:r>
            <a:r>
              <a:rPr lang="en-AU" dirty="0">
                <a:solidFill>
                  <a:srgbClr val="2F2B2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48188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808" y="620688"/>
            <a:ext cx="6910536" cy="587896"/>
          </a:xfrm>
        </p:spPr>
        <p:txBody>
          <a:bodyPr/>
          <a:lstStyle/>
          <a:p>
            <a:r>
              <a:rPr lang="en-US" sz="3200" dirty="0"/>
              <a:t>Catching the errors</a:t>
            </a:r>
            <a:endParaRPr lang="en-AU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4857750" y="1962151"/>
            <a:ext cx="2378546" cy="4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808" y="143197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try ….. except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7808" y="2191430"/>
            <a:ext cx="6478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IOError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 if the file cannot be opened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ImportError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 If Python cannot find the module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ValueError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an inappropriate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TypeError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an inappropriate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Please note there are more errors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622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79507"/>
            <a:ext cx="7424936" cy="587896"/>
          </a:xfrm>
        </p:spPr>
        <p:txBody>
          <a:bodyPr/>
          <a:lstStyle/>
          <a:p>
            <a:r>
              <a:rPr lang="en-US" sz="3200" dirty="0"/>
              <a:t>Reference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9737" y="4555858"/>
            <a:ext cx="948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number &gt;0</a:t>
            </a:r>
            <a:endParaRPr kumimoji="0" lang="en-AU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5696" y="541528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Display message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BFCFE-4023-4041-9987-E261AE5DAC73}"/>
              </a:ext>
            </a:extLst>
          </p:cNvPr>
          <p:cNvSpPr txBox="1"/>
          <p:nvPr/>
        </p:nvSpPr>
        <p:spPr>
          <a:xfrm>
            <a:off x="683568" y="1556792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www.tutorialspoint.com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http://twitter.com/tutorialspoint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7021E-4451-4F98-A4D6-99E89B00785B}"/>
              </a:ext>
            </a:extLst>
          </p:cNvPr>
          <p:cNvSpPr txBox="1"/>
          <p:nvPr/>
        </p:nvSpPr>
        <p:spPr>
          <a:xfrm>
            <a:off x="683568" y="2670078"/>
            <a:ext cx="6480720" cy="153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6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/>
          <a:lstStyle/>
          <a:p>
            <a:r>
              <a:rPr lang="en-US" sz="3200" dirty="0"/>
              <a:t>Overview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2</a:t>
            </a:fld>
            <a:endParaRPr lang="en-AU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76400"/>
            <a:ext cx="6995120" cy="25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kern="0" dirty="0">
              <a:solidFill>
                <a:srgbClr val="000000"/>
              </a:solidFill>
              <a:latin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A List in Python</a:t>
            </a:r>
          </a:p>
          <a:p>
            <a:pPr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Access a List Values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Update a List Item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Delete a List Item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List Operators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82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/>
          <a:lstStyle/>
          <a:p>
            <a:r>
              <a:rPr lang="en-US" sz="3200" dirty="0"/>
              <a:t>Python List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3</a:t>
            </a:fld>
            <a:endParaRPr lang="en-AU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76400"/>
            <a:ext cx="7283152" cy="34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484784"/>
            <a:ext cx="6048672" cy="115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69750-528E-4C80-843F-CE8CC4AEA8B4}"/>
              </a:ext>
            </a:extLst>
          </p:cNvPr>
          <p:cNvSpPr txBox="1"/>
          <p:nvPr/>
        </p:nvSpPr>
        <p:spPr>
          <a:xfrm>
            <a:off x="971600" y="1484784"/>
            <a:ext cx="6910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list is a most versatile datatype available in Python which can be written as a list of comma-separated values (items) between square brackets. Important thing about a list is that items in a list need </a:t>
            </a:r>
            <a:r>
              <a:rPr lang="en-US" b="1" dirty="0"/>
              <a:t>NOT</a:t>
            </a:r>
            <a:r>
              <a:rPr lang="en-US" dirty="0"/>
              <a:t> be of the </a:t>
            </a:r>
            <a:r>
              <a:rPr lang="en-US" b="1" dirty="0"/>
              <a:t>same type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 list is very similar as an array in the other programming language, but the items in an array has MUST be same data type.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4454D-5EA5-4F5E-B5F1-31F08B203821}"/>
              </a:ext>
            </a:extLst>
          </p:cNvPr>
          <p:cNvSpPr txBox="1"/>
          <p:nvPr/>
        </p:nvSpPr>
        <p:spPr>
          <a:xfrm>
            <a:off x="1619672" y="4067876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list1 = [‘Linda', ‘Dennis', 1967, 1970]; </a:t>
            </a:r>
          </a:p>
          <a:p>
            <a:r>
              <a:rPr lang="en-US" dirty="0"/>
              <a:t>list2 = [1, 2, 3, 4, 5,6,7,8,9,10 ]; </a:t>
            </a:r>
          </a:p>
          <a:p>
            <a:r>
              <a:rPr lang="en-US" dirty="0"/>
              <a:t>list3 = ["a", "b", "c", "d"];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059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/>
          <a:lstStyle/>
          <a:p>
            <a:r>
              <a:rPr lang="en-US" sz="3200" dirty="0"/>
              <a:t>Access a List Values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5656" y="1484784"/>
            <a:ext cx="6192688" cy="39703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list1 = [‘Linda', ‘Dennis', 1967, 1970]; </a:t>
            </a:r>
          </a:p>
          <a:p>
            <a:r>
              <a:rPr lang="en-US" dirty="0"/>
              <a:t>list2 = [1, 2, 3, 4, 5,6,7,8,9,10 ]; </a:t>
            </a:r>
          </a:p>
          <a:p>
            <a:r>
              <a:rPr lang="en-US" dirty="0"/>
              <a:t>list3 = ["a", "b", "c", "d"];</a:t>
            </a:r>
          </a:p>
          <a:p>
            <a:endParaRPr lang="en-AU" dirty="0">
              <a:solidFill>
                <a:srgbClr val="2F2B20"/>
              </a:solidFill>
            </a:endParaRPr>
          </a:p>
          <a:p>
            <a:pPr lvl="0"/>
            <a:r>
              <a:rPr lang="en-AU" dirty="0">
                <a:solidFill>
                  <a:srgbClr val="2F2B20"/>
                </a:solidFill>
              </a:rPr>
              <a:t>print(list1[0])</a:t>
            </a:r>
          </a:p>
          <a:p>
            <a:r>
              <a:rPr lang="en-AU" dirty="0">
                <a:solidFill>
                  <a:srgbClr val="2F2B20"/>
                </a:solidFill>
              </a:rPr>
              <a:t>print(list2[1])</a:t>
            </a:r>
          </a:p>
          <a:p>
            <a:r>
              <a:rPr lang="en-AU" dirty="0">
                <a:solidFill>
                  <a:srgbClr val="2F2B20"/>
                </a:solidFill>
              </a:rPr>
              <a:t>print(list3[2])</a:t>
            </a:r>
          </a:p>
          <a:p>
            <a:endParaRPr lang="en-US" dirty="0">
              <a:solidFill>
                <a:srgbClr val="2F2B20"/>
              </a:solidFill>
            </a:endParaRPr>
          </a:p>
          <a:p>
            <a:r>
              <a:rPr lang="en-US" dirty="0">
                <a:solidFill>
                  <a:srgbClr val="2F2B20"/>
                </a:solidFill>
              </a:rPr>
              <a:t>O</a:t>
            </a:r>
            <a:r>
              <a:rPr lang="en-AU" dirty="0" err="1">
                <a:solidFill>
                  <a:srgbClr val="2F2B20"/>
                </a:solidFill>
              </a:rPr>
              <a:t>utput</a:t>
            </a:r>
            <a:r>
              <a:rPr lang="en-AU" dirty="0">
                <a:solidFill>
                  <a:srgbClr val="2F2B20"/>
                </a:solidFill>
              </a:rPr>
              <a:t>:</a:t>
            </a:r>
          </a:p>
          <a:p>
            <a:endParaRPr lang="en-US" dirty="0">
              <a:solidFill>
                <a:srgbClr val="2F2B20"/>
              </a:solidFill>
            </a:endParaRPr>
          </a:p>
          <a:p>
            <a:r>
              <a:rPr lang="en-US" dirty="0">
                <a:solidFill>
                  <a:srgbClr val="2F2B20"/>
                </a:solidFill>
              </a:rPr>
              <a:t>L</a:t>
            </a:r>
            <a:r>
              <a:rPr lang="en-AU" dirty="0" err="1">
                <a:solidFill>
                  <a:srgbClr val="2F2B20"/>
                </a:solidFill>
              </a:rPr>
              <a:t>inda</a:t>
            </a:r>
            <a:r>
              <a:rPr lang="en-AU" dirty="0">
                <a:solidFill>
                  <a:srgbClr val="2F2B20"/>
                </a:solidFill>
              </a:rPr>
              <a:t> </a:t>
            </a:r>
          </a:p>
          <a:p>
            <a:r>
              <a:rPr lang="en-AU" dirty="0">
                <a:solidFill>
                  <a:srgbClr val="2F2B20"/>
                </a:solidFill>
              </a:rPr>
              <a:t>2</a:t>
            </a:r>
          </a:p>
          <a:p>
            <a:r>
              <a:rPr lang="en-AU" dirty="0">
                <a:solidFill>
                  <a:srgbClr val="2F2B20"/>
                </a:solidFill>
              </a:rPr>
              <a:t>c </a:t>
            </a:r>
          </a:p>
          <a:p>
            <a:pPr lvl="0"/>
            <a:endParaRPr lang="en-AU" dirty="0">
              <a:solidFill>
                <a:srgbClr val="2F2B2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38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/>
          <a:lstStyle/>
          <a:p>
            <a:r>
              <a:rPr lang="en-US" sz="3200" dirty="0"/>
              <a:t>Update a List Item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>
                <a:solidFill>
                  <a:srgbClr val="DFDCB7"/>
                </a:solidFill>
              </a:rPr>
              <a:t>Create by Bing - Jan 2019</a:t>
            </a:r>
            <a:endParaRPr lang="en-AU" dirty="0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1259632" y="1700808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update single or multiple elements of lists by giving the slice on the left-hand side of the assignment operator, and you can add to elements in a list with the append() method(later section). For example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6E699-3DD3-4FC2-98F2-AF03475EC763}"/>
              </a:ext>
            </a:extLst>
          </p:cNvPr>
          <p:cNvSpPr txBox="1"/>
          <p:nvPr/>
        </p:nvSpPr>
        <p:spPr>
          <a:xfrm>
            <a:off x="1331640" y="3212976"/>
            <a:ext cx="59046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#Update a list </a:t>
            </a:r>
            <a:r>
              <a:rPr lang="en-AU" dirty="0" err="1"/>
              <a:t>itme</a:t>
            </a:r>
            <a:endParaRPr lang="en-AU" dirty="0"/>
          </a:p>
          <a:p>
            <a:r>
              <a:rPr lang="en-AU" dirty="0"/>
              <a:t> </a:t>
            </a:r>
          </a:p>
          <a:p>
            <a:r>
              <a:rPr lang="en-AU" dirty="0"/>
              <a:t>list = ['Linda', 'Dennis', 1967, 1970]</a:t>
            </a:r>
          </a:p>
          <a:p>
            <a:r>
              <a:rPr lang="en-AU" dirty="0"/>
              <a:t>print ("Value available at index 2 : ")</a:t>
            </a:r>
          </a:p>
          <a:p>
            <a:r>
              <a:rPr lang="en-AU" dirty="0"/>
              <a:t>print (list[2]) </a:t>
            </a:r>
          </a:p>
          <a:p>
            <a:r>
              <a:rPr lang="en-AU" dirty="0"/>
              <a:t>list[2] = 1977 </a:t>
            </a:r>
          </a:p>
          <a:p>
            <a:r>
              <a:rPr lang="en-AU" dirty="0"/>
              <a:t>print ("New value available at index 2 : ")</a:t>
            </a:r>
          </a:p>
          <a:p>
            <a:r>
              <a:rPr lang="en-AU" dirty="0"/>
              <a:t>print (list[2])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AU" dirty="0"/>
              <a:t>he item with index 2 (1967) will be replaced by a new value (1977)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910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808" y="620688"/>
            <a:ext cx="6910536" cy="587896"/>
          </a:xfrm>
        </p:spPr>
        <p:txBody>
          <a:bodyPr/>
          <a:lstStyle/>
          <a:p>
            <a:r>
              <a:rPr lang="en-US" sz="3200" dirty="0"/>
              <a:t>Delete an Item from a List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6</a:t>
            </a:fld>
            <a:endParaRPr lang="en-AU"/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4857750" y="1962151"/>
            <a:ext cx="2378546" cy="4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4C626-9BAE-4981-88D9-7D6F0B4200D6}"/>
              </a:ext>
            </a:extLst>
          </p:cNvPr>
          <p:cNvSpPr txBox="1"/>
          <p:nvPr/>
        </p:nvSpPr>
        <p:spPr>
          <a:xfrm>
            <a:off x="1043608" y="1412776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remove a list element, you can use either the del statement if you know exactly which element(s) you are deleting or the remove() method if you do not know. For example: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03499-0FFD-4803-9390-9FA6B8FF45F1}"/>
              </a:ext>
            </a:extLst>
          </p:cNvPr>
          <p:cNvSpPr txBox="1"/>
          <p:nvPr/>
        </p:nvSpPr>
        <p:spPr>
          <a:xfrm>
            <a:off x="1115616" y="2924944"/>
            <a:ext cx="6192688" cy="36933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#Delete a list item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list = ['Linda', 'Dennis', 1967, 1970]</a:t>
            </a:r>
          </a:p>
          <a:p>
            <a:endParaRPr lang="en-US" dirty="0"/>
          </a:p>
          <a:p>
            <a:r>
              <a:rPr lang="en-US" dirty="0"/>
              <a:t>print("the list items are: ")</a:t>
            </a:r>
          </a:p>
          <a:p>
            <a:r>
              <a:rPr lang="en-US" dirty="0"/>
              <a:t>print(list)</a:t>
            </a:r>
          </a:p>
          <a:p>
            <a:r>
              <a:rPr lang="en-US" dirty="0"/>
              <a:t>del (list[1]) </a:t>
            </a:r>
          </a:p>
          <a:p>
            <a:endParaRPr lang="en-US" dirty="0"/>
          </a:p>
          <a:p>
            <a:r>
              <a:rPr lang="en-US" dirty="0"/>
              <a:t>print("After delete an item, the list items are: ")</a:t>
            </a:r>
          </a:p>
          <a:p>
            <a:r>
              <a:rPr lang="en-US" dirty="0"/>
              <a:t>print (list)</a:t>
            </a:r>
          </a:p>
          <a:p>
            <a:endParaRPr lang="en-US" dirty="0"/>
          </a:p>
          <a:p>
            <a:r>
              <a:rPr lang="en-US" b="1" dirty="0"/>
              <a:t>Notice</a:t>
            </a:r>
            <a:r>
              <a:rPr lang="en-US" dirty="0"/>
              <a:t> the item  Dennis is not in the final list.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37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808" y="620688"/>
            <a:ext cx="6910536" cy="587896"/>
          </a:xfrm>
        </p:spPr>
        <p:txBody>
          <a:bodyPr/>
          <a:lstStyle/>
          <a:p>
            <a:r>
              <a:rPr lang="en-US" sz="3200" dirty="0"/>
              <a:t>List Operators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4857750" y="1962151"/>
            <a:ext cx="2378546" cy="4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8984" y="4884229"/>
            <a:ext cx="1955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Display true statement</a:t>
            </a:r>
            <a:endParaRPr lang="en-AU" sz="11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B7C2F-6DF4-4868-810F-8DE86F51BD99}"/>
              </a:ext>
            </a:extLst>
          </p:cNvPr>
          <p:cNvSpPr txBox="1"/>
          <p:nvPr/>
        </p:nvSpPr>
        <p:spPr>
          <a:xfrm>
            <a:off x="899592" y="1556792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Lists respond to the + and * operators much like strings; they mean concatenation and repetition here too, except that the result is a new list, not a string. </a:t>
            </a:r>
            <a:endParaRPr lang="en-AU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D70EABB-7137-455C-B4A1-59E5690BC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46534"/>
              </p:ext>
            </p:extLst>
          </p:nvPr>
        </p:nvGraphicFramePr>
        <p:xfrm>
          <a:off x="2051720" y="2636912"/>
          <a:ext cx="619268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493">
                  <a:extLst>
                    <a:ext uri="{9D8B030D-6E8A-4147-A177-3AD203B41FA5}">
                      <a16:colId xmlns:a16="http://schemas.microsoft.com/office/drawing/2014/main" val="2276232339"/>
                    </a:ext>
                  </a:extLst>
                </a:gridCol>
                <a:gridCol w="2277965">
                  <a:extLst>
                    <a:ext uri="{9D8B030D-6E8A-4147-A177-3AD203B41FA5}">
                      <a16:colId xmlns:a16="http://schemas.microsoft.com/office/drawing/2014/main" val="1896358344"/>
                    </a:ext>
                  </a:extLst>
                </a:gridCol>
                <a:gridCol w="2064229">
                  <a:extLst>
                    <a:ext uri="{9D8B030D-6E8A-4147-A177-3AD203B41FA5}">
                      <a16:colId xmlns:a16="http://schemas.microsoft.com/office/drawing/2014/main" val="3365225752"/>
                    </a:ext>
                  </a:extLst>
                </a:gridCol>
              </a:tblGrid>
              <a:tr h="350713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138326"/>
                  </a:ext>
                </a:extLst>
              </a:tr>
              <a:tr h="350713">
                <a:tc>
                  <a:txBody>
                    <a:bodyPr/>
                    <a:lstStyle/>
                    <a:p>
                      <a:r>
                        <a:rPr lang="en-AU" dirty="0" err="1"/>
                        <a:t>len</a:t>
                      </a:r>
                      <a:r>
                        <a:rPr lang="en-AU" dirty="0"/>
                        <a:t>(["</a:t>
                      </a:r>
                      <a:r>
                        <a:rPr lang="en-AU" dirty="0" err="1"/>
                        <a:t>a","b","c</a:t>
                      </a:r>
                      <a:r>
                        <a:rPr lang="en-AU" dirty="0"/>
                        <a:t>"])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55005"/>
                  </a:ext>
                </a:extLst>
              </a:tr>
              <a:tr h="350713">
                <a:tc>
                  <a:txBody>
                    <a:bodyPr/>
                    <a:lstStyle/>
                    <a:p>
                      <a:r>
                        <a:rPr lang="en-AU" dirty="0"/>
                        <a:t>["</a:t>
                      </a:r>
                      <a:r>
                        <a:rPr lang="en-AU" dirty="0" err="1"/>
                        <a:t>a","b","c</a:t>
                      </a:r>
                      <a:r>
                        <a:rPr lang="en-AU" dirty="0"/>
                        <a:t>"]+[1,2,3]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['a', 'b', 'c', 1, 2, 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Concatenation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216772"/>
                  </a:ext>
                </a:extLst>
              </a:tr>
              <a:tr h="350713">
                <a:tc>
                  <a:txBody>
                    <a:bodyPr/>
                    <a:lstStyle/>
                    <a:p>
                      <a:r>
                        <a:rPr lang="en-AU" dirty="0"/>
                        <a:t>["hello"]*3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["hello", "hello", "hello"]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Repetition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649204"/>
                  </a:ext>
                </a:extLst>
              </a:tr>
              <a:tr h="350713">
                <a:tc>
                  <a:txBody>
                    <a:bodyPr/>
                    <a:lstStyle/>
                    <a:p>
                      <a:r>
                        <a:rPr lang="en-US" dirty="0"/>
                        <a:t>3 in [1,2,3]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membership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84874"/>
                  </a:ext>
                </a:extLst>
              </a:tr>
              <a:tr h="35071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221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91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/>
          <a:lstStyle/>
          <a:p>
            <a:r>
              <a:rPr lang="en-US" sz="3200" dirty="0"/>
              <a:t>List and a for loop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DFDCB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1484784"/>
            <a:ext cx="550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AU" dirty="0"/>
              <a:t>You can use a loop easily print out every item of a list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2348880"/>
            <a:ext cx="5328592" cy="39087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600" b="1" dirty="0"/>
              <a:t>Example:</a:t>
            </a:r>
          </a:p>
          <a:p>
            <a:endParaRPr lang="en-AU" sz="1600" dirty="0"/>
          </a:p>
          <a:p>
            <a:r>
              <a:rPr lang="en-US" dirty="0"/>
              <a:t>#Loop and list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x = [1, 3, 5, 9]</a:t>
            </a:r>
          </a:p>
          <a:p>
            <a:endParaRPr lang="en-US" dirty="0"/>
          </a:p>
          <a:p>
            <a:r>
              <a:rPr lang="en-US" dirty="0"/>
              <a:t>for number in x:</a:t>
            </a:r>
          </a:p>
          <a:p>
            <a:r>
              <a:rPr lang="en-US" dirty="0"/>
              <a:t> print(number)</a:t>
            </a:r>
          </a:p>
          <a:p>
            <a:endParaRPr lang="en-US" dirty="0"/>
          </a:p>
          <a:p>
            <a:r>
              <a:rPr lang="en-US" dirty="0" err="1"/>
              <a:t>Ouput</a:t>
            </a:r>
            <a:r>
              <a:rPr lang="en-US" dirty="0"/>
              <a:t>: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7254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79507"/>
            <a:ext cx="6910536" cy="587896"/>
          </a:xfrm>
        </p:spPr>
        <p:txBody>
          <a:bodyPr/>
          <a:lstStyle/>
          <a:p>
            <a:r>
              <a:rPr lang="en-US" sz="3200" dirty="0"/>
              <a:t>Append to a list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14108" y="1526177"/>
            <a:ext cx="7283152" cy="4015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 has been mentioned that you can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into a list by using append method.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rgbClr val="000000"/>
              </a:solidFill>
              <a:latin typeface="Arial"/>
            </a:endParaRPr>
          </a:p>
          <a:p>
            <a:pPr marL="0" lvl="0" indent="0">
              <a:buNone/>
              <a:defRPr/>
            </a:pPr>
            <a:r>
              <a:rPr lang="en-US" sz="1800" kern="0" dirty="0">
                <a:solidFill>
                  <a:srgbClr val="000000"/>
                </a:solidFill>
                <a:latin typeface="Arial"/>
              </a:rPr>
              <a:t>#Loop and list - append</a:t>
            </a:r>
          </a:p>
          <a:p>
            <a:pPr marL="0" lvl="0" indent="0">
              <a:buNone/>
              <a:defRPr/>
            </a:pPr>
            <a:r>
              <a:rPr lang="en-US" sz="1800" kern="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0" lvl="0" indent="0">
              <a:buNone/>
              <a:defRPr/>
            </a:pPr>
            <a:r>
              <a:rPr lang="en-US" sz="1800" kern="0" dirty="0">
                <a:solidFill>
                  <a:srgbClr val="000000"/>
                </a:solidFill>
                <a:latin typeface="Arial"/>
              </a:rPr>
              <a:t>x = [1, 3, 5, 9]</a:t>
            </a:r>
          </a:p>
          <a:p>
            <a:pPr marL="0" lvl="0" indent="0">
              <a:buNone/>
              <a:defRPr/>
            </a:pPr>
            <a:r>
              <a:rPr lang="en-US" sz="1800" kern="0" dirty="0">
                <a:solidFill>
                  <a:srgbClr val="000000"/>
                </a:solidFill>
                <a:latin typeface="Arial"/>
              </a:rPr>
              <a:t>y=[]</a:t>
            </a:r>
          </a:p>
          <a:p>
            <a:pPr marL="0" lvl="0" indent="0">
              <a:buNone/>
              <a:defRPr/>
            </a:pPr>
            <a:endParaRPr lang="en-US" sz="1800" kern="0" dirty="0">
              <a:solidFill>
                <a:srgbClr val="000000"/>
              </a:solidFill>
              <a:latin typeface="Arial"/>
            </a:endParaRPr>
          </a:p>
          <a:p>
            <a:pPr marL="0" lvl="0" indent="0">
              <a:buNone/>
              <a:defRPr/>
            </a:pPr>
            <a:r>
              <a:rPr lang="en-US" sz="1800" kern="0" dirty="0">
                <a:solidFill>
                  <a:srgbClr val="000000"/>
                </a:solidFill>
                <a:latin typeface="Arial"/>
              </a:rPr>
              <a:t>for number in x:</a:t>
            </a:r>
          </a:p>
          <a:p>
            <a:pPr marL="0" lvl="0" indent="0">
              <a:buNone/>
              <a:defRPr/>
            </a:pPr>
            <a:r>
              <a:rPr lang="en-US" sz="1800" kern="0" dirty="0">
                <a:solidFill>
                  <a:srgbClr val="000000"/>
                </a:solidFill>
                <a:latin typeface="Arial"/>
              </a:rPr>
              <a:t>    </a:t>
            </a:r>
            <a:r>
              <a:rPr lang="en-US" sz="1800" kern="0" dirty="0" err="1">
                <a:solidFill>
                  <a:srgbClr val="000000"/>
                </a:solidFill>
                <a:latin typeface="Arial"/>
              </a:rPr>
              <a:t>y.append</a:t>
            </a:r>
            <a:r>
              <a:rPr lang="en-US" sz="1800" kern="0" dirty="0">
                <a:solidFill>
                  <a:srgbClr val="000000"/>
                </a:solidFill>
                <a:latin typeface="Arial"/>
              </a:rPr>
              <a:t>(number + 2)</a:t>
            </a:r>
          </a:p>
          <a:p>
            <a:pPr marL="0" lvl="0" indent="0">
              <a:buNone/>
              <a:defRPr/>
            </a:pPr>
            <a:r>
              <a:rPr lang="en-US" sz="1800" kern="0" dirty="0">
                <a:solidFill>
                  <a:srgbClr val="000000"/>
                </a:solidFill>
                <a:latin typeface="Arial"/>
              </a:rPr>
              <a:t>    print(y)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81404" y="5633016"/>
            <a:ext cx="948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number &gt;0</a:t>
            </a:r>
            <a:endParaRPr kumimoji="0" lang="en-AU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2521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782&quot;&gt;&lt;/object&gt;&lt;object type=&quot;2&quot; unique_id=&quot;10783&quot;&gt;&lt;object type=&quot;3&quot; unique_id=&quot;10784&quot;&gt;&lt;property id=&quot;20148&quot; value=&quot;5&quot;/&gt;&lt;property id=&quot;20300&quot; value=&quot;Slide 1 - &amp;quot;JavaScript and JQuery&amp;quot;&quot;/&gt;&lt;property id=&quot;20307&quot; value=&quot;256&quot;/&gt;&lt;/object&gt;&lt;object type=&quot;3&quot; unique_id=&quot;10785&quot;&gt;&lt;property id=&quot;20148&quot; value=&quot;5&quot;/&gt;&lt;property id=&quot;20300&quot; value=&quot;Slide 2 - &amp;quot;Objectives&amp;quot;&quot;/&gt;&lt;property id=&quot;20307&quot; value=&quot;257&quot;/&gt;&lt;/object&gt;&lt;object type=&quot;3&quot; unique_id=&quot;10787&quot;&gt;&lt;property id=&quot;20148&quot; value=&quot;5&quot;/&gt;&lt;property id=&quot;20300&quot; value=&quot;Slide 3 - &amp;quot;Introducing JavaScript&amp;quot;&quot;/&gt;&lt;property id=&quot;20307&quot; value=&quot;259&quot;/&gt;&lt;/object&gt;&lt;object type=&quot;3&quot; unique_id=&quot;10788&quot;&gt;&lt;property id=&quot;20148&quot; value=&quot;5&quot;/&gt;&lt;property id=&quot;20300&quot; value=&quot;Slide 4 - &amp;quot;Introducing JavaScript&amp;quot;&quot;/&gt;&lt;property id=&quot;20307&quot; value=&quot;260&quot;/&gt;&lt;/object&gt;&lt;object type=&quot;3&quot; unique_id=&quot;10789&quot;&gt;&lt;property id=&quot;20148&quot; value=&quot;5&quot;/&gt;&lt;property id=&quot;20300&quot; value=&quot;Slide 5 - &amp;quot;The Development of JavaScript&amp;quot;&quot;/&gt;&lt;property id=&quot;20307&quot; value=&quot;261&quot;/&gt;&lt;/object&gt;&lt;object type=&quot;3&quot; unique_id=&quot;10790&quot;&gt;&lt;property id=&quot;20148&quot; value=&quot;5&quot;/&gt;&lt;property id=&quot;20300&quot; value=&quot;Slide 7 - &amp;quot;The Development of JavaScript&amp;quot;&quot;/&gt;&lt;property id=&quot;20307&quot; value=&quot;262&quot;/&gt;&lt;/object&gt;&lt;object type=&quot;3&quot; unique_id=&quot;10792&quot;&gt;&lt;property id=&quot;20148&quot; value=&quot;5&quot;/&gt;&lt;property id=&quot;20300&quot; value=&quot;Slide 11 - &amp;quot;Writing Output to the Web Page&amp;quot;&quot;/&gt;&lt;property id=&quot;20307&quot; value=&quot;264&quot;/&gt;&lt;/object&gt;&lt;object type=&quot;3&quot; unique_id=&quot;10793&quot;&gt;&lt;property id=&quot;20148&quot; value=&quot;5&quot;/&gt;&lt;property id=&quot;20300&quot; value=&quot;Slide 12 - &amp;quot;Writing Output to the Web Page&amp;quot;&quot;/&gt;&lt;property id=&quot;20307&quot; value=&quot;265&quot;/&gt;&lt;/object&gt;&lt;object type=&quot;3&quot; unique_id=&quot;10794&quot;&gt;&lt;property id=&quot;20148&quot; value=&quot;5&quot;/&gt;&lt;property id=&quot;20300&quot; value=&quot;Slide 14 - &amp;quot;Writing Output to the Web Page&amp;quot;&quot;/&gt;&lt;property id=&quot;20307&quot; value=&quot;266&quot;/&gt;&lt;/object&gt;&lt;object type=&quot;3&quot; unique_id=&quot;10984&quot;&gt;&lt;property id=&quot;20148&quot; value=&quot;5&quot;/&gt;&lt;property id=&quot;20300&quot; value=&quot;Slide 18 - &amp;quot;Commenting JavaScript Code&amp;quot;&quot;/&gt;&lt;property id=&quot;20307&quot; value=&quot;276&quot;/&gt;&lt;/object&gt;&lt;object type=&quot;3&quot; unique_id=&quot;11561&quot;&gt;&lt;property id=&quot;20148&quot; value=&quot;5&quot;/&gt;&lt;property id=&quot;20300&quot; value=&quot;Slide 20 - &amp;quot;Debugging Your JavaScript Programs&amp;quot;&quot;/&gt;&lt;property id=&quot;20307&quot; value=&quot;285&quot;/&gt;&lt;/object&gt;&lt;object type=&quot;3&quot; unique_id=&quot;11882&quot;&gt;&lt;property id=&quot;20148&quot; value=&quot;5&quot;/&gt;&lt;property id=&quot;20300&quot; value=&quot;Slide 13 - &amp;quot;JavaScript and HTML Tags&amp;quot;&quot;/&gt;&lt;property id=&quot;20307&quot; value=&quot;286&quot;/&gt;&lt;/object&gt;&lt;object type=&quot;3&quot; unique_id=&quot;12180&quot;&gt;&lt;property id=&quot;20148&quot; value=&quot;5&quot;/&gt;&lt;property id=&quot;20300&quot; value=&quot;Slide 6 - &amp;quot;The Development of JavaScript&amp;quot;&quot;/&gt;&lt;property id=&quot;20307&quot; value=&quot;287&quot;/&gt;&lt;/object&gt;&lt;object type=&quot;3&quot; unique_id=&quot;12283&quot;&gt;&lt;property id=&quot;20148&quot; value=&quot;5&quot;/&gt;&lt;property id=&quot;20300&quot; value=&quot;Slide 15 - &amp;quot;Writing Output to the Web Page&amp;quot;&quot;/&gt;&lt;property id=&quot;20307&quot; value=&quot;288&quot;/&gt;&lt;/object&gt;&lt;object type=&quot;3&quot; unique_id=&quot;12389&quot;&gt;&lt;property id=&quot;20148&quot; value=&quot;5&quot;/&gt;&lt;property id=&quot;20300&quot; value=&quot;Slide 19 - &amp;quot;Link External JS files&amp;quot;&quot;/&gt;&lt;property id=&quot;20307&quot; value=&quot;289&quot;/&gt;&lt;/object&gt;&lt;object type=&quot;3&quot; unique_id=&quot;12678&quot;&gt;&lt;property id=&quot;20148&quot; value=&quot;5&quot;/&gt;&lt;property id=&quot;20300&quot; value=&quot;Slide 8 - &amp;quot;JavaScript Terminologies&amp;quot;&quot;/&gt;&lt;property id=&quot;20307&quot; value=&quot;290&quot;/&gt;&lt;/object&gt;&lt;object type=&quot;3&quot; unique_id=&quot;12679&quot;&gt;&lt;property id=&quot;20148&quot; value=&quot;5&quot;/&gt;&lt;property id=&quot;20300&quot; value=&quot;Slide 9 - &amp;quot;JavaScript Terminologies&amp;quot;&quot;/&gt;&lt;property id=&quot;20307&quot; value=&quot;291&quot;/&gt;&lt;/object&gt;&lt;object type=&quot;3&quot; unique_id=&quot;12680&quot;&gt;&lt;property id=&quot;20148&quot; value=&quot;5&quot;/&gt;&lt;property id=&quot;20300&quot; value=&quot;Slide 10 - &amp;quot;JavaScript Terminologies&amp;quot;&quot;/&gt;&lt;property id=&quot;20307&quot; value=&quot;292&quot;/&gt;&lt;/object&gt;&lt;object type=&quot;3&quot; unique_id=&quot;12869&quot;&gt;&lt;property id=&quot;20148&quot; value=&quot;5&quot;/&gt;&lt;property id=&quot;20300&quot; value=&quot;Slide 16 - &amp;quot;Understanding JavaScript Syntax&amp;quot;&quot;/&gt;&lt;property id=&quot;20307&quot; value=&quot;294&quot;/&gt;&lt;/object&gt;&lt;object type=&quot;3&quot; unique_id=&quot;12870&quot;&gt;&lt;property id=&quot;20148&quot; value=&quot;5&quot;/&gt;&lt;property id=&quot;20300&quot; value=&quot;Slide 17 - &amp;quot;Commenting JavaScript Code&amp;quot;&quot;/&gt;&lt;property id=&quot;20307&quot; value=&quot;29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21269</TotalTime>
  <Words>1500</Words>
  <Application>Microsoft Office PowerPoint</Application>
  <PresentationFormat>On-screen Show (4:3)</PresentationFormat>
  <Paragraphs>257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Wisp</vt:lpstr>
      <vt:lpstr>Intro to Python  Week 6</vt:lpstr>
      <vt:lpstr>Overview</vt:lpstr>
      <vt:lpstr>Python List</vt:lpstr>
      <vt:lpstr>Access a List Values</vt:lpstr>
      <vt:lpstr>Update a List Item</vt:lpstr>
      <vt:lpstr>Delete an Item from a List</vt:lpstr>
      <vt:lpstr>List Operators</vt:lpstr>
      <vt:lpstr>List and a for loop</vt:lpstr>
      <vt:lpstr>Append to a list</vt:lpstr>
      <vt:lpstr>Important Built-in Methods - 1</vt:lpstr>
      <vt:lpstr>Important Built-in Methods - 2</vt:lpstr>
      <vt:lpstr>Important Built-in Methods - 3</vt:lpstr>
      <vt:lpstr>Important Built-in Methods - 4</vt:lpstr>
      <vt:lpstr>Important Built-in Methods - 5</vt:lpstr>
      <vt:lpstr>Important Built-in Methods - 6</vt:lpstr>
      <vt:lpstr>Important Built-in Methods - 7</vt:lpstr>
      <vt:lpstr>Example of Port Scan</vt:lpstr>
      <vt:lpstr>Catching the errors</vt:lpstr>
      <vt:lpstr>Reference</vt:lpstr>
    </vt:vector>
  </TitlesOfParts>
  <Company>NMIT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and JQuery</dc:title>
  <dc:creator>NMIT</dc:creator>
  <cp:lastModifiedBy>1497500</cp:lastModifiedBy>
  <cp:revision>222</cp:revision>
  <dcterms:created xsi:type="dcterms:W3CDTF">2014-01-22T03:57:44Z</dcterms:created>
  <dcterms:modified xsi:type="dcterms:W3CDTF">2020-04-02T04:23:11Z</dcterms:modified>
</cp:coreProperties>
</file>