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9" r:id="rId4"/>
    <p:sldId id="320" r:id="rId5"/>
    <p:sldId id="329" r:id="rId6"/>
    <p:sldId id="292" r:id="rId7"/>
    <p:sldId id="260" r:id="rId8"/>
    <p:sldId id="304" r:id="rId9"/>
    <p:sldId id="330" r:id="rId10"/>
    <p:sldId id="331" r:id="rId11"/>
    <p:sldId id="322" r:id="rId12"/>
    <p:sldId id="323" r:id="rId13"/>
    <p:sldId id="332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845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70571-A0B6-4858-B563-91B9A87C104F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03DF-37E3-4C5E-A54C-32FA55DD45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76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03DF-37E3-4C5E-A54C-32FA55DD45D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40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056-E0E4-4FC6-89ED-ACDDDA8BDBBC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D621-ECD2-46DF-AF93-964030D8C729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88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595-20AC-414A-9AC8-9C0432CE9894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42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942C-D1A7-4BD2-82C2-4ED9136B5DC7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874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F425-7FF7-451E-A906-D8C35A1D0DC6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078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81EC-304D-45DD-AE7E-A39638D3A54D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10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C53-1AE9-41AB-9B60-E0214EA03879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60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B8D3-7AB4-46B5-AB00-74C069CFDACD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25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A6A-6E1F-4C3E-B726-B2AAADC9357B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49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483-AEDF-43A7-B3A6-80AF6CEF3B5F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60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2FDF-868A-435F-823E-30304CD688EE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17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95F0-ED6E-48BC-A002-0485B8DF0C70}" type="datetime1">
              <a:rPr lang="en-AU" smtClean="0"/>
              <a:t>2/04/2020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2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B638-2D63-4E80-93F1-A38E40FBEBF5}" type="datetime1">
              <a:rPr lang="en-AU" smtClean="0"/>
              <a:t>2/04/2020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2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5F60-1FD1-4DD4-BB3E-BB4C4AAE7F37}" type="datetime1">
              <a:rPr lang="en-AU" smtClean="0"/>
              <a:t>2/04/2020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F7B-4122-4B5E-AD4C-C0CB1F24A8EF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70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3018-4925-4D11-BC5F-5722E42828E2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18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79274-03EF-4B3B-8132-5F78014F77BB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Create by Bing - Jan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16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tutorialspoint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861048"/>
            <a:ext cx="75438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Intro to Python</a:t>
            </a:r>
            <a:br>
              <a:rPr lang="en-AU" dirty="0"/>
            </a:br>
            <a:br>
              <a:rPr lang="en-AU" dirty="0"/>
            </a:br>
            <a:r>
              <a:rPr lang="en-AU" sz="3600" dirty="0"/>
              <a:t>Week 7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9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Create your own functions - 4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984" y="4884229"/>
            <a:ext cx="1955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 true statement</a:t>
            </a: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B7C2F-6DF4-4868-810F-8DE86F51BD99}"/>
              </a:ext>
            </a:extLst>
          </p:cNvPr>
          <p:cNvSpPr txBox="1"/>
          <p:nvPr/>
        </p:nvSpPr>
        <p:spPr>
          <a:xfrm>
            <a:off x="899592" y="155679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3: function with 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5A5BE-C935-4F69-99C7-73C4F844EA12}"/>
              </a:ext>
            </a:extLst>
          </p:cNvPr>
          <p:cNvSpPr txBox="1"/>
          <p:nvPr/>
        </p:nvSpPr>
        <p:spPr>
          <a:xfrm>
            <a:off x="899592" y="2301102"/>
            <a:ext cx="6768752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2F2B20"/>
                </a:solidFill>
              </a:rPr>
              <a:t>def </a:t>
            </a:r>
            <a:r>
              <a:rPr lang="en-US" dirty="0" err="1">
                <a:solidFill>
                  <a:srgbClr val="2F2B20"/>
                </a:solidFill>
              </a:rPr>
              <a:t>printname</a:t>
            </a:r>
            <a:r>
              <a:rPr lang="en-US" dirty="0">
                <a:solidFill>
                  <a:srgbClr val="2F2B20"/>
                </a:solidFill>
              </a:rPr>
              <a:t>(</a:t>
            </a:r>
            <a:r>
              <a:rPr lang="en-US" dirty="0" err="1">
                <a:solidFill>
                  <a:srgbClr val="2F2B20"/>
                </a:solidFill>
              </a:rPr>
              <a:t>str</a:t>
            </a:r>
            <a:r>
              <a:rPr lang="en-US" dirty="0">
                <a:solidFill>
                  <a:srgbClr val="2F2B20"/>
                </a:solidFill>
              </a:rPr>
              <a:t>, a): 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  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    print ("Name is: " + </a:t>
            </a:r>
            <a:r>
              <a:rPr lang="en-US" dirty="0" err="1">
                <a:solidFill>
                  <a:srgbClr val="2F2B20"/>
                </a:solidFill>
              </a:rPr>
              <a:t>str</a:t>
            </a:r>
            <a:r>
              <a:rPr lang="en-US" dirty="0">
                <a:solidFill>
                  <a:srgbClr val="2F2B20"/>
                </a:solidFill>
              </a:rPr>
              <a:t>)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   </a:t>
            </a:r>
            <a:r>
              <a:rPr lang="en-AU" dirty="0">
                <a:solidFill>
                  <a:srgbClr val="2F2B20"/>
                </a:solidFill>
              </a:rPr>
              <a:t> print("You are  " + a  +  " years old")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 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#!enter a name and a age from your keyboard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name = </a:t>
            </a:r>
            <a:r>
              <a:rPr lang="en-US" dirty="0" err="1">
                <a:solidFill>
                  <a:srgbClr val="2F2B20"/>
                </a:solidFill>
              </a:rPr>
              <a:t>raw_input</a:t>
            </a:r>
            <a:r>
              <a:rPr lang="en-US" dirty="0">
                <a:solidFill>
                  <a:srgbClr val="2F2B20"/>
                </a:solidFill>
              </a:rPr>
              <a:t>("Please enter a name: ")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age = </a:t>
            </a:r>
            <a:r>
              <a:rPr lang="en-US" dirty="0" err="1">
                <a:solidFill>
                  <a:srgbClr val="2F2B20"/>
                </a:solidFill>
              </a:rPr>
              <a:t>raw_input</a:t>
            </a:r>
            <a:r>
              <a:rPr lang="en-US" dirty="0">
                <a:solidFill>
                  <a:srgbClr val="2F2B20"/>
                </a:solidFill>
              </a:rPr>
              <a:t>("Please enter a age: ") 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# Now you can call </a:t>
            </a:r>
            <a:r>
              <a:rPr lang="en-US" dirty="0" err="1">
                <a:solidFill>
                  <a:srgbClr val="2F2B20"/>
                </a:solidFill>
              </a:rPr>
              <a:t>printinfo</a:t>
            </a:r>
            <a:r>
              <a:rPr lang="en-US" dirty="0">
                <a:solidFill>
                  <a:srgbClr val="2F2B20"/>
                </a:solidFill>
              </a:rPr>
              <a:t> function </a:t>
            </a:r>
          </a:p>
          <a:p>
            <a:pPr lvl="0"/>
            <a:r>
              <a:rPr lang="en-US" dirty="0" err="1">
                <a:solidFill>
                  <a:srgbClr val="2F2B20"/>
                </a:solidFill>
              </a:rPr>
              <a:t>printname</a:t>
            </a:r>
            <a:r>
              <a:rPr lang="en-US" dirty="0">
                <a:solidFill>
                  <a:srgbClr val="2F2B20"/>
                </a:solidFill>
              </a:rPr>
              <a:t>(name, age)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9D7237-E99F-4CD6-B5C3-775DE8407DEC}"/>
              </a:ext>
            </a:extLst>
          </p:cNvPr>
          <p:cNvCxnSpPr>
            <a:cxnSpLocks/>
          </p:cNvCxnSpPr>
          <p:nvPr/>
        </p:nvCxnSpPr>
        <p:spPr>
          <a:xfrm flipV="1">
            <a:off x="2267744" y="2636912"/>
            <a:ext cx="288032" cy="224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72BE44-E37C-4C7C-B0FB-4DEC0E03AA17}"/>
              </a:ext>
            </a:extLst>
          </p:cNvPr>
          <p:cNvCxnSpPr/>
          <p:nvPr/>
        </p:nvCxnSpPr>
        <p:spPr>
          <a:xfrm flipV="1">
            <a:off x="2771800" y="2636912"/>
            <a:ext cx="0" cy="224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95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Create your own functions - 5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DFDCB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484784"/>
            <a:ext cx="5503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AU" dirty="0"/>
              <a:t>A function is not necessary to print(display) things inside, but also a function can return values, you can print things outside the functions.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348880"/>
            <a:ext cx="5328592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def sum( arg1, arg2 ): </a:t>
            </a:r>
          </a:p>
          <a:p>
            <a:r>
              <a:rPr lang="en-US" sz="1600" dirty="0"/>
              <a:t>   # Add both the parameters and return them." </a:t>
            </a:r>
          </a:p>
          <a:p>
            <a:r>
              <a:rPr lang="en-US" sz="1600" dirty="0"/>
              <a:t>   total = arg1 + arg2 </a:t>
            </a:r>
          </a:p>
          <a:p>
            <a:r>
              <a:rPr lang="en-US" sz="1600" dirty="0"/>
              <a:t>   print ("Inside the function : ", total 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return total; 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Now you can call sum function </a:t>
            </a:r>
          </a:p>
          <a:p>
            <a:r>
              <a:rPr lang="en-US" sz="1600" b="1" dirty="0" err="1"/>
              <a:t>sumOfTwo</a:t>
            </a:r>
            <a:r>
              <a:rPr lang="en-US" sz="1600" dirty="0"/>
              <a:t> = sum( 10, 20 ); </a:t>
            </a:r>
          </a:p>
          <a:p>
            <a:r>
              <a:rPr lang="en-US" sz="1600" dirty="0"/>
              <a:t>print ("Outside the function : ", </a:t>
            </a:r>
            <a:r>
              <a:rPr lang="en-US" sz="1600" b="1" dirty="0" err="1"/>
              <a:t>sumOfTwo</a:t>
            </a:r>
            <a:r>
              <a:rPr lang="en-US" sz="16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4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79507"/>
            <a:ext cx="7424936" cy="587896"/>
          </a:xfrm>
        </p:spPr>
        <p:txBody>
          <a:bodyPr/>
          <a:lstStyle/>
          <a:p>
            <a:r>
              <a:rPr lang="en-US" sz="3200" dirty="0"/>
              <a:t>import modules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54152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 message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BFCFE-4023-4041-9987-E261AE5DAC73}"/>
              </a:ext>
            </a:extLst>
          </p:cNvPr>
          <p:cNvSpPr txBox="1"/>
          <p:nvPr/>
        </p:nvSpPr>
        <p:spPr>
          <a:xfrm>
            <a:off x="683568" y="155679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module is a file consisting of Python code. A module can define functions, classes and variables. A module can also include runnable code.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7021E-4451-4F98-A4D6-99E89B00785B}"/>
              </a:ext>
            </a:extLst>
          </p:cNvPr>
          <p:cNvSpPr txBox="1"/>
          <p:nvPr/>
        </p:nvSpPr>
        <p:spPr>
          <a:xfrm>
            <a:off x="683568" y="2670078"/>
            <a:ext cx="6480720" cy="153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F0971-4002-46A9-A8FB-CBCEF4A2A59B}"/>
              </a:ext>
            </a:extLst>
          </p:cNvPr>
          <p:cNvSpPr/>
          <p:nvPr/>
        </p:nvSpPr>
        <p:spPr>
          <a:xfrm>
            <a:off x="755576" y="3162010"/>
            <a:ext cx="65527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AU" dirty="0" err="1"/>
              <a:t>def</a:t>
            </a:r>
            <a:r>
              <a:rPr lang="en-AU" dirty="0"/>
              <a:t> </a:t>
            </a:r>
            <a:r>
              <a:rPr lang="en-AU" dirty="0" err="1"/>
              <a:t>print_function</a:t>
            </a:r>
            <a:r>
              <a:rPr lang="en-AU" dirty="0"/>
              <a:t>(</a:t>
            </a:r>
            <a:r>
              <a:rPr lang="en-AU" dirty="0" err="1"/>
              <a:t>str</a:t>
            </a:r>
            <a:r>
              <a:rPr lang="en-AU" dirty="0"/>
              <a:t>): </a:t>
            </a:r>
          </a:p>
          <a:p>
            <a:r>
              <a:rPr lang="en-AU" dirty="0"/>
              <a:t>   print ("Hello : ", </a:t>
            </a:r>
            <a:r>
              <a:rPr lang="en-AU" dirty="0" err="1"/>
              <a:t>str</a:t>
            </a:r>
            <a:r>
              <a:rPr lang="en-AU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A8EAA-4A18-490F-92A0-4B2886C96E7A}"/>
              </a:ext>
            </a:extLst>
          </p:cNvPr>
          <p:cNvSpPr txBox="1"/>
          <p:nvPr/>
        </p:nvSpPr>
        <p:spPr>
          <a:xfrm>
            <a:off x="683568" y="25649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name: </a:t>
            </a:r>
            <a:r>
              <a:rPr lang="en-US" b="1" dirty="0"/>
              <a:t>external.py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81A73-BF2B-485A-9465-0C37665F6C67}"/>
              </a:ext>
            </a:extLst>
          </p:cNvPr>
          <p:cNvSpPr txBox="1"/>
          <p:nvPr/>
        </p:nvSpPr>
        <p:spPr>
          <a:xfrm>
            <a:off x="1009419" y="375597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module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8E66-A07F-45E8-9ACD-80F4FDECB67C}"/>
              </a:ext>
            </a:extLst>
          </p:cNvPr>
          <p:cNvSpPr txBox="1"/>
          <p:nvPr/>
        </p:nvSpPr>
        <p:spPr>
          <a:xfrm>
            <a:off x="1547664" y="4202562"/>
            <a:ext cx="6822613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 Import module external </a:t>
            </a:r>
          </a:p>
          <a:p>
            <a:r>
              <a:rPr lang="en-US" dirty="0"/>
              <a:t>import external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Now you can call defined function that module as follows </a:t>
            </a:r>
          </a:p>
          <a:p>
            <a:r>
              <a:rPr lang="en-US" dirty="0" err="1"/>
              <a:t>external.print_function</a:t>
            </a:r>
            <a:r>
              <a:rPr lang="en-US" dirty="0"/>
              <a:t>("Bing")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725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79507"/>
            <a:ext cx="7424936" cy="587896"/>
          </a:xfrm>
        </p:spPr>
        <p:txBody>
          <a:bodyPr/>
          <a:lstStyle/>
          <a:p>
            <a:r>
              <a:rPr lang="en-US" sz="3200" dirty="0"/>
              <a:t>Reference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9737" y="4555858"/>
            <a:ext cx="94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number &gt;0</a:t>
            </a: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54152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 message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BFCFE-4023-4041-9987-E261AE5DAC73}"/>
              </a:ext>
            </a:extLst>
          </p:cNvPr>
          <p:cNvSpPr txBox="1"/>
          <p:nvPr/>
        </p:nvSpPr>
        <p:spPr>
          <a:xfrm>
            <a:off x="683568" y="1556792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www.tutorialspoint.com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2F2B20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http://twitter.com/tutorialspoint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7021E-4451-4F98-A4D6-99E89B00785B}"/>
              </a:ext>
            </a:extLst>
          </p:cNvPr>
          <p:cNvSpPr txBox="1"/>
          <p:nvPr/>
        </p:nvSpPr>
        <p:spPr>
          <a:xfrm>
            <a:off x="683568" y="2670078"/>
            <a:ext cx="6480720" cy="153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6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Overview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2</a:t>
            </a:fld>
            <a:endParaRPr lang="en-A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6995120" cy="25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Date and Time in Python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Calendar</a:t>
            </a:r>
          </a:p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Create your own functions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Import external python file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82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Import datetime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3</a:t>
            </a:fld>
            <a:endParaRPr lang="en-A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7283152" cy="34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484784"/>
            <a:ext cx="6048672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69750-528E-4C80-843F-CE8CC4AEA8B4}"/>
              </a:ext>
            </a:extLst>
          </p:cNvPr>
          <p:cNvSpPr txBox="1"/>
          <p:nvPr/>
        </p:nvSpPr>
        <p:spPr>
          <a:xfrm>
            <a:off x="971600" y="1484784"/>
            <a:ext cx="6910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Python program can handle date and time in several ways. Converting between date formats is a common chore for computers. Python's time and calendar modules help track dates and times. </a:t>
            </a:r>
          </a:p>
          <a:p>
            <a:r>
              <a:rPr lang="en-US" dirty="0"/>
              <a:t>You must </a:t>
            </a:r>
            <a:r>
              <a:rPr lang="en-US" i="1" dirty="0"/>
              <a:t>import time; </a:t>
            </a:r>
          </a:p>
          <a:p>
            <a:r>
              <a:rPr lang="en-US" dirty="0"/>
              <a:t>Example:</a:t>
            </a:r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4454D-5EA5-4F5E-B5F1-31F08B203821}"/>
              </a:ext>
            </a:extLst>
          </p:cNvPr>
          <p:cNvSpPr txBox="1"/>
          <p:nvPr/>
        </p:nvSpPr>
        <p:spPr>
          <a:xfrm>
            <a:off x="1403648" y="3344281"/>
            <a:ext cx="6624736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import time</a:t>
            </a:r>
          </a:p>
          <a:p>
            <a:endParaRPr lang="en-US" dirty="0"/>
          </a:p>
          <a:p>
            <a:r>
              <a:rPr lang="en-US" dirty="0" err="1"/>
              <a:t>localtime</a:t>
            </a:r>
            <a:r>
              <a:rPr lang="en-US" dirty="0"/>
              <a:t> = </a:t>
            </a:r>
            <a:r>
              <a:rPr lang="en-US" dirty="0" err="1"/>
              <a:t>time.localtime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 </a:t>
            </a:r>
          </a:p>
          <a:p>
            <a:r>
              <a:rPr lang="en-US" dirty="0"/>
              <a:t>print ("Local current time :", </a:t>
            </a:r>
            <a:r>
              <a:rPr lang="en-US" dirty="0" err="1"/>
              <a:t>localtime</a:t>
            </a:r>
            <a:r>
              <a:rPr lang="en-US" dirty="0"/>
              <a:t> )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BAB82-614C-4CA0-BF14-B1DE4DD9D873}"/>
              </a:ext>
            </a:extLst>
          </p:cNvPr>
          <p:cNvSpPr txBox="1"/>
          <p:nvPr/>
        </p:nvSpPr>
        <p:spPr>
          <a:xfrm>
            <a:off x="942764" y="5085183"/>
            <a:ext cx="6725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  <a:p>
            <a:r>
              <a:rPr lang="en-AU" dirty="0"/>
              <a:t>Local current time : </a:t>
            </a:r>
            <a:r>
              <a:rPr lang="en-AU" dirty="0" err="1"/>
              <a:t>time.struct_time</a:t>
            </a:r>
            <a:r>
              <a:rPr lang="en-AU" dirty="0"/>
              <a:t>(</a:t>
            </a:r>
            <a:r>
              <a:rPr lang="en-AU" dirty="0" err="1"/>
              <a:t>tm_year</a:t>
            </a:r>
            <a:r>
              <a:rPr lang="en-AU" dirty="0"/>
              <a:t>=2019, </a:t>
            </a:r>
            <a:r>
              <a:rPr lang="en-AU" dirty="0" err="1"/>
              <a:t>tm_mon</a:t>
            </a:r>
            <a:r>
              <a:rPr lang="en-AU" dirty="0"/>
              <a:t>=4, </a:t>
            </a:r>
            <a:r>
              <a:rPr lang="en-AU" dirty="0" err="1"/>
              <a:t>tm_mday</a:t>
            </a:r>
            <a:r>
              <a:rPr lang="en-AU" dirty="0"/>
              <a:t>=5, </a:t>
            </a:r>
            <a:r>
              <a:rPr lang="en-AU" dirty="0" err="1"/>
              <a:t>tm_hour</a:t>
            </a:r>
            <a:r>
              <a:rPr lang="en-AU" dirty="0"/>
              <a:t>=17, </a:t>
            </a:r>
            <a:r>
              <a:rPr lang="en-AU" dirty="0" err="1"/>
              <a:t>tm_min</a:t>
            </a:r>
            <a:r>
              <a:rPr lang="en-AU" dirty="0"/>
              <a:t>=28, </a:t>
            </a:r>
            <a:r>
              <a:rPr lang="en-AU" dirty="0" err="1"/>
              <a:t>tm_sec</a:t>
            </a:r>
            <a:r>
              <a:rPr lang="en-AU" dirty="0"/>
              <a:t>=39, </a:t>
            </a:r>
            <a:r>
              <a:rPr lang="en-AU" dirty="0" err="1"/>
              <a:t>tm_wday</a:t>
            </a:r>
            <a:r>
              <a:rPr lang="en-AU" dirty="0"/>
              <a:t>=3, </a:t>
            </a:r>
            <a:r>
              <a:rPr lang="en-AU" dirty="0" err="1"/>
              <a:t>tm_yday</a:t>
            </a:r>
            <a:r>
              <a:rPr lang="en-AU" dirty="0"/>
              <a:t>=95, </a:t>
            </a:r>
            <a:r>
              <a:rPr lang="en-AU" dirty="0" err="1"/>
              <a:t>tm_isdst</a:t>
            </a:r>
            <a:r>
              <a:rPr lang="en-AU" dirty="0"/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178059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Format date</a:t>
            </a:r>
            <a:endParaRPr lang="en-AU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4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41165-576A-4F73-9B85-1A9E08306C33}"/>
              </a:ext>
            </a:extLst>
          </p:cNvPr>
          <p:cNvSpPr txBox="1"/>
          <p:nvPr/>
        </p:nvSpPr>
        <p:spPr>
          <a:xfrm>
            <a:off x="1115616" y="1556792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</a:t>
            </a:r>
            <a:r>
              <a:rPr lang="en-US" i="1" dirty="0"/>
              <a:t>import datetime</a:t>
            </a:r>
          </a:p>
          <a:p>
            <a:r>
              <a:rPr lang="en-US" dirty="0"/>
              <a:t>Use </a:t>
            </a:r>
            <a:r>
              <a:rPr lang="en-US" dirty="0" err="1"/>
              <a:t>strftime</a:t>
            </a:r>
            <a:r>
              <a:rPr lang="en-US" dirty="0"/>
              <a:t>() method to format the date</a:t>
            </a:r>
          </a:p>
          <a:p>
            <a:r>
              <a:rPr lang="en-US" dirty="0"/>
              <a:t>%y: to format year</a:t>
            </a:r>
          </a:p>
          <a:p>
            <a:r>
              <a:rPr lang="en-US" dirty="0"/>
              <a:t>%d: for the date</a:t>
            </a:r>
          </a:p>
          <a:p>
            <a:r>
              <a:rPr lang="en-US" dirty="0"/>
              <a:t>%m: for the month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9C1FE-9A15-43B4-B2F8-C5FB9FADF9BB}"/>
              </a:ext>
            </a:extLst>
          </p:cNvPr>
          <p:cNvSpPr txBox="1"/>
          <p:nvPr/>
        </p:nvSpPr>
        <p:spPr>
          <a:xfrm>
            <a:off x="1115616" y="3284984"/>
            <a:ext cx="640871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import </a:t>
            </a:r>
            <a:r>
              <a:rPr lang="en-AU" dirty="0" err="1"/>
              <a:t>datetime</a:t>
            </a:r>
            <a:r>
              <a:rPr lang="en-AU" dirty="0"/>
              <a:t> </a:t>
            </a:r>
          </a:p>
          <a:p>
            <a:r>
              <a:rPr lang="en-AU" dirty="0"/>
              <a:t>print(</a:t>
            </a:r>
            <a:r>
              <a:rPr lang="en-AU" dirty="0" err="1"/>
              <a:t>datetime.datetime.today</a:t>
            </a:r>
            <a:r>
              <a:rPr lang="en-AU" dirty="0"/>
              <a:t>().</a:t>
            </a:r>
            <a:r>
              <a:rPr lang="en-AU" dirty="0" err="1"/>
              <a:t>strftime</a:t>
            </a:r>
            <a:r>
              <a:rPr lang="en-AU" dirty="0"/>
              <a:t>('%y-%m-%d'))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76FEC-17B3-462F-92DF-02D25ACF5EAA}"/>
              </a:ext>
            </a:extLst>
          </p:cNvPr>
          <p:cNvSpPr txBox="1"/>
          <p:nvPr/>
        </p:nvSpPr>
        <p:spPr>
          <a:xfrm>
            <a:off x="1115616" y="422108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19-05-27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</p:spTree>
    <p:extLst>
      <p:ext uri="{BB962C8B-B14F-4D97-AF65-F5344CB8AC3E}">
        <p14:creationId xmlns:p14="http://schemas.microsoft.com/office/powerpoint/2010/main" val="349438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Format </a:t>
            </a:r>
            <a:r>
              <a:rPr lang="en-US" sz="3200"/>
              <a:t>date and time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41165-576A-4F73-9B85-1A9E08306C33}"/>
              </a:ext>
            </a:extLst>
          </p:cNvPr>
          <p:cNvSpPr txBox="1"/>
          <p:nvPr/>
        </p:nvSpPr>
        <p:spPr>
          <a:xfrm>
            <a:off x="1115616" y="155679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need to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 method to format the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%H: for the hour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%M: for the minutes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%S: for the second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2F2B20"/>
              </a:solidFill>
              <a:latin typeface="Calibri"/>
            </a:endParaRPr>
          </a:p>
          <a:p>
            <a:pPr lvl="0">
              <a:defRPr/>
            </a:pPr>
            <a:r>
              <a:rPr lang="en-US" dirty="0">
                <a:solidFill>
                  <a:srgbClr val="2F2B20"/>
                </a:solidFill>
              </a:rPr>
              <a:t>%d: for the date</a:t>
            </a:r>
          </a:p>
          <a:p>
            <a:pPr lvl="0">
              <a:defRPr/>
            </a:pPr>
            <a:r>
              <a:rPr lang="en-US" dirty="0">
                <a:solidFill>
                  <a:srgbClr val="2F2B20"/>
                </a:solidFill>
              </a:rPr>
              <a:t>%m: for the month</a:t>
            </a:r>
          </a:p>
          <a:p>
            <a:pPr lvl="0">
              <a:defRPr/>
            </a:pPr>
            <a:r>
              <a:rPr lang="en-US" dirty="0">
                <a:solidFill>
                  <a:srgbClr val="2F2B20"/>
                </a:solidFill>
              </a:rPr>
              <a:t>%y: for the year</a:t>
            </a:r>
            <a:endParaRPr lang="en-AU" dirty="0">
              <a:solidFill>
                <a:srgbClr val="2F2B2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9C1FE-9A15-43B4-B2F8-C5FB9FADF9BB}"/>
              </a:ext>
            </a:extLst>
          </p:cNvPr>
          <p:cNvSpPr txBox="1"/>
          <p:nvPr/>
        </p:nvSpPr>
        <p:spPr>
          <a:xfrm>
            <a:off x="1091907" y="4293096"/>
            <a:ext cx="640871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2F2B20"/>
                </a:solidFill>
              </a:rPr>
              <a:t>import time                                          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print (</a:t>
            </a:r>
            <a:r>
              <a:rPr lang="en-US" dirty="0" err="1">
                <a:solidFill>
                  <a:srgbClr val="2F2B20"/>
                </a:solidFill>
              </a:rPr>
              <a:t>time.strftime</a:t>
            </a:r>
            <a:r>
              <a:rPr lang="en-US" dirty="0">
                <a:solidFill>
                  <a:srgbClr val="2F2B20"/>
                </a:solidFill>
              </a:rPr>
              <a:t>("%</a:t>
            </a:r>
            <a:r>
              <a:rPr lang="en-US">
                <a:solidFill>
                  <a:srgbClr val="2F2B20"/>
                </a:solidFill>
              </a:rPr>
              <a:t>d-%m-%</a:t>
            </a:r>
            <a:r>
              <a:rPr lang="en-US" dirty="0">
                <a:solidFill>
                  <a:srgbClr val="2F2B20"/>
                </a:solidFill>
              </a:rPr>
              <a:t>y</a:t>
            </a:r>
            <a:r>
              <a:rPr lang="en-US">
                <a:solidFill>
                  <a:srgbClr val="2F2B20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</a:rPr>
              <a:t>%H:%M:%S") 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76FEC-17B3-462F-92DF-02D25ACF5EAA}"/>
              </a:ext>
            </a:extLst>
          </p:cNvPr>
          <p:cNvSpPr txBox="1"/>
          <p:nvPr/>
        </p:nvSpPr>
        <p:spPr>
          <a:xfrm>
            <a:off x="1135533" y="5157192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lang="en-US" dirty="0">
                <a:solidFill>
                  <a:srgbClr val="2F2B20"/>
                </a:solidFill>
              </a:rPr>
              <a:t>05-05-2019 17:42:27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39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Calendar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>
                <a:solidFill>
                  <a:srgbClr val="DFDCB7"/>
                </a:solidFill>
              </a:rPr>
              <a:t>Create by Bing - Jan 2019</a:t>
            </a:r>
            <a:endParaRPr lang="en-AU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971600" y="1288067"/>
            <a:ext cx="552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import calendar into your program.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C4616-959C-4C11-9B9D-4C1FE78C3F6A}"/>
              </a:ext>
            </a:extLst>
          </p:cNvPr>
          <p:cNvSpPr txBox="1"/>
          <p:nvPr/>
        </p:nvSpPr>
        <p:spPr>
          <a:xfrm>
            <a:off x="944299" y="1844824"/>
            <a:ext cx="6192688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import calendar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cal</a:t>
            </a:r>
            <a:r>
              <a:rPr lang="en-US" dirty="0"/>
              <a:t> = </a:t>
            </a:r>
            <a:r>
              <a:rPr lang="en-US" dirty="0" err="1"/>
              <a:t>calendar.month</a:t>
            </a:r>
            <a:r>
              <a:rPr lang="en-US" dirty="0"/>
              <a:t>(2008, 1) </a:t>
            </a:r>
          </a:p>
          <a:p>
            <a:r>
              <a:rPr lang="en-US" dirty="0"/>
              <a:t>print ("Here is the calendar:" )</a:t>
            </a:r>
          </a:p>
          <a:p>
            <a:r>
              <a:rPr lang="en-US" dirty="0"/>
              <a:t>print (</a:t>
            </a:r>
            <a:r>
              <a:rPr lang="en-US" dirty="0" err="1"/>
              <a:t>cal</a:t>
            </a:r>
            <a:r>
              <a:rPr lang="en-US" dirty="0"/>
              <a:t>)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B3B1C-8D74-4619-B8ED-9B7B6F7C8418}"/>
              </a:ext>
            </a:extLst>
          </p:cNvPr>
          <p:cNvPicPr/>
          <p:nvPr/>
        </p:nvPicPr>
        <p:blipFill rotWithShape="1">
          <a:blip r:embed="rId2"/>
          <a:srcRect l="6481" t="23636" r="50976" b="49773"/>
          <a:stretch/>
        </p:blipFill>
        <p:spPr bwMode="auto">
          <a:xfrm>
            <a:off x="1785268" y="3916979"/>
            <a:ext cx="5283200" cy="1857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910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Create your own functions - 1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7</a:t>
            </a:fld>
            <a:endParaRPr lang="en-AU"/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4C626-9BAE-4981-88D9-7D6F0B4200D6}"/>
              </a:ext>
            </a:extLst>
          </p:cNvPr>
          <p:cNvSpPr txBox="1"/>
          <p:nvPr/>
        </p:nvSpPr>
        <p:spPr>
          <a:xfrm>
            <a:off x="1043608" y="1412776"/>
            <a:ext cx="5328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is a block of organized, reusable code that is used to perform a single, related action.</a:t>
            </a:r>
          </a:p>
          <a:p>
            <a:endParaRPr lang="en-US" dirty="0"/>
          </a:p>
          <a:p>
            <a:r>
              <a:rPr lang="en-US" dirty="0"/>
              <a:t> Functions provide better modularity for your application and a high degree of code reusing. As you already know, Python gives you many built-in functions such as print() and but you can also create your own functions. These functions are called user-defined functions.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6570D-239E-4CB5-8044-02A1F99C7580}"/>
              </a:ext>
            </a:extLst>
          </p:cNvPr>
          <p:cNvSpPr txBox="1"/>
          <p:nvPr/>
        </p:nvSpPr>
        <p:spPr>
          <a:xfrm>
            <a:off x="1259632" y="4469609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create a function:</a:t>
            </a:r>
          </a:p>
          <a:p>
            <a:endParaRPr lang="en-US" dirty="0"/>
          </a:p>
          <a:p>
            <a:r>
              <a:rPr lang="en-US" dirty="0"/>
              <a:t>def  </a:t>
            </a:r>
            <a:r>
              <a:rPr lang="en-US" dirty="0" err="1"/>
              <a:t>nameOfFunction</a:t>
            </a:r>
            <a:r>
              <a:rPr lang="en-US" dirty="0"/>
              <a:t>()  //function without parameter </a:t>
            </a:r>
          </a:p>
          <a:p>
            <a:r>
              <a:rPr lang="en-US" dirty="0"/>
              <a:t>def  </a:t>
            </a:r>
            <a:r>
              <a:rPr lang="en-US" dirty="0" err="1"/>
              <a:t>nameOfFunction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 //function with one parameter </a:t>
            </a:r>
          </a:p>
          <a:p>
            <a:r>
              <a:rPr lang="en-US" dirty="0"/>
              <a:t>def  </a:t>
            </a:r>
            <a:r>
              <a:rPr lang="en-US" dirty="0" err="1"/>
              <a:t>nameOfFunction</a:t>
            </a:r>
            <a:r>
              <a:rPr lang="en-US" dirty="0"/>
              <a:t>(val1, val2) //function with 2 parameters 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37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Create your own functions - 2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B7C2F-6DF4-4868-810F-8DE86F51BD99}"/>
              </a:ext>
            </a:extLst>
          </p:cNvPr>
          <p:cNvSpPr txBox="1"/>
          <p:nvPr/>
        </p:nvSpPr>
        <p:spPr>
          <a:xfrm>
            <a:off x="899592" y="155679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1: function without parameter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5A5BE-C935-4F69-99C7-73C4F844EA12}"/>
              </a:ext>
            </a:extLst>
          </p:cNvPr>
          <p:cNvSpPr txBox="1"/>
          <p:nvPr/>
        </p:nvSpPr>
        <p:spPr>
          <a:xfrm>
            <a:off x="1416283" y="2297764"/>
            <a:ext cx="6768752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err="1"/>
              <a:t>def</a:t>
            </a:r>
            <a:r>
              <a:rPr lang="en-AU" dirty="0"/>
              <a:t> </a:t>
            </a:r>
            <a:r>
              <a:rPr lang="en-AU" dirty="0" err="1"/>
              <a:t>printname</a:t>
            </a:r>
            <a:r>
              <a:rPr lang="en-AU" dirty="0"/>
              <a:t>(): </a:t>
            </a:r>
          </a:p>
          <a:p>
            <a:r>
              <a:rPr lang="en-AU" dirty="0"/>
              <a:t>   print ("Bing Liu")</a:t>
            </a:r>
          </a:p>
          <a:p>
            <a:endParaRPr lang="en-AU" dirty="0"/>
          </a:p>
          <a:p>
            <a:r>
              <a:rPr lang="en-AU" dirty="0"/>
              <a:t># Now you can call </a:t>
            </a:r>
            <a:r>
              <a:rPr lang="en-AU" dirty="0" err="1"/>
              <a:t>printinfo</a:t>
            </a:r>
            <a:r>
              <a:rPr lang="en-AU" dirty="0"/>
              <a:t> function </a:t>
            </a:r>
          </a:p>
          <a:p>
            <a:r>
              <a:rPr lang="en-AU" dirty="0" err="1"/>
              <a:t>printname</a:t>
            </a:r>
            <a:r>
              <a:rPr lang="en-AU" dirty="0"/>
              <a:t>() </a:t>
            </a:r>
          </a:p>
          <a:p>
            <a:r>
              <a:rPr lang="en-AU" dirty="0" err="1"/>
              <a:t>printname</a:t>
            </a:r>
            <a:r>
              <a:rPr lang="en-AU" dirty="0"/>
              <a:t>()</a:t>
            </a:r>
          </a:p>
          <a:p>
            <a:r>
              <a:rPr lang="en-AU" dirty="0" err="1"/>
              <a:t>printname</a:t>
            </a:r>
            <a:r>
              <a:rPr lang="en-AU" dirty="0"/>
              <a:t>()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1AD39-6BBF-4F87-8366-913466F26CAE}"/>
              </a:ext>
            </a:extLst>
          </p:cNvPr>
          <p:cNvSpPr txBox="1"/>
          <p:nvPr/>
        </p:nvSpPr>
        <p:spPr>
          <a:xfrm>
            <a:off x="1619672" y="457057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“Bing Liu” will be printed three times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191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Create your own functions - 3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B7C2F-6DF4-4868-810F-8DE86F51BD99}"/>
              </a:ext>
            </a:extLst>
          </p:cNvPr>
          <p:cNvSpPr txBox="1"/>
          <p:nvPr/>
        </p:nvSpPr>
        <p:spPr>
          <a:xfrm>
            <a:off x="899592" y="155679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2: function with a parameter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5A5BE-C935-4F69-99C7-73C4F844EA12}"/>
              </a:ext>
            </a:extLst>
          </p:cNvPr>
          <p:cNvSpPr txBox="1"/>
          <p:nvPr/>
        </p:nvSpPr>
        <p:spPr>
          <a:xfrm>
            <a:off x="899592" y="2348880"/>
            <a:ext cx="6768752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2F2B20"/>
                </a:solidFill>
              </a:rPr>
              <a:t>def </a:t>
            </a:r>
            <a:r>
              <a:rPr lang="en-US" b="1" dirty="0" err="1">
                <a:solidFill>
                  <a:srgbClr val="2F2B20"/>
                </a:solidFill>
              </a:rPr>
              <a:t>printname</a:t>
            </a:r>
            <a:r>
              <a:rPr lang="en-US" b="1" dirty="0">
                <a:solidFill>
                  <a:srgbClr val="2F2B20"/>
                </a:solidFill>
              </a:rPr>
              <a:t>(</a:t>
            </a:r>
            <a:r>
              <a:rPr lang="en-US" b="1" dirty="0" err="1">
                <a:solidFill>
                  <a:srgbClr val="2F2B20"/>
                </a:solidFill>
              </a:rPr>
              <a:t>str</a:t>
            </a:r>
            <a:r>
              <a:rPr lang="en-US" b="1" dirty="0">
                <a:solidFill>
                  <a:srgbClr val="2F2B20"/>
                </a:solidFill>
              </a:rPr>
              <a:t>): 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  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   print (“You entered: “ +  </a:t>
            </a:r>
            <a:r>
              <a:rPr lang="en-US" dirty="0" err="1">
                <a:solidFill>
                  <a:srgbClr val="2F2B20"/>
                </a:solidFill>
              </a:rPr>
              <a:t>str</a:t>
            </a:r>
            <a:r>
              <a:rPr lang="en-US" dirty="0">
                <a:solidFill>
                  <a:srgbClr val="2F2B20"/>
                </a:solidFill>
              </a:rPr>
              <a:t>)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 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#!enter a name from your keyboard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name = </a:t>
            </a:r>
            <a:r>
              <a:rPr lang="en-US" dirty="0" err="1">
                <a:solidFill>
                  <a:srgbClr val="2F2B20"/>
                </a:solidFill>
              </a:rPr>
              <a:t>raw_input</a:t>
            </a:r>
            <a:r>
              <a:rPr lang="en-US" dirty="0">
                <a:solidFill>
                  <a:srgbClr val="2F2B20"/>
                </a:solidFill>
              </a:rPr>
              <a:t>("Please enter a name: ") 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# Now you can call </a:t>
            </a:r>
            <a:r>
              <a:rPr lang="en-US" dirty="0" err="1">
                <a:solidFill>
                  <a:srgbClr val="2F2B20"/>
                </a:solidFill>
              </a:rPr>
              <a:t>printinfo</a:t>
            </a:r>
            <a:r>
              <a:rPr lang="en-US" dirty="0">
                <a:solidFill>
                  <a:srgbClr val="2F2B20"/>
                </a:solidFill>
              </a:rPr>
              <a:t> function </a:t>
            </a:r>
          </a:p>
          <a:p>
            <a:pPr lvl="0"/>
            <a:r>
              <a:rPr lang="en-US" b="1" dirty="0" err="1">
                <a:solidFill>
                  <a:srgbClr val="2F2B20"/>
                </a:solidFill>
              </a:rPr>
              <a:t>printname</a:t>
            </a:r>
            <a:r>
              <a:rPr lang="en-US" b="1" dirty="0">
                <a:solidFill>
                  <a:srgbClr val="2F2B20"/>
                </a:solidFill>
              </a:rPr>
              <a:t>(name)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1AD39-6BBF-4F87-8366-913466F26CAE}"/>
              </a:ext>
            </a:extLst>
          </p:cNvPr>
          <p:cNvSpPr txBox="1"/>
          <p:nvPr/>
        </p:nvSpPr>
        <p:spPr>
          <a:xfrm>
            <a:off x="889059" y="57578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 variable name passed into function as an parameter str.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9D7237-E99F-4CD6-B5C3-775DE8407DEC}"/>
              </a:ext>
            </a:extLst>
          </p:cNvPr>
          <p:cNvCxnSpPr/>
          <p:nvPr/>
        </p:nvCxnSpPr>
        <p:spPr>
          <a:xfrm flipV="1">
            <a:off x="2404629" y="2636912"/>
            <a:ext cx="151147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6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782&quot;&gt;&lt;/object&gt;&lt;object type=&quot;2&quot; unique_id=&quot;10783&quot;&gt;&lt;object type=&quot;3&quot; unique_id=&quot;10784&quot;&gt;&lt;property id=&quot;20148&quot; value=&quot;5&quot;/&gt;&lt;property id=&quot;20300&quot; value=&quot;Slide 1 - &amp;quot;JavaScript and JQuery&amp;quot;&quot;/&gt;&lt;property id=&quot;20307&quot; value=&quot;256&quot;/&gt;&lt;/object&gt;&lt;object type=&quot;3&quot; unique_id=&quot;10785&quot;&gt;&lt;property id=&quot;20148&quot; value=&quot;5&quot;/&gt;&lt;property id=&quot;20300&quot; value=&quot;Slide 2 - &amp;quot;Objectives&amp;quot;&quot;/&gt;&lt;property id=&quot;20307&quot; value=&quot;257&quot;/&gt;&lt;/object&gt;&lt;object type=&quot;3&quot; unique_id=&quot;10787&quot;&gt;&lt;property id=&quot;20148&quot; value=&quot;5&quot;/&gt;&lt;property id=&quot;20300&quot; value=&quot;Slide 3 - &amp;quot;Introducing JavaScript&amp;quot;&quot;/&gt;&lt;property id=&quot;20307&quot; value=&quot;259&quot;/&gt;&lt;/object&gt;&lt;object type=&quot;3&quot; unique_id=&quot;10788&quot;&gt;&lt;property id=&quot;20148&quot; value=&quot;5&quot;/&gt;&lt;property id=&quot;20300&quot; value=&quot;Slide 4 - &amp;quot;Introducing JavaScript&amp;quot;&quot;/&gt;&lt;property id=&quot;20307&quot; value=&quot;260&quot;/&gt;&lt;/object&gt;&lt;object type=&quot;3&quot; unique_id=&quot;10789&quot;&gt;&lt;property id=&quot;20148&quot; value=&quot;5&quot;/&gt;&lt;property id=&quot;20300&quot; value=&quot;Slide 5 - &amp;quot;The Development of JavaScript&amp;quot;&quot;/&gt;&lt;property id=&quot;20307&quot; value=&quot;261&quot;/&gt;&lt;/object&gt;&lt;object type=&quot;3&quot; unique_id=&quot;10790&quot;&gt;&lt;property id=&quot;20148&quot; value=&quot;5&quot;/&gt;&lt;property id=&quot;20300&quot; value=&quot;Slide 7 - &amp;quot;The Development of JavaScript&amp;quot;&quot;/&gt;&lt;property id=&quot;20307&quot; value=&quot;262&quot;/&gt;&lt;/object&gt;&lt;object type=&quot;3&quot; unique_id=&quot;10792&quot;&gt;&lt;property id=&quot;20148&quot; value=&quot;5&quot;/&gt;&lt;property id=&quot;20300&quot; value=&quot;Slide 11 - &amp;quot;Writing Output to the Web Page&amp;quot;&quot;/&gt;&lt;property id=&quot;20307&quot; value=&quot;264&quot;/&gt;&lt;/object&gt;&lt;object type=&quot;3&quot; unique_id=&quot;10793&quot;&gt;&lt;property id=&quot;20148&quot; value=&quot;5&quot;/&gt;&lt;property id=&quot;20300&quot; value=&quot;Slide 12 - &amp;quot;Writing Output to the Web Page&amp;quot;&quot;/&gt;&lt;property id=&quot;20307&quot; value=&quot;265&quot;/&gt;&lt;/object&gt;&lt;object type=&quot;3&quot; unique_id=&quot;10794&quot;&gt;&lt;property id=&quot;20148&quot; value=&quot;5&quot;/&gt;&lt;property id=&quot;20300&quot; value=&quot;Slide 14 - &amp;quot;Writing Output to the Web Page&amp;quot;&quot;/&gt;&lt;property id=&quot;20307&quot; value=&quot;266&quot;/&gt;&lt;/object&gt;&lt;object type=&quot;3&quot; unique_id=&quot;10984&quot;&gt;&lt;property id=&quot;20148&quot; value=&quot;5&quot;/&gt;&lt;property id=&quot;20300&quot; value=&quot;Slide 18 - &amp;quot;Commenting JavaScript Code&amp;quot;&quot;/&gt;&lt;property id=&quot;20307&quot; value=&quot;276&quot;/&gt;&lt;/object&gt;&lt;object type=&quot;3&quot; unique_id=&quot;11561&quot;&gt;&lt;property id=&quot;20148&quot; value=&quot;5&quot;/&gt;&lt;property id=&quot;20300&quot; value=&quot;Slide 20 - &amp;quot;Debugging Your JavaScript Programs&amp;quot;&quot;/&gt;&lt;property id=&quot;20307&quot; value=&quot;285&quot;/&gt;&lt;/object&gt;&lt;object type=&quot;3&quot; unique_id=&quot;11882&quot;&gt;&lt;property id=&quot;20148&quot; value=&quot;5&quot;/&gt;&lt;property id=&quot;20300&quot; value=&quot;Slide 13 - &amp;quot;JavaScript and HTML Tags&amp;quot;&quot;/&gt;&lt;property id=&quot;20307&quot; value=&quot;286&quot;/&gt;&lt;/object&gt;&lt;object type=&quot;3&quot; unique_id=&quot;12180&quot;&gt;&lt;property id=&quot;20148&quot; value=&quot;5&quot;/&gt;&lt;property id=&quot;20300&quot; value=&quot;Slide 6 - &amp;quot;The Development of JavaScript&amp;quot;&quot;/&gt;&lt;property id=&quot;20307&quot; value=&quot;287&quot;/&gt;&lt;/object&gt;&lt;object type=&quot;3&quot; unique_id=&quot;12283&quot;&gt;&lt;property id=&quot;20148&quot; value=&quot;5&quot;/&gt;&lt;property id=&quot;20300&quot; value=&quot;Slide 15 - &amp;quot;Writing Output to the Web Page&amp;quot;&quot;/&gt;&lt;property id=&quot;20307&quot; value=&quot;288&quot;/&gt;&lt;/object&gt;&lt;object type=&quot;3&quot; unique_id=&quot;12389&quot;&gt;&lt;property id=&quot;20148&quot; value=&quot;5&quot;/&gt;&lt;property id=&quot;20300&quot; value=&quot;Slide 19 - &amp;quot;Link External JS files&amp;quot;&quot;/&gt;&lt;property id=&quot;20307&quot; value=&quot;289&quot;/&gt;&lt;/object&gt;&lt;object type=&quot;3&quot; unique_id=&quot;12678&quot;&gt;&lt;property id=&quot;20148&quot; value=&quot;5&quot;/&gt;&lt;property id=&quot;20300&quot; value=&quot;Slide 8 - &amp;quot;JavaScript Terminologies&amp;quot;&quot;/&gt;&lt;property id=&quot;20307&quot; value=&quot;290&quot;/&gt;&lt;/object&gt;&lt;object type=&quot;3&quot; unique_id=&quot;12679&quot;&gt;&lt;property id=&quot;20148&quot; value=&quot;5&quot;/&gt;&lt;property id=&quot;20300&quot; value=&quot;Slide 9 - &amp;quot;JavaScript Terminologies&amp;quot;&quot;/&gt;&lt;property id=&quot;20307&quot; value=&quot;291&quot;/&gt;&lt;/object&gt;&lt;object type=&quot;3&quot; unique_id=&quot;12680&quot;&gt;&lt;property id=&quot;20148&quot; value=&quot;5&quot;/&gt;&lt;property id=&quot;20300&quot; value=&quot;Slide 10 - &amp;quot;JavaScript Terminologies&amp;quot;&quot;/&gt;&lt;property id=&quot;20307&quot; value=&quot;292&quot;/&gt;&lt;/object&gt;&lt;object type=&quot;3&quot; unique_id=&quot;12869&quot;&gt;&lt;property id=&quot;20148&quot; value=&quot;5&quot;/&gt;&lt;property id=&quot;20300&quot; value=&quot;Slide 16 - &amp;quot;Understanding JavaScript Syntax&amp;quot;&quot;/&gt;&lt;property id=&quot;20307&quot; value=&quot;294&quot;/&gt;&lt;/object&gt;&lt;object type=&quot;3&quot; unique_id=&quot;12870&quot;&gt;&lt;property id=&quot;20148&quot; value=&quot;5&quot;/&gt;&lt;property id=&quot;20300&quot; value=&quot;Slide 17 - &amp;quot;Commenting JavaScript Code&amp;quot;&quot;/&gt;&lt;property id=&quot;20307&quot; value=&quot;29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21200</TotalTime>
  <Words>925</Words>
  <Application>Microsoft Office PowerPoint</Application>
  <PresentationFormat>On-screen Show (4:3)</PresentationFormat>
  <Paragraphs>149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Intro to Python  Week 7</vt:lpstr>
      <vt:lpstr>Overview</vt:lpstr>
      <vt:lpstr>Import datetime</vt:lpstr>
      <vt:lpstr>Format date</vt:lpstr>
      <vt:lpstr>Format date and time</vt:lpstr>
      <vt:lpstr>Calendar</vt:lpstr>
      <vt:lpstr>Create your own functions - 1</vt:lpstr>
      <vt:lpstr>Create your own functions - 2</vt:lpstr>
      <vt:lpstr>Create your own functions - 3</vt:lpstr>
      <vt:lpstr>Create your own functions - 4</vt:lpstr>
      <vt:lpstr>Create your own functions - 5</vt:lpstr>
      <vt:lpstr>import modules</vt:lpstr>
      <vt:lpstr>Reference</vt:lpstr>
    </vt:vector>
  </TitlesOfParts>
  <Company>NMIT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JQuery</dc:title>
  <dc:creator>NMIT</dc:creator>
  <cp:lastModifiedBy>1497500</cp:lastModifiedBy>
  <cp:revision>237</cp:revision>
  <dcterms:created xsi:type="dcterms:W3CDTF">2014-01-22T03:57:44Z</dcterms:created>
  <dcterms:modified xsi:type="dcterms:W3CDTF">2020-04-02T04:23:48Z</dcterms:modified>
</cp:coreProperties>
</file>