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3" r:id="rId4"/>
    <p:sldId id="259" r:id="rId5"/>
    <p:sldId id="258" r:id="rId6"/>
    <p:sldId id="279" r:id="rId7"/>
    <p:sldId id="260" r:id="rId8"/>
    <p:sldId id="264" r:id="rId9"/>
    <p:sldId id="265" r:id="rId10"/>
    <p:sldId id="270" r:id="rId11"/>
    <p:sldId id="271" r:id="rId12"/>
    <p:sldId id="275" r:id="rId13"/>
    <p:sldId id="274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20-17" initials="41" lastIdx="1" clrIdx="0">
    <p:extLst>
      <p:ext uri="{19B8F6BF-5375-455C-9EA6-DF929625EA0E}">
        <p15:presenceInfo xmlns:p15="http://schemas.microsoft.com/office/powerpoint/2012/main" userId="420-1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B1A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84900/koreanCashCounter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j84900/koreanCashCounter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j84900/koreanCashCounter.git" TargetMode="External"/><Relationship Id="rId2" Type="http://schemas.openxmlformats.org/officeDocument/2006/relationships/hyperlink" Target="https://download.pytorch.org/whl/cu11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6F60F-E8D8-48E3-9C3D-E6DB56A4D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Ai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기반 화폐 감지 및 계산</a:t>
            </a:r>
            <a:b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B8EFF9-F8CD-4DE8-8833-E58EAF39D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2025-06-26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정세준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27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0AB93-263B-413B-9CE0-70DF5F33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3425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AWS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69CD3-CC94-4163-8EC1-73D5A83C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5450"/>
            <a:ext cx="9601200" cy="4756150"/>
          </a:xfrm>
        </p:spPr>
        <p:txBody>
          <a:bodyPr/>
          <a:lstStyle/>
          <a:p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먼저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AWS EC2 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인스턴스를 생성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보안 그룹 </a:t>
            </a:r>
            <a:r>
              <a:rPr lang="ko-KR" altLang="en-US" spc="-1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인바운드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규칙으로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80(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선택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), 8000 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포트 개방</a:t>
            </a:r>
            <a:endParaRPr lang="en-US" altLang="ko-KR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git </a:t>
            </a:r>
            <a:r>
              <a:rPr lang="ko-KR" altLang="en-US" spc="-1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리포지터리에서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다운로드</a:t>
            </a:r>
            <a:endParaRPr lang="en-US" altLang="ko-KR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가상환경 생성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활성화 후 필요 라이브러리 설치</a:t>
            </a:r>
            <a:endParaRPr lang="en-US" altLang="ko-KR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선택사항이지만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80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포트 </a:t>
            </a:r>
            <a:r>
              <a:rPr lang="ko-KR" altLang="en-US" spc="-15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개방시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포트를 생략하여 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http://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도메인</a:t>
            </a:r>
            <a:r>
              <a:rPr lang="en-US" altLang="ko-KR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형식으로 접속 가능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7600AED-FD9A-4F92-AAA1-E01B8A019DF0}"/>
              </a:ext>
            </a:extLst>
          </p:cNvPr>
          <p:cNvSpPr/>
          <p:nvPr/>
        </p:nvSpPr>
        <p:spPr>
          <a:xfrm>
            <a:off x="6172200" y="2613025"/>
            <a:ext cx="4800600" cy="1397000"/>
          </a:xfrm>
          <a:prstGeom prst="roundRect">
            <a:avLst>
              <a:gd name="adj" fmla="val 7763"/>
            </a:avLst>
          </a:prstGeom>
          <a:solidFill>
            <a:srgbClr val="1D1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/home/ubuntu/		# ubuntu</a:t>
            </a:r>
            <a:r>
              <a:rPr lang="ko-KR" altLang="en-US" sz="1400" dirty="0"/>
              <a:t>는 사용자 명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├── projects/		# </a:t>
            </a:r>
            <a:r>
              <a:rPr lang="ko-KR" altLang="en-US" sz="1400" dirty="0"/>
              <a:t>프로젝트 설치 경로</a:t>
            </a:r>
            <a:endParaRPr lang="en-US" altLang="ko-KR" sz="1400" dirty="0"/>
          </a:p>
          <a:p>
            <a:r>
              <a:rPr lang="en-US" altLang="ko-KR" sz="1400" dirty="0"/>
              <a:t>│      └── </a:t>
            </a:r>
            <a:r>
              <a:rPr lang="en-US" altLang="ko-KR" sz="1400" dirty="0" err="1"/>
              <a:t>moneycounter</a:t>
            </a:r>
            <a:r>
              <a:rPr lang="en-US" altLang="ko-KR" sz="1400" dirty="0"/>
              <a:t>/ </a:t>
            </a:r>
          </a:p>
          <a:p>
            <a:r>
              <a:rPr lang="en-US" altLang="ko-KR" sz="1400" dirty="0"/>
              <a:t>└── </a:t>
            </a:r>
            <a:r>
              <a:rPr lang="en-US" altLang="ko-KR" sz="1400" dirty="0" err="1"/>
              <a:t>venvs</a:t>
            </a:r>
            <a:r>
              <a:rPr lang="en-US" altLang="ko-KR" sz="1400" dirty="0"/>
              <a:t>/ 		# </a:t>
            </a:r>
            <a:r>
              <a:rPr lang="ko-KR" altLang="en-US" sz="1400" dirty="0"/>
              <a:t>가상환경 경로</a:t>
            </a:r>
            <a:endParaRPr lang="en-US" altLang="ko-KR" sz="1400" dirty="0"/>
          </a:p>
          <a:p>
            <a:r>
              <a:rPr lang="en-US" altLang="ko-KR" sz="1400" dirty="0"/>
              <a:t>         └── </a:t>
            </a:r>
            <a:r>
              <a:rPr lang="en-US" altLang="ko-KR" sz="1400" dirty="0" err="1"/>
              <a:t>moneycounter</a:t>
            </a:r>
            <a:r>
              <a:rPr lang="en-US" altLang="ko-KR" sz="1400" dirty="0"/>
              <a:t>/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CF0D5DC-40E4-4732-94DD-80D9EE7AA1AA}"/>
              </a:ext>
            </a:extLst>
          </p:cNvPr>
          <p:cNvSpPr/>
          <p:nvPr/>
        </p:nvSpPr>
        <p:spPr>
          <a:xfrm>
            <a:off x="1371600" y="2613025"/>
            <a:ext cx="4640860" cy="749299"/>
          </a:xfrm>
          <a:prstGeom prst="roundRect">
            <a:avLst>
              <a:gd name="adj" fmla="val 7763"/>
            </a:avLst>
          </a:prstGeom>
          <a:solidFill>
            <a:srgbClr val="1D1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80" dirty="0"/>
              <a:t>git clone</a:t>
            </a:r>
          </a:p>
          <a:p>
            <a:r>
              <a:rPr lang="en-US" altLang="ko-KR" sz="1400" spc="-80" dirty="0">
                <a:hlinkClick r:id="rId2"/>
              </a:rPr>
              <a:t>https://github.com/sj84900/koreanCashCounter.git</a:t>
            </a:r>
            <a:r>
              <a:rPr lang="en-US" altLang="ko-KR" sz="1400" spc="-80" dirty="0"/>
              <a:t> </a:t>
            </a:r>
            <a:r>
              <a:rPr lang="en-US" altLang="ko-KR" sz="1400" spc="-80" dirty="0" err="1"/>
              <a:t>moneycounter</a:t>
            </a:r>
            <a:endParaRPr lang="en-US" altLang="ko-KR" sz="1400" spc="-8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D769896-9541-4A73-B95F-BC9C5EA97E0C}"/>
              </a:ext>
            </a:extLst>
          </p:cNvPr>
          <p:cNvSpPr/>
          <p:nvPr/>
        </p:nvSpPr>
        <p:spPr>
          <a:xfrm>
            <a:off x="1371600" y="4787900"/>
            <a:ext cx="4640860" cy="749299"/>
          </a:xfrm>
          <a:prstGeom prst="roundRect">
            <a:avLst>
              <a:gd name="adj" fmla="val 7763"/>
            </a:avLst>
          </a:prstGeom>
          <a:solidFill>
            <a:srgbClr val="1D1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/>
              <a:t>sudo</a:t>
            </a:r>
            <a:r>
              <a:rPr lang="en-US" altLang="ko-KR" sz="1400" dirty="0"/>
              <a:t> apt update</a:t>
            </a:r>
            <a:br>
              <a:rPr lang="en-US" altLang="ko-KR" sz="1400" dirty="0"/>
            </a:br>
            <a:r>
              <a:rPr lang="en-US" altLang="ko-KR" sz="1400" dirty="0" err="1"/>
              <a:t>sudo</a:t>
            </a:r>
            <a:r>
              <a:rPr lang="en-US" altLang="ko-KR" sz="1400" dirty="0"/>
              <a:t> apt install </a:t>
            </a:r>
            <a:r>
              <a:rPr lang="en-US" altLang="ko-KR" sz="1400" dirty="0" err="1"/>
              <a:t>nginx</a:t>
            </a:r>
            <a:r>
              <a:rPr lang="en-US" altLang="ko-KR" sz="1400" dirty="0"/>
              <a:t>  # 80 </a:t>
            </a:r>
            <a:r>
              <a:rPr lang="ko-KR" altLang="en-US" sz="1400" dirty="0"/>
              <a:t>포트 </a:t>
            </a:r>
            <a:r>
              <a:rPr lang="ko-KR" altLang="en-US" sz="1400" dirty="0" err="1"/>
              <a:t>개방시</a:t>
            </a:r>
            <a:endParaRPr lang="en-US" altLang="ko-KR" sz="1400" dirty="0"/>
          </a:p>
          <a:p>
            <a:r>
              <a:rPr lang="en-US" altLang="ko-KR" sz="1400" dirty="0"/>
              <a:t>pip install </a:t>
            </a:r>
            <a:r>
              <a:rPr lang="en-US" altLang="ko-KR" sz="1400" dirty="0" err="1"/>
              <a:t>fastapi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uvicorn</a:t>
            </a:r>
            <a:r>
              <a:rPr lang="en-US" altLang="ko-KR" sz="1400" dirty="0"/>
              <a:t> jinja2 </a:t>
            </a:r>
            <a:r>
              <a:rPr lang="en-US" altLang="ko-KR" sz="1400" dirty="0" err="1"/>
              <a:t>opencv</a:t>
            </a:r>
            <a:r>
              <a:rPr lang="en-US" altLang="ko-KR" sz="1400" dirty="0"/>
              <a:t>-python </a:t>
            </a:r>
            <a:r>
              <a:rPr lang="en-US" altLang="ko-KR" sz="1400" dirty="0" err="1"/>
              <a:t>ultralytics</a:t>
            </a:r>
            <a:endParaRPr lang="en-US" altLang="ko-KR" sz="1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C6C3BD8-F6C7-4F72-ABD0-FEF9D59CD99C}"/>
              </a:ext>
            </a:extLst>
          </p:cNvPr>
          <p:cNvSpPr/>
          <p:nvPr/>
        </p:nvSpPr>
        <p:spPr>
          <a:xfrm>
            <a:off x="6179542" y="4827587"/>
            <a:ext cx="4640860" cy="709611"/>
          </a:xfrm>
          <a:prstGeom prst="roundRect">
            <a:avLst>
              <a:gd name="adj" fmla="val 7763"/>
            </a:avLst>
          </a:prstGeom>
          <a:solidFill>
            <a:srgbClr val="1D1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# </a:t>
            </a:r>
            <a:r>
              <a:rPr lang="ko-KR" altLang="en-US" sz="1400" dirty="0"/>
              <a:t>서버 실행</a:t>
            </a:r>
            <a:br>
              <a:rPr lang="en-US" altLang="ko-KR" sz="1400" dirty="0"/>
            </a:br>
            <a:r>
              <a:rPr lang="en-US" altLang="ko-KR" sz="1400" dirty="0" err="1"/>
              <a:t>uvicorn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main:app</a:t>
            </a:r>
            <a:r>
              <a:rPr lang="en-US" altLang="ko-KR" sz="1400" dirty="0"/>
              <a:t> --host 0.0.0.0 --port 8000</a:t>
            </a:r>
          </a:p>
        </p:txBody>
      </p:sp>
    </p:spTree>
    <p:extLst>
      <p:ext uri="{BB962C8B-B14F-4D97-AF65-F5344CB8AC3E}">
        <p14:creationId xmlns:p14="http://schemas.microsoft.com/office/powerpoint/2010/main" val="366569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69CD3-CC94-4163-8EC1-73D5A83C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5000"/>
            <a:ext cx="9601200" cy="3962400"/>
          </a:xfrm>
        </p:spPr>
        <p:txBody>
          <a:bodyPr/>
          <a:lstStyle/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포트 </a:t>
            </a: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80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요청을 </a:t>
            </a:r>
            <a:r>
              <a:rPr lang="en-US" altLang="ko-KR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FastAPI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전달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7A14FDC-E035-49B1-AF2C-7285EE5C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192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AWS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설정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 -</a:t>
            </a:r>
            <a:r>
              <a:rPr lang="en-US" altLang="ko-KR" sz="3200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Nginx </a:t>
            </a:r>
            <a:r>
              <a:rPr lang="ko-KR" altLang="en-US" sz="3200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DE131F9-6507-4249-8917-2C87E4B5A975}"/>
              </a:ext>
            </a:extLst>
          </p:cNvPr>
          <p:cNvSpPr/>
          <p:nvPr/>
        </p:nvSpPr>
        <p:spPr>
          <a:xfrm>
            <a:off x="1371600" y="2336801"/>
            <a:ext cx="5207000" cy="381000"/>
          </a:xfrm>
          <a:prstGeom prst="roundRect">
            <a:avLst>
              <a:gd name="adj" fmla="val 27763"/>
            </a:avLst>
          </a:prstGeom>
          <a:solidFill>
            <a:srgbClr val="1D1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400" spc="-80" dirty="0"/>
              <a:t>sudo nano /etc/nginx/sites-available/fastapi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1158531-F529-44CE-AE3A-25AD7374BC73}"/>
              </a:ext>
            </a:extLst>
          </p:cNvPr>
          <p:cNvSpPr/>
          <p:nvPr/>
        </p:nvSpPr>
        <p:spPr>
          <a:xfrm>
            <a:off x="1371600" y="2971802"/>
            <a:ext cx="5207000" cy="3022598"/>
          </a:xfrm>
          <a:prstGeom prst="roundRect">
            <a:avLst>
              <a:gd name="adj" fmla="val 7763"/>
            </a:avLst>
          </a:prstGeom>
          <a:solidFill>
            <a:srgbClr val="1D1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400" spc="-80" dirty="0"/>
              <a:t>server {</a:t>
            </a:r>
          </a:p>
          <a:p>
            <a:r>
              <a:rPr lang="fr-FR" altLang="ko-KR" sz="1400" spc="-80" dirty="0"/>
              <a:t>    listen 80;					# </a:t>
            </a:r>
            <a:r>
              <a:rPr lang="ko-KR" altLang="en-US" sz="1400" spc="-80" dirty="0"/>
              <a:t>요청을 받을 포트</a:t>
            </a:r>
            <a:endParaRPr lang="fr-FR" altLang="ko-KR" sz="1400" spc="-80" dirty="0"/>
          </a:p>
          <a:p>
            <a:r>
              <a:rPr lang="fr-FR" altLang="ko-KR" sz="1400" spc="-80" dirty="0"/>
              <a:t>    server_name  </a:t>
            </a:r>
            <a:r>
              <a:rPr lang="fr-FR" altLang="ko-KR" sz="1400" spc="-80" dirty="0">
                <a:solidFill>
                  <a:schemeClr val="accent4">
                    <a:lumMod val="75000"/>
                  </a:schemeClr>
                </a:solidFill>
              </a:rPr>
              <a:t>&lt;&lt;</a:t>
            </a:r>
            <a:r>
              <a:rPr lang="ko-KR" altLang="en-US" sz="1400" spc="-80" dirty="0">
                <a:solidFill>
                  <a:schemeClr val="accent4">
                    <a:lumMod val="75000"/>
                  </a:schemeClr>
                </a:solidFill>
              </a:rPr>
              <a:t>도메인 명</a:t>
            </a:r>
            <a:r>
              <a:rPr lang="fr-FR" altLang="ko-KR" sz="1400" spc="-80" dirty="0">
                <a:solidFill>
                  <a:schemeClr val="accent4">
                    <a:lumMod val="75000"/>
                  </a:schemeClr>
                </a:solidFill>
              </a:rPr>
              <a:t>&gt;&gt;</a:t>
            </a:r>
            <a:r>
              <a:rPr lang="fr-FR" altLang="ko-KR" sz="1400" spc="-80" dirty="0"/>
              <a:t>;</a:t>
            </a:r>
          </a:p>
          <a:p>
            <a:endParaRPr lang="fr-FR" altLang="ko-KR" sz="1400" spc="-80" dirty="0"/>
          </a:p>
          <a:p>
            <a:r>
              <a:rPr lang="fr-FR" altLang="ko-KR" sz="1400" spc="-80" dirty="0"/>
              <a:t>    client_max_body_size 50M;		# </a:t>
            </a:r>
            <a:r>
              <a:rPr lang="ko-KR" altLang="en-US" sz="1400" spc="-80" dirty="0"/>
              <a:t>파일 전송 데이터 용량 한계</a:t>
            </a:r>
            <a:endParaRPr lang="fr-FR" altLang="ko-KR" sz="1400" spc="-80" dirty="0"/>
          </a:p>
          <a:p>
            <a:endParaRPr lang="fr-FR" altLang="ko-KR" sz="1400" spc="-80" dirty="0"/>
          </a:p>
          <a:p>
            <a:r>
              <a:rPr lang="fr-FR" altLang="ko-KR" sz="1400" spc="-80" dirty="0"/>
              <a:t>    location / {</a:t>
            </a:r>
          </a:p>
          <a:p>
            <a:r>
              <a:rPr lang="fr-FR" altLang="ko-KR" sz="1400" spc="-80" dirty="0"/>
              <a:t>        proxy_pass http://127.0.0.1:8000;</a:t>
            </a:r>
          </a:p>
          <a:p>
            <a:r>
              <a:rPr lang="fr-FR" altLang="ko-KR" sz="1400" spc="-80" dirty="0"/>
              <a:t>        proxy_set_header Host $host;</a:t>
            </a:r>
          </a:p>
          <a:p>
            <a:r>
              <a:rPr lang="fr-FR" altLang="ko-KR" sz="1400" spc="-80" dirty="0"/>
              <a:t>        proxy_set_header X-Real-IP $remote_addr;</a:t>
            </a:r>
          </a:p>
          <a:p>
            <a:r>
              <a:rPr lang="fr-FR" altLang="ko-KR" sz="1400" spc="-80" dirty="0"/>
              <a:t>    }</a:t>
            </a:r>
          </a:p>
          <a:p>
            <a:r>
              <a:rPr lang="fr-FR" altLang="ko-KR" sz="1400" spc="-8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4106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69CD3-CC94-4163-8EC1-73D5A83C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5000"/>
            <a:ext cx="9601200" cy="3962400"/>
          </a:xfrm>
        </p:spPr>
        <p:txBody>
          <a:bodyPr/>
          <a:lstStyle/>
          <a:p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 파일 생성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7A14FDC-E035-49B1-AF2C-7285EE5C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192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AWS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설정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rPr>
              <a:t> -</a:t>
            </a:r>
            <a:r>
              <a:rPr lang="en-US" altLang="ko-KR" sz="3200" dirty="0" err="1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systemctl</a:t>
            </a:r>
            <a:r>
              <a:rPr lang="en-US" altLang="ko-KR" sz="3200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자동 실행</a:t>
            </a:r>
            <a:r>
              <a:rPr lang="en-US" altLang="ko-KR" sz="3200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3200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백그라운드 실행</a:t>
            </a:r>
            <a:r>
              <a:rPr lang="en-US" altLang="ko-KR" sz="3200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200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DE131F9-6507-4249-8917-2C87E4B5A975}"/>
              </a:ext>
            </a:extLst>
          </p:cNvPr>
          <p:cNvSpPr/>
          <p:nvPr/>
        </p:nvSpPr>
        <p:spPr>
          <a:xfrm>
            <a:off x="1371600" y="2336801"/>
            <a:ext cx="8547100" cy="381000"/>
          </a:xfrm>
          <a:prstGeom prst="roundRect">
            <a:avLst>
              <a:gd name="adj" fmla="val 27763"/>
            </a:avLst>
          </a:prstGeom>
          <a:solidFill>
            <a:srgbClr val="1D1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400" spc="-80" dirty="0"/>
              <a:t>sudo nano /etc/systemd/system/fastapi.service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1158531-F529-44CE-AE3A-25AD7374BC73}"/>
              </a:ext>
            </a:extLst>
          </p:cNvPr>
          <p:cNvSpPr/>
          <p:nvPr/>
        </p:nvSpPr>
        <p:spPr>
          <a:xfrm>
            <a:off x="1371600" y="2971802"/>
            <a:ext cx="8547100" cy="3022598"/>
          </a:xfrm>
          <a:prstGeom prst="roundRect">
            <a:avLst>
              <a:gd name="adj" fmla="val 7763"/>
            </a:avLst>
          </a:prstGeom>
          <a:solidFill>
            <a:srgbClr val="1D1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altLang="ko-KR" sz="1400" spc="-80" dirty="0"/>
              <a:t>[Unit]</a:t>
            </a:r>
          </a:p>
          <a:p>
            <a:r>
              <a:rPr lang="fr-FR" altLang="ko-KR" sz="1400" spc="-80" dirty="0"/>
              <a:t>Description=FastAPI Web Server</a:t>
            </a:r>
          </a:p>
          <a:p>
            <a:r>
              <a:rPr lang="fr-FR" altLang="ko-KR" sz="1400" spc="-80" dirty="0"/>
              <a:t>After=network.target</a:t>
            </a:r>
          </a:p>
          <a:p>
            <a:endParaRPr lang="fr-FR" altLang="ko-KR" sz="1400" spc="-80" dirty="0"/>
          </a:p>
          <a:p>
            <a:r>
              <a:rPr lang="fr-FR" altLang="ko-KR" sz="1400" spc="-80" dirty="0"/>
              <a:t>[Service]</a:t>
            </a:r>
          </a:p>
          <a:p>
            <a:r>
              <a:rPr lang="fr-FR" altLang="ko-KR" sz="1400" spc="-80" dirty="0"/>
              <a:t>User=ubuntu								# </a:t>
            </a:r>
            <a:r>
              <a:rPr lang="ko-KR" altLang="en-US" sz="1400" spc="-80" dirty="0" err="1"/>
              <a:t>유저명</a:t>
            </a:r>
            <a:endParaRPr lang="fr-FR" altLang="ko-KR" sz="1400" spc="-80" dirty="0"/>
          </a:p>
          <a:p>
            <a:r>
              <a:rPr lang="fr-FR" altLang="ko-KR" sz="1400" spc="-80" dirty="0"/>
              <a:t>WorkingDirectory=/home/ubuntu/projects/moneycounter	#</a:t>
            </a:r>
            <a:r>
              <a:rPr lang="ko-KR" altLang="en-US" sz="1400" spc="-80" dirty="0"/>
              <a:t> 프로젝트</a:t>
            </a:r>
            <a:r>
              <a:rPr lang="en-US" altLang="ko-KR" sz="1400" spc="-80" dirty="0"/>
              <a:t> </a:t>
            </a:r>
            <a:r>
              <a:rPr lang="ko-KR" altLang="en-US" sz="1400" spc="-80" dirty="0"/>
              <a:t>디렉토리</a:t>
            </a:r>
            <a:endParaRPr lang="fr-FR" altLang="ko-KR" sz="1400" spc="-80" dirty="0"/>
          </a:p>
          <a:p>
            <a:r>
              <a:rPr lang="fr-FR" altLang="ko-KR" sz="1400" spc="-80" dirty="0"/>
              <a:t>ExecStart=/home/ubuntu/venvs/moneycounter/bin/uvicorn main:app --host 0.0.0.0 --port 8000</a:t>
            </a:r>
          </a:p>
          <a:p>
            <a:r>
              <a:rPr lang="fr-FR" altLang="ko-KR" sz="1400" spc="-80" dirty="0"/>
              <a:t>									# </a:t>
            </a:r>
            <a:r>
              <a:rPr lang="ko-KR" altLang="en-US" sz="1400" spc="-80" dirty="0"/>
              <a:t>실행 명령어</a:t>
            </a:r>
            <a:endParaRPr lang="fr-FR" altLang="ko-KR" sz="1400" spc="-80" dirty="0"/>
          </a:p>
          <a:p>
            <a:r>
              <a:rPr lang="fr-FR" altLang="ko-KR" sz="1400" spc="-80" dirty="0"/>
              <a:t>Restart=always</a:t>
            </a:r>
          </a:p>
          <a:p>
            <a:endParaRPr lang="fr-FR" altLang="ko-KR" sz="1400" spc="-80" dirty="0"/>
          </a:p>
          <a:p>
            <a:r>
              <a:rPr lang="fr-FR" altLang="ko-KR" sz="1400" spc="-80" dirty="0"/>
              <a:t>[Install]</a:t>
            </a:r>
          </a:p>
          <a:p>
            <a:r>
              <a:rPr lang="fr-FR" altLang="ko-KR" sz="1400" spc="-80" dirty="0"/>
              <a:t>WantedBy=multi-user.target</a:t>
            </a:r>
          </a:p>
        </p:txBody>
      </p:sp>
    </p:spTree>
    <p:extLst>
      <p:ext uri="{BB962C8B-B14F-4D97-AF65-F5344CB8AC3E}">
        <p14:creationId xmlns:p14="http://schemas.microsoft.com/office/powerpoint/2010/main" val="372035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0AB93-263B-413B-9CE0-70DF5F33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3425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활용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69CD3-CC94-4163-8EC1-73D5A83C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5450"/>
            <a:ext cx="3217178" cy="41719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접속시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카메라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갤러리 </a:t>
            </a:r>
            <a:r>
              <a:rPr lang="ko-KR" altLang="en-US" sz="18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토글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버튼을 선택 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카메라로 촬영 혹은 갤러리에서 사진 선택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업로드 버튼 클릭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C052A59-C145-451A-9464-96C405B1F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724" y="1543049"/>
            <a:ext cx="1909102" cy="462915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836EDFF5-72B1-47D7-81CD-3CCC09666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377" y="1543049"/>
            <a:ext cx="1909102" cy="462915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C35EE44-7DEC-4B35-B8A4-9B277B728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3479" y="1543050"/>
            <a:ext cx="1837835" cy="462915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1A53B3E-9804-40DC-AE0A-A1C5BECE6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59" t="20361" r="79691" b="74162"/>
          <a:stretch/>
        </p:blipFill>
        <p:spPr>
          <a:xfrm>
            <a:off x="10183110" y="6209155"/>
            <a:ext cx="598572" cy="61392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9D7A31D-4030-4B8F-9C5B-382C6749EB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16" t="20539" r="80423" b="74401"/>
          <a:stretch/>
        </p:blipFill>
        <p:spPr>
          <a:xfrm>
            <a:off x="8344447" y="6237822"/>
            <a:ext cx="528961" cy="556586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DE6FB45B-3B40-461E-AB0E-775CA04BA585}"/>
              </a:ext>
            </a:extLst>
          </p:cNvPr>
          <p:cNvSpPr/>
          <p:nvPr/>
        </p:nvSpPr>
        <p:spPr>
          <a:xfrm>
            <a:off x="7021585" y="2750278"/>
            <a:ext cx="453006" cy="2214693"/>
          </a:xfrm>
          <a:prstGeom prst="rightArrow">
            <a:avLst>
              <a:gd name="adj1" fmla="val 54545"/>
              <a:gd name="adj2" fmla="val 50000"/>
            </a:avLst>
          </a:prstGeom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C28249A-CE5F-48EA-A1DC-C351B9953211}"/>
              </a:ext>
            </a:extLst>
          </p:cNvPr>
          <p:cNvCxnSpPr/>
          <p:nvPr/>
        </p:nvCxnSpPr>
        <p:spPr>
          <a:xfrm>
            <a:off x="4924338" y="2741889"/>
            <a:ext cx="260058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414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0AB93-263B-413B-9CE0-70DF5F33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3425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활용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69CD3-CC94-4163-8EC1-73D5A83C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5450"/>
            <a:ext cx="6972300" cy="417195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출력되는 항목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i="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입력된 사진에 </a:t>
            </a:r>
            <a:r>
              <a:rPr lang="en-US" altLang="ko-KR" i="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Boxing </a:t>
            </a:r>
            <a:r>
              <a:rPr lang="ko-KR" altLang="en-US" i="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처리와 정확도가 표시된 이미지</a:t>
            </a:r>
            <a:endParaRPr lang="en-US" altLang="ko-KR" i="0" spc="-15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계산된 총 금액</a:t>
            </a:r>
            <a:endParaRPr lang="en-US" altLang="ko-KR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 </a:t>
            </a:r>
            <a:r>
              <a:rPr lang="ko-KR" altLang="en-US" i="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화폐별</a:t>
            </a:r>
            <a:r>
              <a:rPr lang="ko-KR" altLang="en-US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개수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6F8A0D-0920-4918-A246-A88E35056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02" b="5527"/>
          <a:stretch/>
        </p:blipFill>
        <p:spPr>
          <a:xfrm>
            <a:off x="8464908" y="308656"/>
            <a:ext cx="3204178" cy="646965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95774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0AB93-263B-413B-9CE0-70DF5F33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3425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개선 가능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69CD3-CC94-4163-8EC1-73D5A83C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5450"/>
            <a:ext cx="9601200" cy="41719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양질의 데이터 수집으로 인식 정확도 향상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동전 데이터의 경우 숫자가 분별이 가능할 정도의 화질 데이터를 수집</a:t>
            </a:r>
            <a:endParaRPr lang="en-US" altLang="ko-KR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다양한 빛 반사 환경의 데이터 수집</a:t>
            </a:r>
            <a:endParaRPr lang="en-US" altLang="ko-KR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실시간 카메라 영상 전송기능 추가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실시간 영상의 경우 사진에 비해 반응이 빠르기 때문에 화각으로 인해 인식이 안 </a:t>
            </a:r>
            <a:r>
              <a:rPr lang="ko-KR" altLang="en-US" i="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되었어도</a:t>
            </a:r>
            <a:r>
              <a:rPr lang="ko-KR" altLang="en-US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조정이 수월하다</a:t>
            </a:r>
          </a:p>
        </p:txBody>
      </p:sp>
    </p:spTree>
    <p:extLst>
      <p:ext uri="{BB962C8B-B14F-4D97-AF65-F5344CB8AC3E}">
        <p14:creationId xmlns:p14="http://schemas.microsoft.com/office/powerpoint/2010/main" val="556572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0AB93-263B-413B-9CE0-70DF5F33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3425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전체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69CD3-CC94-4163-8EC1-73D5A83C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5450"/>
            <a:ext cx="9601200" cy="4171950"/>
          </a:xfrm>
        </p:spPr>
        <p:txBody>
          <a:bodyPr/>
          <a:lstStyle/>
          <a:p>
            <a:pPr lvl="1"/>
            <a:r>
              <a:rPr lang="en-US" altLang="ko-KR" i="0" dirty="0">
                <a:latin typeface="HY헤드라인M" panose="02030600000101010101" pitchFamily="18" charset="-127"/>
                <a:ea typeface="HY헤드라인M" panose="02030600000101010101" pitchFamily="18" charset="-127"/>
                <a:hlinkClick r:id="rId2"/>
              </a:rPr>
              <a:t>https://github.com/sj84900/koreanCashCounter.git</a:t>
            </a:r>
            <a:endParaRPr lang="en-US" altLang="ko-KR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701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0AB93-263B-413B-9CE0-70DF5F33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 및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69CD3-CC94-4163-8EC1-73D5A83C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766300" cy="3581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YOLOv11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기반의 화폐 감지 모델을 활용한 총 금액 계산 및 계수 웹 애플리케이션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사용자가 웹에서 카메라로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촬영하고나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갤러리 내의 사진을 선택하여 업로드하면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YOLO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모델이 화폐를 인식하고 총 금액과 각 화폐의 개수를 결과로 제공한다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현금의 계산이 필요한 일반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사용자뿐만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아니라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현금의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이용량이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많지만 계수기를 보유하고 있지 않을 소상공인 등에게 실용성이 기대된다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	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269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0AB93-263B-413B-9CE0-70DF5F33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3425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전체 흐름도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18BA00A-84E2-4258-8EE0-5563C553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502" y="1419225"/>
            <a:ext cx="6440073" cy="498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9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0AB93-263B-413B-9CE0-70DF5F33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69CD3-CC94-4163-8EC1-73D5A83C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로보플로우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RoboFlow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900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장의 동전 및 지폐 이미지 수집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E2793F-858B-46F1-B73C-1A42F1308E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8" r="3473" b="805"/>
          <a:stretch/>
        </p:blipFill>
        <p:spPr>
          <a:xfrm>
            <a:off x="1196058" y="2171701"/>
            <a:ext cx="3696453" cy="36762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1C3BC41-FB35-458D-BD16-4F9BF2DE8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511" y="2171700"/>
            <a:ext cx="4028910" cy="36762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E2CB8D-2215-4492-9193-100FAAC070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778"/>
          <a:stretch/>
        </p:blipFill>
        <p:spPr>
          <a:xfrm>
            <a:off x="8937886" y="2171700"/>
            <a:ext cx="2843948" cy="367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3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0AB93-263B-413B-9CE0-70DF5F33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데이터셋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- </a:t>
            </a:r>
            <a:r>
              <a:rPr lang="ko-KR" altLang="en-US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증강</a:t>
            </a:r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(Augmentation)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9445A0F-ABD1-41FE-94C2-C5320172E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802" y="2286000"/>
            <a:ext cx="3208830" cy="28483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DF666E8-7CF6-403C-AA29-9AF622287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632" y="2286000"/>
            <a:ext cx="3066588" cy="3896269"/>
          </a:xfrm>
          <a:prstGeom prst="rect">
            <a:avLst/>
          </a:prstGeom>
        </p:spPr>
      </p:pic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AAB3E805-71D3-4D4D-85AA-1D7AA45A0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746500" cy="3581400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회전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(Rotation):</a:t>
            </a:r>
          </a:p>
          <a:p>
            <a:pPr lvl="1"/>
            <a:r>
              <a:rPr lang="en-US" altLang="ko-KR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±90</a:t>
            </a:r>
            <a:r>
              <a:rPr lang="ko-KR" altLang="en-US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</a:t>
            </a:r>
            <a:r>
              <a:rPr lang="en-US" altLang="ko-KR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180</a:t>
            </a:r>
            <a:r>
              <a:rPr lang="ko-KR" altLang="en-US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</a:t>
            </a:r>
            <a:r>
              <a:rPr lang="en-US" altLang="ko-KR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±15</a:t>
            </a:r>
            <a:r>
              <a:rPr lang="ko-KR" altLang="en-US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</a:t>
            </a:r>
            <a:endParaRPr lang="en-US" altLang="ko-KR" sz="1800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기울기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(Shear):</a:t>
            </a:r>
          </a:p>
          <a:p>
            <a:pPr lvl="1"/>
            <a:r>
              <a:rPr lang="en-US" altLang="ko-KR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±15</a:t>
            </a:r>
            <a:r>
              <a:rPr lang="ko-KR" altLang="en-US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 수평</a:t>
            </a:r>
            <a:r>
              <a:rPr lang="en-US" altLang="ko-KR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수직 변형</a:t>
            </a:r>
            <a:endParaRPr lang="en-US" altLang="ko-KR" sz="1800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총 데이터 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2202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2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0AB93-263B-413B-9CE0-70DF5F33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3425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69CD3-CC94-4163-8EC1-73D5A83C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5450"/>
            <a:ext cx="4290337" cy="4171950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지폐의 학습결과와 달리 동전의 정밀도는 평균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0.7mAP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비교적 낮다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이는 금속재질 특유의 빛 반사로 인해 이미지에서 특징이 왜곡되었을 가능성이 있다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또한 학습 데이터의 품질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저화질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문제가 있어 보인다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2A11A3-0A07-4DB9-871C-96924C85E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5" y="1695450"/>
            <a:ext cx="6153150" cy="478790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463975-767F-4F79-B49C-E048BB4D2C4A}"/>
              </a:ext>
            </a:extLst>
          </p:cNvPr>
          <p:cNvCxnSpPr/>
          <p:nvPr/>
        </p:nvCxnSpPr>
        <p:spPr>
          <a:xfrm>
            <a:off x="10039350" y="2769395"/>
            <a:ext cx="1714500" cy="0"/>
          </a:xfrm>
          <a:prstGeom prst="line">
            <a:avLst/>
          </a:prstGeom>
          <a:ln w="3492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8D05AC-C61F-448E-9D0D-9F93A668087C}"/>
              </a:ext>
            </a:extLst>
          </p:cNvPr>
          <p:cNvSpPr txBox="1"/>
          <p:nvPr/>
        </p:nvSpPr>
        <p:spPr>
          <a:xfrm>
            <a:off x="11425237" y="258579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2532BB-A96F-4C66-A6C3-52F489A419D5}"/>
              </a:ext>
            </a:extLst>
          </p:cNvPr>
          <p:cNvSpPr txBox="1"/>
          <p:nvPr/>
        </p:nvSpPr>
        <p:spPr>
          <a:xfrm>
            <a:off x="11425237" y="276111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1C12ED-6583-46CE-892D-A9E3EE0D89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82" t="29811" r="-804" b="12918"/>
          <a:stretch/>
        </p:blipFill>
        <p:spPr bwMode="auto">
          <a:xfrm>
            <a:off x="1232813" y="4449266"/>
            <a:ext cx="2221588" cy="240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23A458C-FFBB-41D1-9840-FC8D1FACC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4" t="13019" r="17759" b="29626"/>
          <a:stretch/>
        </p:blipFill>
        <p:spPr bwMode="auto">
          <a:xfrm>
            <a:off x="3401062" y="4449266"/>
            <a:ext cx="2260875" cy="240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36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0AB93-263B-413B-9CE0-70DF5F33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9300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69CD3-CC94-4163-8EC1-73D5A83C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4800"/>
            <a:ext cx="4724400" cy="4292600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라이브러리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0352" lvl="1" indent="0">
              <a:buNone/>
            </a:pPr>
            <a:r>
              <a:rPr lang="en-US" altLang="ko-KR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YOLOv11		 - Torch(</a:t>
            </a:r>
            <a:r>
              <a:rPr lang="ko-KR" altLang="en-US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학습</a:t>
            </a:r>
            <a:r>
              <a:rPr lang="en-US" altLang="ko-KR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530352" lvl="1" indent="0">
              <a:buNone/>
            </a:pPr>
            <a:r>
              <a:rPr lang="en-US" altLang="ko-KR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1400" i="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FastAPI</a:t>
            </a:r>
            <a:r>
              <a:rPr lang="en-US" altLang="ko-KR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프레임워크</a:t>
            </a:r>
            <a:r>
              <a:rPr lang="en-US" altLang="ko-KR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	 - </a:t>
            </a:r>
            <a:r>
              <a:rPr lang="en-US" altLang="ko-KR" sz="1400" i="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Torchvision</a:t>
            </a:r>
            <a:endParaRPr lang="en-US" altLang="ko-KR" sz="1400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0352" lvl="1" indent="0">
              <a:buNone/>
            </a:pPr>
            <a:r>
              <a:rPr lang="en-US" altLang="ko-KR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en-US" altLang="ko-KR" sz="1400" i="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Uvicorn</a:t>
            </a:r>
            <a:r>
              <a:rPr lang="en-US" altLang="ko-KR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서버</a:t>
            </a:r>
            <a:r>
              <a:rPr lang="en-US" altLang="ko-KR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	 </a:t>
            </a:r>
          </a:p>
          <a:p>
            <a:pPr marL="530352" lvl="1" indent="0">
              <a:buNone/>
            </a:pPr>
            <a:r>
              <a:rPr lang="en-US" altLang="ko-KR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OpenCV(</a:t>
            </a:r>
            <a:r>
              <a:rPr lang="ko-KR" altLang="en-US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이미지 처리</a:t>
            </a:r>
            <a:r>
              <a:rPr lang="en-US" altLang="ko-KR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530352" lvl="1" indent="0">
              <a:buNone/>
            </a:pPr>
            <a:r>
              <a:rPr lang="en-US" altLang="ko-KR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Jinja2 (</a:t>
            </a:r>
            <a:r>
              <a:rPr lang="ko-KR" altLang="en-US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페이지 렌더링</a:t>
            </a:r>
            <a:r>
              <a:rPr lang="en-US" altLang="ko-KR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r>
              <a:rPr lang="ko-KR" altLang="en-US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깃 다운로드</a:t>
            </a:r>
            <a:endParaRPr lang="en-US" altLang="ko-KR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라이브러리 설치 </a:t>
            </a:r>
            <a:endParaRPr lang="ko-KR" altLang="en-US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1776305-CC13-4CAC-93E8-CF594A8C2401}"/>
              </a:ext>
            </a:extLst>
          </p:cNvPr>
          <p:cNvSpPr/>
          <p:nvPr/>
        </p:nvSpPr>
        <p:spPr>
          <a:xfrm>
            <a:off x="6331940" y="1574800"/>
            <a:ext cx="4640860" cy="4292600"/>
          </a:xfrm>
          <a:prstGeom prst="roundRect">
            <a:avLst>
              <a:gd name="adj" fmla="val 7763"/>
            </a:avLst>
          </a:prstGeom>
          <a:solidFill>
            <a:srgbClr val="1D1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/>
              <a:t>moneycounter</a:t>
            </a:r>
            <a:r>
              <a:rPr lang="en-US" altLang="ko-KR" sz="1000" dirty="0"/>
              <a:t>/</a:t>
            </a:r>
          </a:p>
          <a:p>
            <a:r>
              <a:rPr lang="en-US" altLang="ko-KR" sz="1000" dirty="0"/>
              <a:t>│</a:t>
            </a:r>
          </a:p>
          <a:p>
            <a:r>
              <a:rPr lang="en-US" altLang="ko-KR" sz="1000" dirty="0"/>
              <a:t>├── runs/ 		# YOLO </a:t>
            </a:r>
            <a:r>
              <a:rPr lang="ko-KR" altLang="en-US" sz="1000" dirty="0"/>
              <a:t>실행 결과 저장 폴더</a:t>
            </a:r>
          </a:p>
          <a:p>
            <a:r>
              <a:rPr lang="ko-KR" altLang="en-US" sz="1000" dirty="0"/>
              <a:t>│   └── </a:t>
            </a:r>
            <a:r>
              <a:rPr lang="en-US" altLang="ko-KR" sz="1000" dirty="0"/>
              <a:t>detect/		# YOLO </a:t>
            </a:r>
            <a:r>
              <a:rPr lang="ko-KR" altLang="en-US" sz="1000" dirty="0"/>
              <a:t>감지 결과 폴더</a:t>
            </a:r>
          </a:p>
          <a:p>
            <a:r>
              <a:rPr lang="ko-KR" altLang="en-US" sz="1000" dirty="0"/>
              <a:t>│        ├── </a:t>
            </a:r>
            <a:r>
              <a:rPr lang="en-US" altLang="ko-KR" sz="1000" dirty="0"/>
              <a:t>latest/	# </a:t>
            </a:r>
            <a:r>
              <a:rPr lang="ko-KR" altLang="en-US" sz="1000" dirty="0"/>
              <a:t>최신 감지 결과 저장 폴더</a:t>
            </a:r>
          </a:p>
          <a:p>
            <a:r>
              <a:rPr lang="ko-KR" altLang="en-US" sz="1000" dirty="0"/>
              <a:t>│        ├── </a:t>
            </a:r>
            <a:r>
              <a:rPr lang="en-US" altLang="ko-KR" sz="1000" dirty="0"/>
              <a:t>predict/	# </a:t>
            </a:r>
            <a:r>
              <a:rPr lang="ko-KR" altLang="en-US" sz="1000" dirty="0"/>
              <a:t>예측 결과 저장 폴더</a:t>
            </a:r>
          </a:p>
          <a:p>
            <a:r>
              <a:rPr lang="ko-KR" altLang="en-US" sz="1000" dirty="0"/>
              <a:t>│        └── </a:t>
            </a:r>
            <a:r>
              <a:rPr lang="en-US" altLang="ko-KR" sz="1000" dirty="0"/>
              <a:t>train/	# </a:t>
            </a:r>
            <a:r>
              <a:rPr lang="ko-KR" altLang="en-US" sz="1000" dirty="0"/>
              <a:t>학습 결과 저장 폴더</a:t>
            </a:r>
          </a:p>
          <a:p>
            <a:r>
              <a:rPr lang="ko-KR" altLang="en-US" sz="1000" dirty="0"/>
              <a:t>│</a:t>
            </a:r>
          </a:p>
          <a:p>
            <a:r>
              <a:rPr lang="ko-KR" altLang="en-US" sz="1000" dirty="0"/>
              <a:t>├── </a:t>
            </a:r>
            <a:r>
              <a:rPr lang="en-US" altLang="ko-KR" sz="1000" dirty="0"/>
              <a:t>templates/		# </a:t>
            </a:r>
            <a:r>
              <a:rPr lang="ko-KR" altLang="en-US" sz="1000" dirty="0"/>
              <a:t>웹 애플리케이션 템플릿 폴더</a:t>
            </a:r>
          </a:p>
          <a:p>
            <a:r>
              <a:rPr lang="ko-KR" altLang="en-US" sz="1000" dirty="0"/>
              <a:t>│   └── </a:t>
            </a:r>
            <a:r>
              <a:rPr lang="en-US" altLang="ko-KR" sz="1000" dirty="0"/>
              <a:t>index.html 	# </a:t>
            </a:r>
            <a:r>
              <a:rPr lang="ko-KR" altLang="en-US" sz="1000" dirty="0"/>
              <a:t>웹 페이지 템플릿 파일</a:t>
            </a:r>
          </a:p>
          <a:p>
            <a:r>
              <a:rPr lang="ko-KR" altLang="en-US" sz="1000" dirty="0"/>
              <a:t>│</a:t>
            </a:r>
          </a:p>
          <a:p>
            <a:r>
              <a:rPr lang="ko-KR" altLang="en-US" sz="1000" dirty="0"/>
              <a:t>├── </a:t>
            </a:r>
            <a:r>
              <a:rPr lang="en-US" altLang="ko-KR" sz="1000" dirty="0"/>
              <a:t>test/           # </a:t>
            </a:r>
            <a:r>
              <a:rPr lang="ko-KR" altLang="en-US" sz="1000" dirty="0"/>
              <a:t>테스트 데이터셋 폴더</a:t>
            </a:r>
            <a:r>
              <a:rPr lang="en-US" altLang="ko-KR" sz="1000" u="sng" dirty="0"/>
              <a:t>/ train, valid</a:t>
            </a:r>
            <a:r>
              <a:rPr lang="ko-KR" altLang="en-US" sz="1000" u="sng" dirty="0"/>
              <a:t>도 동일하므로 이하 중략</a:t>
            </a:r>
          </a:p>
          <a:p>
            <a:r>
              <a:rPr lang="ko-KR" altLang="en-US" sz="1000" dirty="0"/>
              <a:t>│   ├── </a:t>
            </a:r>
            <a:r>
              <a:rPr lang="en-US" altLang="ko-KR" sz="1000" dirty="0"/>
              <a:t>images/               # </a:t>
            </a:r>
            <a:r>
              <a:rPr lang="ko-KR" altLang="en-US" sz="1000" dirty="0"/>
              <a:t>테스트 이미지 저장 폴더 </a:t>
            </a:r>
          </a:p>
          <a:p>
            <a:r>
              <a:rPr lang="ko-KR" altLang="en-US" sz="1000" dirty="0"/>
              <a:t>│   └── </a:t>
            </a:r>
            <a:r>
              <a:rPr lang="en-US" altLang="ko-KR" sz="1000" dirty="0"/>
              <a:t>labels/                 # </a:t>
            </a:r>
            <a:r>
              <a:rPr lang="ko-KR" altLang="en-US" sz="1000" dirty="0"/>
              <a:t>테스트 이미지 라벨 파일 저장 폴더</a:t>
            </a:r>
          </a:p>
          <a:p>
            <a:r>
              <a:rPr lang="ko-KR" altLang="en-US" sz="1000" dirty="0"/>
              <a:t>├── </a:t>
            </a:r>
            <a:r>
              <a:rPr lang="en-US" altLang="ko-KR" sz="1000" dirty="0"/>
              <a:t>train/…</a:t>
            </a:r>
          </a:p>
          <a:p>
            <a:r>
              <a:rPr lang="ko-KR" altLang="en-US" sz="1000" dirty="0"/>
              <a:t>├── </a:t>
            </a:r>
            <a:r>
              <a:rPr lang="en-US" altLang="ko-KR" sz="1000" dirty="0"/>
              <a:t>valid/…</a:t>
            </a:r>
          </a:p>
          <a:p>
            <a:r>
              <a:rPr lang="en-US" altLang="ko-KR" sz="1000" dirty="0"/>
              <a:t>├── </a:t>
            </a:r>
            <a:r>
              <a:rPr lang="en-US" altLang="ko-KR" sz="1000" dirty="0" err="1"/>
              <a:t>usingModel</a:t>
            </a:r>
            <a:r>
              <a:rPr lang="en-US" altLang="ko-KR" sz="1000" dirty="0"/>
              <a:t>/	# YOLO </a:t>
            </a:r>
            <a:r>
              <a:rPr lang="ko-KR" altLang="en-US" sz="1000" dirty="0"/>
              <a:t>모델 저장 폴더</a:t>
            </a:r>
          </a:p>
          <a:p>
            <a:r>
              <a:rPr lang="ko-KR" altLang="en-US" sz="1000" dirty="0"/>
              <a:t>│   ├── </a:t>
            </a:r>
            <a:r>
              <a:rPr lang="en-US" altLang="ko-KR" sz="1000" dirty="0"/>
              <a:t>last.pt 		# </a:t>
            </a:r>
            <a:r>
              <a:rPr lang="ko-KR" altLang="en-US" sz="1000" dirty="0"/>
              <a:t>최신 학습된 </a:t>
            </a:r>
            <a:r>
              <a:rPr lang="en-US" altLang="ko-KR" sz="1000" dirty="0"/>
              <a:t>YOLO </a:t>
            </a:r>
            <a:r>
              <a:rPr lang="ko-KR" altLang="en-US" sz="1000" dirty="0"/>
              <a:t>모델 파일</a:t>
            </a:r>
          </a:p>
          <a:p>
            <a:r>
              <a:rPr lang="ko-KR" altLang="en-US" sz="1000" dirty="0"/>
              <a:t>│   └── </a:t>
            </a:r>
            <a:r>
              <a:rPr lang="en-US" altLang="ko-KR" sz="1000" dirty="0"/>
              <a:t>last_before.pt	# </a:t>
            </a:r>
            <a:r>
              <a:rPr lang="ko-KR" altLang="en-US" sz="1000" dirty="0"/>
              <a:t>이전 학습된 </a:t>
            </a:r>
            <a:r>
              <a:rPr lang="en-US" altLang="ko-KR" sz="1000" dirty="0"/>
              <a:t>YOLO </a:t>
            </a:r>
            <a:r>
              <a:rPr lang="ko-KR" altLang="en-US" sz="1000" dirty="0"/>
              <a:t>모델 파일</a:t>
            </a:r>
          </a:p>
          <a:p>
            <a:r>
              <a:rPr lang="ko-KR" altLang="en-US" sz="1000" dirty="0"/>
              <a:t>│</a:t>
            </a:r>
          </a:p>
          <a:p>
            <a:r>
              <a:rPr lang="ko-KR" altLang="en-US" sz="1000" dirty="0"/>
              <a:t>├── </a:t>
            </a:r>
            <a:r>
              <a:rPr lang="en-US" altLang="ko-KR" sz="1000" dirty="0"/>
              <a:t>main.py 		# </a:t>
            </a:r>
            <a:r>
              <a:rPr lang="en-US" altLang="ko-KR" sz="1000" dirty="0" err="1"/>
              <a:t>FastAPI</a:t>
            </a:r>
            <a:r>
              <a:rPr lang="en-US" altLang="ko-KR" sz="1000" dirty="0"/>
              <a:t> </a:t>
            </a:r>
            <a:r>
              <a:rPr lang="ko-KR" altLang="en-US" sz="1000" dirty="0"/>
              <a:t>서버 실행 파일</a:t>
            </a:r>
          </a:p>
          <a:p>
            <a:r>
              <a:rPr lang="ko-KR" altLang="en-US" sz="1000" dirty="0"/>
              <a:t>├── </a:t>
            </a:r>
            <a:r>
              <a:rPr lang="en-US" altLang="ko-KR" sz="1000" dirty="0"/>
              <a:t>train.py  		# YOLO </a:t>
            </a:r>
            <a:r>
              <a:rPr lang="ko-KR" altLang="en-US" sz="1000" dirty="0"/>
              <a:t>모델 학습 스크립트</a:t>
            </a:r>
          </a:p>
          <a:p>
            <a:r>
              <a:rPr lang="ko-KR" altLang="en-US" sz="1000" dirty="0"/>
              <a:t>├── </a:t>
            </a:r>
            <a:r>
              <a:rPr lang="en-US" altLang="ko-KR" sz="1000" dirty="0"/>
              <a:t>predict.py  		# YOLO </a:t>
            </a:r>
            <a:r>
              <a:rPr lang="ko-KR" altLang="en-US" sz="1000" dirty="0"/>
              <a:t>모델 예측 스크립트</a:t>
            </a:r>
          </a:p>
          <a:p>
            <a:r>
              <a:rPr lang="ko-KR" altLang="en-US" sz="1000" dirty="0"/>
              <a:t>└── </a:t>
            </a:r>
            <a:r>
              <a:rPr lang="en-US" altLang="ko-KR" sz="1000" dirty="0" err="1"/>
              <a:t>data.yaml</a:t>
            </a:r>
            <a:r>
              <a:rPr lang="en-US" altLang="ko-KR" sz="1000" dirty="0"/>
              <a:t> 		# YOLO </a:t>
            </a:r>
            <a:r>
              <a:rPr lang="ko-KR" altLang="en-US" sz="1000" dirty="0"/>
              <a:t>학습 데이터 설정 파일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D01443C-54EB-4B20-8DA6-951E26C3C607}"/>
              </a:ext>
            </a:extLst>
          </p:cNvPr>
          <p:cNvSpPr/>
          <p:nvPr/>
        </p:nvSpPr>
        <p:spPr>
          <a:xfrm>
            <a:off x="1531340" y="5118102"/>
            <a:ext cx="4640860" cy="749299"/>
          </a:xfrm>
          <a:prstGeom prst="roundRect">
            <a:avLst>
              <a:gd name="adj" fmla="val 7763"/>
            </a:avLst>
          </a:prstGeom>
          <a:solidFill>
            <a:srgbClr val="1D1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pip install </a:t>
            </a:r>
            <a:r>
              <a:rPr lang="en-US" altLang="ko-KR" sz="1400" dirty="0" err="1"/>
              <a:t>fastapi</a:t>
            </a:r>
            <a:r>
              <a:rPr lang="en-US" altLang="ko-KR" sz="1400" dirty="0"/>
              <a:t> </a:t>
            </a:r>
            <a:r>
              <a:rPr lang="en-US" altLang="ko-KR" sz="1400" dirty="0" err="1"/>
              <a:t>uvicorn</a:t>
            </a:r>
            <a:r>
              <a:rPr lang="en-US" altLang="ko-KR" sz="1400" dirty="0"/>
              <a:t> jinja2 </a:t>
            </a:r>
            <a:r>
              <a:rPr lang="en-US" altLang="ko-KR" sz="1400" dirty="0" err="1"/>
              <a:t>opencv</a:t>
            </a:r>
            <a:r>
              <a:rPr lang="en-US" altLang="ko-KR" sz="1400" dirty="0"/>
              <a:t>-python </a:t>
            </a:r>
            <a:r>
              <a:rPr lang="en-US" altLang="ko-KR" sz="1400" dirty="0" err="1"/>
              <a:t>ultralytics</a:t>
            </a:r>
            <a:br>
              <a:rPr lang="en-US" altLang="ko-KR" sz="1400" dirty="0"/>
            </a:br>
            <a:r>
              <a:rPr lang="en-US" altLang="ko-KR" sz="1400" dirty="0"/>
              <a:t>pip install torch </a:t>
            </a:r>
            <a:r>
              <a:rPr lang="en-US" altLang="ko-KR" sz="1400" dirty="0" err="1"/>
              <a:t>torchvision</a:t>
            </a:r>
            <a:r>
              <a:rPr lang="en-US" altLang="ko-KR" sz="1400" dirty="0"/>
              <a:t> --index-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</a:t>
            </a:r>
            <a:r>
              <a:rPr lang="en-US" altLang="ko-KR" sz="1400" dirty="0">
                <a:hlinkClick r:id="rId2"/>
              </a:rPr>
              <a:t>https://download.pytorch.org/whl/cu118</a:t>
            </a:r>
            <a:r>
              <a:rPr lang="en-US" altLang="ko-KR" sz="1400" dirty="0"/>
              <a:t> </a:t>
            </a:r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</a:rPr>
              <a:t>#cuda 11.8 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</a:rPr>
              <a:t>기준</a:t>
            </a:r>
            <a:endParaRPr lang="en-US" altLang="ko-KR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5A3385A-88F1-4A88-9719-EF30D6DCAD34}"/>
              </a:ext>
            </a:extLst>
          </p:cNvPr>
          <p:cNvSpPr/>
          <p:nvPr/>
        </p:nvSpPr>
        <p:spPr>
          <a:xfrm>
            <a:off x="1531340" y="3959225"/>
            <a:ext cx="4640860" cy="749299"/>
          </a:xfrm>
          <a:prstGeom prst="roundRect">
            <a:avLst>
              <a:gd name="adj" fmla="val 7763"/>
            </a:avLst>
          </a:prstGeom>
          <a:solidFill>
            <a:srgbClr val="1D1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spc="-80" dirty="0"/>
              <a:t>git clone</a:t>
            </a:r>
          </a:p>
          <a:p>
            <a:r>
              <a:rPr lang="en-US" altLang="ko-KR" sz="1400" spc="-80" dirty="0">
                <a:hlinkClick r:id="rId3"/>
              </a:rPr>
              <a:t>https://github.com/sj84900/koreanCashCounter.git</a:t>
            </a:r>
            <a:r>
              <a:rPr lang="en-US" altLang="ko-KR" sz="1400" spc="-80" dirty="0"/>
              <a:t> </a:t>
            </a:r>
            <a:r>
              <a:rPr lang="en-US" altLang="ko-KR" sz="1400" spc="-80" dirty="0" err="1"/>
              <a:t>moneycounter</a:t>
            </a:r>
            <a:endParaRPr lang="en-US" altLang="ko-KR" sz="1400" spc="-80" dirty="0"/>
          </a:p>
        </p:txBody>
      </p:sp>
    </p:spTree>
    <p:extLst>
      <p:ext uri="{BB962C8B-B14F-4D97-AF65-F5344CB8AC3E}">
        <p14:creationId xmlns:p14="http://schemas.microsoft.com/office/powerpoint/2010/main" val="281893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0AB93-263B-413B-9CE0-70DF5F33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912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YOLO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학습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예측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94EF342-A5A4-4074-AA2F-B46E246CC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759744"/>
            <a:ext cx="4443984" cy="581120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(train.py)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8A21215-3318-46C0-9537-5B899E94A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451099"/>
            <a:ext cx="4443984" cy="4168776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model.train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 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내의 매개변수 설정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en-US" altLang="ko-KR" sz="16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epochs=50	(</a:t>
            </a:r>
            <a:r>
              <a:rPr lang="ko-KR" altLang="en-US" sz="16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반복 횟수</a:t>
            </a:r>
            <a:r>
              <a:rPr lang="en-US" altLang="ko-KR" sz="16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vl="1"/>
            <a:r>
              <a:rPr lang="en-US" altLang="ko-KR" sz="16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batch=16		(</a:t>
            </a:r>
            <a:r>
              <a:rPr lang="ko-KR" altLang="en-US" sz="16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배치 크기</a:t>
            </a:r>
            <a:r>
              <a:rPr lang="en-US" altLang="ko-KR" sz="16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vl="1"/>
            <a:r>
              <a:rPr lang="en-US" altLang="ko-KR" sz="1600" i="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imgsz</a:t>
            </a:r>
            <a:r>
              <a:rPr lang="en-US" altLang="ko-KR" sz="16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=640	(</a:t>
            </a:r>
            <a:r>
              <a:rPr lang="ko-KR" altLang="en-US" sz="16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이미지 크기</a:t>
            </a:r>
            <a:r>
              <a:rPr lang="en-US" altLang="ko-KR" sz="16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vl="1"/>
            <a:r>
              <a:rPr lang="en-US" altLang="ko-KR" sz="16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workers=2	(</a:t>
            </a:r>
            <a:r>
              <a:rPr lang="ko-KR" altLang="en-US" sz="16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 수</a:t>
            </a:r>
            <a:r>
              <a:rPr lang="en-US" altLang="ko-KR" sz="16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vl="1"/>
            <a:r>
              <a:rPr lang="en-US" altLang="ko-KR" sz="16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device=0		(</a:t>
            </a:r>
            <a:r>
              <a:rPr lang="en-US" altLang="ko-KR" sz="1600" i="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gpu</a:t>
            </a:r>
            <a:r>
              <a:rPr lang="ko-KR" altLang="en-US" sz="16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사용</a:t>
            </a:r>
            <a:r>
              <a:rPr lang="en-US" altLang="ko-KR" sz="16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vl="2"/>
            <a:r>
              <a:rPr lang="en-US" altLang="ko-KR" sz="1400" i="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device=‘</a:t>
            </a:r>
            <a:r>
              <a:rPr lang="en-US" altLang="ko-KR" sz="1400" i="0" dirty="0" err="1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cpu</a:t>
            </a:r>
            <a:r>
              <a:rPr lang="en-US" altLang="ko-KR" sz="1400" i="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’ (</a:t>
            </a:r>
            <a:r>
              <a:rPr lang="en-US" altLang="ko-KR" sz="1400" i="0" dirty="0" err="1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cpu</a:t>
            </a:r>
            <a:r>
              <a:rPr lang="en-US" altLang="ko-KR" sz="1400" i="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i="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</a:t>
            </a:r>
            <a:r>
              <a:rPr lang="en-US" altLang="ko-KR" sz="1400" i="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lvl="1"/>
            <a:r>
              <a:rPr lang="en-US" altLang="ko-KR" sz="16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patience=10	(early stopping)</a:t>
            </a:r>
          </a:p>
          <a:p>
            <a:pPr lvl="2"/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회 동안 성능변화가 없으면 중단</a:t>
            </a:r>
            <a:endParaRPr lang="en-US" altLang="ko-KR" sz="1400" i="0" dirty="0">
              <a:solidFill>
                <a:schemeClr val="bg1">
                  <a:lumMod val="6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Model = YOLO(“ ”)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파일 경로 확인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train.py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컴파일시 학습 시작</a:t>
            </a:r>
            <a:endParaRPr lang="en-US" altLang="ko-KR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5EE3295-CEEA-4841-B048-C7C96E446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5014" y="2451099"/>
            <a:ext cx="4574786" cy="3416301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변수 설정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0352" lvl="1" indent="0">
              <a:buNone/>
            </a:pPr>
            <a:r>
              <a:rPr lang="en-US" altLang="ko-KR" sz="1400" i="0" dirty="0"/>
              <a:t>- </a:t>
            </a:r>
            <a:r>
              <a:rPr lang="en-US" altLang="ko-KR" sz="1400" i="0" dirty="0" err="1"/>
              <a:t>imageLoot</a:t>
            </a:r>
            <a:r>
              <a:rPr lang="en-US" altLang="ko-KR" sz="1400" i="0" dirty="0"/>
              <a:t> = </a:t>
            </a:r>
            <a:r>
              <a:rPr lang="en-US" altLang="ko-KR" sz="1400" i="0" dirty="0">
                <a:solidFill>
                  <a:schemeClr val="accent4">
                    <a:lumMod val="75000"/>
                  </a:schemeClr>
                </a:solidFill>
              </a:rPr>
              <a:t>"test/images/“</a:t>
            </a:r>
            <a:r>
              <a:rPr lang="en-US" altLang="ko-KR" sz="1400" i="0" dirty="0"/>
              <a:t>  </a:t>
            </a:r>
            <a:r>
              <a:rPr lang="en-US" altLang="ko-KR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경로</a:t>
            </a:r>
            <a:endParaRPr lang="en-US" altLang="ko-KR" sz="1400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0352" lvl="1" indent="0">
              <a:buNone/>
            </a:pPr>
            <a:r>
              <a:rPr lang="en-US" altLang="ko-KR" sz="1400" i="0" dirty="0"/>
              <a:t>- </a:t>
            </a:r>
            <a:r>
              <a:rPr lang="en-US" altLang="ko-KR" sz="1400" i="0" dirty="0" err="1"/>
              <a:t>imageName</a:t>
            </a:r>
            <a:r>
              <a:rPr lang="en-US" altLang="ko-KR" sz="1400" i="0" dirty="0"/>
              <a:t> = </a:t>
            </a:r>
            <a:r>
              <a:rPr lang="en-US" altLang="ko-KR" sz="1400" i="0" dirty="0">
                <a:solidFill>
                  <a:schemeClr val="accent4">
                    <a:lumMod val="75000"/>
                  </a:schemeClr>
                </a:solidFill>
              </a:rPr>
              <a:t>"test01.jpg“     </a:t>
            </a:r>
            <a:r>
              <a:rPr lang="en-US" altLang="ko-KR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테스트 이미지 명</a:t>
            </a:r>
            <a:endParaRPr lang="en-US" altLang="ko-KR" sz="1400" i="0" dirty="0"/>
          </a:p>
          <a:p>
            <a:pPr marL="530352" lvl="1" indent="0">
              <a:buNone/>
            </a:pPr>
            <a:r>
              <a:rPr lang="en-US" altLang="ko-KR" sz="1400" i="0" dirty="0"/>
              <a:t>- model = YOLO(</a:t>
            </a:r>
            <a:r>
              <a:rPr lang="en-US" altLang="ko-KR" sz="1400" i="0" dirty="0">
                <a:solidFill>
                  <a:schemeClr val="accent4">
                    <a:lumMod val="75000"/>
                  </a:schemeClr>
                </a:solidFill>
              </a:rPr>
              <a:t>"</a:t>
            </a:r>
            <a:r>
              <a:rPr lang="en-US" altLang="ko-KR" sz="1400" i="0" dirty="0" err="1">
                <a:solidFill>
                  <a:schemeClr val="accent4">
                    <a:lumMod val="75000"/>
                  </a:schemeClr>
                </a:solidFill>
              </a:rPr>
              <a:t>usingModel</a:t>
            </a:r>
            <a:r>
              <a:rPr lang="en-US" altLang="ko-KR" sz="1400" i="0" dirty="0">
                <a:solidFill>
                  <a:schemeClr val="accent4">
                    <a:lumMod val="75000"/>
                  </a:schemeClr>
                </a:solidFill>
              </a:rPr>
              <a:t>/last.pt"</a:t>
            </a:r>
            <a:r>
              <a:rPr lang="en-US" altLang="ko-KR" sz="1400" i="0" dirty="0"/>
              <a:t>) </a:t>
            </a:r>
          </a:p>
          <a:p>
            <a:pPr marL="530352" lvl="1" indent="0">
              <a:buNone/>
            </a:pPr>
            <a:r>
              <a:rPr lang="en-US" altLang="ko-KR" sz="1400" i="0" dirty="0"/>
              <a:t>			  </a:t>
            </a:r>
            <a:r>
              <a:rPr lang="en-US" altLang="ko-KR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경로</a:t>
            </a:r>
            <a:endParaRPr lang="en-US" altLang="ko-KR" sz="1400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84048" marR="0" lvl="0" indent="-384048" algn="l" defTabSz="914400" rtl="0" eaLnBrk="1" fontAlgn="auto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r>
              <a:rPr lang="en-US" altLang="ko-KR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redict.py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컴파일시 예측 시작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384048" marR="0" lvl="0" indent="-384048" algn="l" defTabSz="914400" rtl="0" eaLnBrk="1" fontAlgn="auto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r>
              <a:rPr lang="ko-KR" altLang="en-US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콘솔로 </a:t>
            </a:r>
            <a:r>
              <a:rPr lang="en-US" altLang="ko-KR" dirty="0" err="1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idex</a:t>
            </a:r>
            <a:r>
              <a:rPr lang="ko-KR" altLang="en-US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값과 정확도 출력</a:t>
            </a:r>
            <a:endParaRPr lang="en-US" altLang="ko-KR" dirty="0">
              <a:solidFill>
                <a:srgbClr val="191B0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84048" marR="0" lvl="0" indent="-384048" algn="l" defTabSz="914400" rtl="0" eaLnBrk="1" fontAlgn="auto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r>
              <a:rPr lang="en-US" altLang="ko-KR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runs/detect/predict </a:t>
            </a:r>
            <a:r>
              <a:rPr lang="ko-KR" altLang="en-US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폴더에</a:t>
            </a:r>
            <a:endParaRPr lang="en-US" altLang="ko-KR" dirty="0">
              <a:solidFill>
                <a:srgbClr val="191B0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	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예측 결과 이미지 저장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530352" lvl="1" indent="0">
              <a:buNone/>
            </a:pPr>
            <a:endParaRPr lang="en-US" altLang="ko-KR" sz="1400" i="0" dirty="0"/>
          </a:p>
          <a:p>
            <a:endParaRPr lang="ko-KR" altLang="en-US" dirty="0"/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ADF0D67D-FB52-4F35-B5A8-65A71D64198B}"/>
              </a:ext>
            </a:extLst>
          </p:cNvPr>
          <p:cNvSpPr txBox="1">
            <a:spLocks/>
          </p:cNvSpPr>
          <p:nvPr/>
        </p:nvSpPr>
        <p:spPr>
          <a:xfrm>
            <a:off x="6525014" y="1759744"/>
            <a:ext cx="4443984" cy="5811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1" hangingPunct="1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3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예측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(predict.py)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51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0AB93-263B-413B-9CE0-70DF5F33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3425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웹 애플리케이션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69CD3-CC94-4163-8EC1-73D5A83C2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5450"/>
            <a:ext cx="5534025" cy="4171950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</a:t>
            </a:r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 업로드 폼 제공</a:t>
            </a:r>
            <a:endParaRPr lang="en-US" altLang="ko-KR" sz="1800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en-US" altLang="ko-KR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YOLO</a:t>
            </a:r>
            <a:r>
              <a:rPr lang="ko-KR" altLang="en-US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결과</a:t>
            </a:r>
            <a:r>
              <a:rPr lang="en-US" altLang="ko-KR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총 금액 및 화폐 개수 출력</a:t>
            </a:r>
            <a:endParaRPr lang="en-US" altLang="ko-KR" sz="1800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감지된 화폐가 표시된 이미지 제공</a:t>
            </a:r>
            <a:endParaRPr lang="en-US" altLang="ko-KR" sz="1800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모바일 유저를 위한 카메라 및 갤러리 탐색 기능 지원</a:t>
            </a:r>
            <a:endParaRPr lang="en-US" altLang="ko-KR" sz="1800" i="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84048" marR="0" lvl="0" indent="-384048" algn="l" defTabSz="914400" rtl="0" eaLnBrk="1" fontAlgn="auto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r>
              <a:rPr lang="ko-KR" altLang="en-US" sz="1800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서버 실행 방법</a:t>
            </a:r>
            <a:r>
              <a:rPr lang="en-US" altLang="ko-KR" sz="1800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800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로컬</a:t>
            </a:r>
            <a:r>
              <a:rPr lang="en-US" altLang="ko-KR" sz="1800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384048" marR="0" lvl="0" indent="-384048" algn="l" defTabSz="914400" rtl="0" eaLnBrk="1" fontAlgn="auto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None/>
              <a:tabLst/>
              <a:defRPr/>
            </a:pPr>
            <a:r>
              <a:rPr lang="en-US" altLang="ko-KR" dirty="0">
                <a:solidFill>
                  <a:srgbClr val="191B0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  <a:p>
            <a:pPr lvl="1"/>
            <a:r>
              <a:rPr lang="en-US" altLang="ko-KR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http://127.0.0.1:8000/ </a:t>
            </a:r>
            <a:r>
              <a:rPr lang="ko-KR" altLang="en-US" sz="1800" i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접속</a:t>
            </a:r>
          </a:p>
          <a:p>
            <a:pPr lvl="1"/>
            <a:endParaRPr lang="en-US" altLang="ko-KR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D40406-94D5-4AA9-9BB3-D3D4C4FC0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774" y="983796"/>
            <a:ext cx="4889692" cy="5762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83D6245-730E-4AE4-BF2F-FCAF06CD5921}"/>
              </a:ext>
            </a:extLst>
          </p:cNvPr>
          <p:cNvSpPr/>
          <p:nvPr/>
        </p:nvSpPr>
        <p:spPr>
          <a:xfrm>
            <a:off x="1590676" y="4283076"/>
            <a:ext cx="5181600" cy="403224"/>
          </a:xfrm>
          <a:prstGeom prst="roundRect">
            <a:avLst>
              <a:gd name="adj" fmla="val 7763"/>
            </a:avLst>
          </a:prstGeom>
          <a:solidFill>
            <a:srgbClr val="1D1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/>
              <a:t>uvicorn</a:t>
            </a:r>
            <a:r>
              <a:rPr lang="en-US" altLang="ko-KR" sz="1400" dirty="0"/>
              <a:t> </a:t>
            </a:r>
            <a:r>
              <a:rPr lang="en-US" altLang="ko-KR" sz="1400" dirty="0" err="1"/>
              <a:t>main:app</a:t>
            </a:r>
            <a:r>
              <a:rPr lang="en-US" altLang="ko-KR" sz="1400" dirty="0"/>
              <a:t> --reload</a:t>
            </a:r>
          </a:p>
        </p:txBody>
      </p:sp>
    </p:spTree>
    <p:extLst>
      <p:ext uri="{BB962C8B-B14F-4D97-AF65-F5344CB8AC3E}">
        <p14:creationId xmlns:p14="http://schemas.microsoft.com/office/powerpoint/2010/main" val="4255918678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929</TotalTime>
  <Words>1113</Words>
  <Application>Microsoft Office PowerPoint</Application>
  <PresentationFormat>와이드스크린</PresentationFormat>
  <Paragraphs>162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HY헤드라인M</vt:lpstr>
      <vt:lpstr>Arial</vt:lpstr>
      <vt:lpstr>Franklin Gothic Book</vt:lpstr>
      <vt:lpstr>자르기</vt:lpstr>
      <vt:lpstr>Ai기반 화폐 감지 및 계산 웹 애플리케이션</vt:lpstr>
      <vt:lpstr>목적 및 개요</vt:lpstr>
      <vt:lpstr>프로그램 전체 흐름도</vt:lpstr>
      <vt:lpstr>데이터셋</vt:lpstr>
      <vt:lpstr>데이터셋   - 데이터 증강(Augmentation)</vt:lpstr>
      <vt:lpstr>학습 결과</vt:lpstr>
      <vt:lpstr>시스템 구성</vt:lpstr>
      <vt:lpstr>YOLO 모델 학습/예측</vt:lpstr>
      <vt:lpstr>웹 애플리케이션</vt:lpstr>
      <vt:lpstr>AWS 서버 설정</vt:lpstr>
      <vt:lpstr>AWS 서버 설정  -Nginx 설정</vt:lpstr>
      <vt:lpstr>AWS 서버 설정  -systemctl 자동 실행/백그라운드 실행 설정</vt:lpstr>
      <vt:lpstr>활용 예시</vt:lpstr>
      <vt:lpstr>활용 예시</vt:lpstr>
      <vt:lpstr>개선 가능 사항</vt:lpstr>
      <vt:lpstr>전체 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Ai기반 화폐 감지 및 계산 웹 애플리케이션</dc:title>
  <dc:creator>420-17</dc:creator>
  <cp:lastModifiedBy>420-17</cp:lastModifiedBy>
  <cp:revision>54</cp:revision>
  <dcterms:created xsi:type="dcterms:W3CDTF">2025-06-23T05:45:53Z</dcterms:created>
  <dcterms:modified xsi:type="dcterms:W3CDTF">2025-06-26T02:39:21Z</dcterms:modified>
</cp:coreProperties>
</file>