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86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/>
          <a:stretch/>
        </p:blipFill>
        <p:spPr>
          <a:xfrm>
            <a:off x="0" y="0"/>
            <a:ext cx="68389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8604431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24188" y="723484"/>
            <a:ext cx="3175000" cy="332204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66750" y="2341563"/>
            <a:ext cx="2513013" cy="2300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627438" y="2330450"/>
            <a:ext cx="2571750" cy="23320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66750" y="5472112"/>
            <a:ext cx="2513013" cy="234185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627438" y="5472112"/>
            <a:ext cx="2571750" cy="23415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5154613" y="221673"/>
            <a:ext cx="1044575" cy="22124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5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DFE8-24A5-4597-A930-1276F44C4E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619D-8C70-4BD5-BEC3-2FEAC114E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627438" y="2330450"/>
            <a:ext cx="2571750" cy="23320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8223BED-E910-4C15-B042-B23760D0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70428"/>
              </p:ext>
            </p:extLst>
          </p:nvPr>
        </p:nvGraphicFramePr>
        <p:xfrm>
          <a:off x="205273" y="2421553"/>
          <a:ext cx="3025290" cy="2190750"/>
        </p:xfrm>
        <a:graphic>
          <a:graphicData uri="http://schemas.openxmlformats.org/drawingml/2006/table">
            <a:tbl>
              <a:tblPr/>
              <a:tblGrid>
                <a:gridCol w="463911">
                  <a:extLst>
                    <a:ext uri="{9D8B030D-6E8A-4147-A177-3AD203B41FA5}">
                      <a16:colId xmlns:a16="http://schemas.microsoft.com/office/drawing/2014/main" val="3548036100"/>
                    </a:ext>
                  </a:extLst>
                </a:gridCol>
                <a:gridCol w="2561379">
                  <a:extLst>
                    <a:ext uri="{9D8B030D-6E8A-4147-A177-3AD203B41FA5}">
                      <a16:colId xmlns:a16="http://schemas.microsoft.com/office/drawing/2014/main" val="1494231971"/>
                    </a:ext>
                  </a:extLst>
                </a:gridCol>
              </a:tblGrid>
              <a:tr h="1168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¿Quiénes son?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Corporación multinacional estadounidense de bienes de consumo fundada en Cincinnati, Ohio en 1837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98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Sede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Cincinnati, Ohio. </a:t>
                      </a:r>
                      <a:endParaRPr lang="es-MX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81182"/>
                  </a:ext>
                </a:extLst>
              </a:tr>
              <a:tr h="1168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Presencia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Operaciones en aprox. 70 países y productos vendidos en más de 180 países.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197556"/>
                  </a:ext>
                </a:extLst>
              </a:tr>
              <a:tr h="1168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Empleados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92,000 en todo el mundo.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424272"/>
                  </a:ext>
                </a:extLst>
              </a:tr>
              <a:tr h="3150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Propósito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“Proporcionaremos productos y servicios de marca de calidad y valor superiores que mejoren la vida de los consumidores, ahora y para las generaciones venideras. Como resultado, los consumidores nos recompensarán con ventas de liderazgo, ganancias y creación de valor, permitiendo que nuestra gente y las comunidades en las que vivimos y trabajemos prosperen”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5775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Posición en el mercado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 menos 17 de las 20 principales marcas de la compañía son la n.º 1 o la n.º 2 en cuota de mercado en cualquier grupo de edad.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Aproximadamente 4.600 millones de personas en todo el mundo han usado sus productos en un momento dado.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984212"/>
                  </a:ext>
                </a:extLst>
              </a:tr>
              <a:tr h="83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Clientes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#1 es Walmart (15% de las ventas totales de 2018).</a:t>
                      </a:r>
                      <a:endParaRPr lang="es-ES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92982"/>
                  </a:ext>
                </a:extLst>
              </a:tr>
              <a:tr h="1828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Modelo de negocios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 basa en el continuo crecimiento y éxito de las marcas y productos existentes, y en la creación de nuevos productos innovadores.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861542"/>
                  </a:ext>
                </a:extLst>
              </a:tr>
              <a:tr h="3150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5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Patrimonio de la empresa</a:t>
                      </a:r>
                      <a:endParaRPr lang="es-MX" sz="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Fundador, emigrando de Inglaterra, se estableció como fabricante de velas en Cincinnati, que era un centro ocupado de comercio e industria a principios del siglo XIX. Y cofundador, llegando de Irlanda, se hizo aprendiz de un maestro del jabón. Los dos se conocieron por cuestiones familiares, razón por la cual se  convirtieron en socios comerciales.</a:t>
                      </a:r>
                      <a:endParaRPr lang="es-ES" sz="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97437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BBE9BA4-8C3F-416F-9406-C978D06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386851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100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2851CC-31E6-4DA1-8836-186C62D93DC0}"/>
              </a:ext>
            </a:extLst>
          </p:cNvPr>
          <p:cNvSpPr/>
          <p:nvPr/>
        </p:nvSpPr>
        <p:spPr>
          <a:xfrm>
            <a:off x="3627439" y="2421553"/>
            <a:ext cx="2968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Mantener liderazgo en ventas, ingresos y generación de valor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Contar con marcas y productos de calidad superior que generen valor para los consumidores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Garantizar un suministro efectivo y en tiempo de productos para las diferentes regiones de Latinoamérica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Lograr tener un impacto positivo en las comunidades de América Latina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Operar el 100% de las plantas en América Latina con energía 100% renovable 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FE4048-0D6F-458B-AA9A-65F3EF74003E}"/>
              </a:ext>
            </a:extLst>
          </p:cNvPr>
          <p:cNvSpPr/>
          <p:nvPr/>
        </p:nvSpPr>
        <p:spPr>
          <a:xfrm>
            <a:off x="3627438" y="5472112"/>
            <a:ext cx="25441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Enfoque al cliente: Entender las necesidades de los consumidores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Innovación: Traducir las preferencias de los consumidores en productos innovadores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Marcas: Desarrollar marcas con productos de alta calidad y enfocados en el beneficio del cliente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Capacidad de distribución: llegar a los consumidores y minoristas en el momento y lugar adecuados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Escala: enfoque en la eficiencia y valor al consumidor 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0504B7-3341-4205-8EC2-E808E662B96A}"/>
              </a:ext>
            </a:extLst>
          </p:cNvPr>
          <p:cNvSpPr/>
          <p:nvPr/>
        </p:nvSpPr>
        <p:spPr>
          <a:xfrm>
            <a:off x="205273" y="5472112"/>
            <a:ext cx="317634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Mercado: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Incremento de productividad a través de la digitalización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Presión constante para bajar los precios. Los clientes son más conscientes de los precios de la competencia.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Canales: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Transformación del canal minorista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Apalancar el crecimiento de comercio electrónico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Capitalizar canales emergentes (redes sociales)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Competencia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Mercado altamente competitivo a nivel local y global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Imitación de productos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Mercados internacionales: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Devaluaciones de divisas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Cambio de políticas gubernamentales / incertidumbres geopolíticas.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Cumplimiento de las leyes y regulaciones en cada país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Cadena de Suministro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Complejidad de la cadena de suministro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Incremento en los robos de carga </a:t>
            </a:r>
            <a:endParaRPr lang="es-ES" sz="9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381</Words>
  <Application>Microsoft Office PowerPoint</Application>
  <PresentationFormat>Carta (216 x 279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Esquivel Jimenez Guillermo Arnulfo</dc:creator>
  <cp:lastModifiedBy>Tabatha Lesprón</cp:lastModifiedBy>
  <cp:revision>11</cp:revision>
  <dcterms:created xsi:type="dcterms:W3CDTF">2018-08-15T16:06:59Z</dcterms:created>
  <dcterms:modified xsi:type="dcterms:W3CDTF">2019-10-09T21:23:32Z</dcterms:modified>
</cp:coreProperties>
</file>