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Masters/slideMaster1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Masters/slideMaster24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27.xml" ContentType="application/vnd.openxmlformats-officedocument.theme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3.xml" ContentType="application/vnd.openxmlformats-officedocument.theme+xml"/>
  <Override PartName="/ppt/theme/theme25.xml" ContentType="application/vnd.openxmlformats-officedocument.theme+xml"/>
  <Override PartName="/docProps/core1.xml" ContentType="application/vnd.openxmlformats-package.core-properties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theme/theme21.xml" ContentType="application/vnd.openxmlformats-officedocument.theme+xml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26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24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</p:sldMasterIdLst>
  <p:sldIdLst>
    <p:sldId id="256" r:id="rId28"/>
    <p:sldId id="259" r:id="rId29"/>
    <p:sldId id="260" r:id="rId30"/>
    <p:sldId id="261" r:id="rId31"/>
    <p:sldId id="263" r:id="rId32"/>
    <p:sldId id="264" r:id="rId3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2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5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1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" Target="slides/slide3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9;p2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9" name="Google Shape;10;p2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" name="Google Shape;11;p2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3" name="Google Shape;12;p2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3160" y="1181160"/>
            <a:ext cx="7717320" cy="22194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Google Shape;16;p2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01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157;p1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66" name="Google Shape;158;p1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67" name="Google Shape;159;p1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8" name="Google Shape;160;p1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9" name="Google Shape;161;p1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3240" y="1360440"/>
            <a:ext cx="4763520" cy="6397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Google Shape;164;p1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34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166;p20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74" name="Google Shape;167;p20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75" name="Google Shape;168;p20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76" name="Google Shape;169;p20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77" name="Google Shape;170;p20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177;p21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89" name="Google Shape;178;p21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90" name="Google Shape;179;p21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91" name="Google Shape;180;p21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92" name="Google Shape;181;p21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186;p22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95" name="Google Shape;187;p22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96" name="Google Shape;188;p22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97" name="Google Shape;189;p22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98" name="Google Shape;190;p22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1" name="Google Shape;208;p23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02" name="Google Shape;209;p23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03" name="Google Shape;210;p23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04" name="Google Shape;211;p23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05" name="Google Shape;212;p23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214;p24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07" name="Google Shape;215;p24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08" name="Google Shape;216;p24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09" name="Google Shape;217;p24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10" name="Google Shape;218;p24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233;p25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13" name="Google Shape;234;p2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14" name="Google Shape;235;p2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15" name="Google Shape;236;p25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16" name="Google Shape;237;p25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733840" y="871560"/>
            <a:ext cx="3474360" cy="76860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2733840" y="2187360"/>
            <a:ext cx="3474360" cy="76860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2733840" y="3503160"/>
            <a:ext cx="3474360" cy="76860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Google Shape;244;p25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17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255;p27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30" name="Google Shape;256;p27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31" name="Google Shape;257;p27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32" name="Google Shape;258;p27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33" name="Google Shape;259;p27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261;p28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35" name="Google Shape;262;p28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36" name="Google Shape;263;p28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37" name="Google Shape;264;p28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38" name="Google Shape;265;p28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27;p4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40" name="Google Shape;28;p4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1" name="Google Shape;29;p4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42" name="Google Shape;30;p4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43" name="Google Shape;31;p4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6" name="Google Shape;34;p4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37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82;p11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1" name="Google Shape;83;p11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" name="Google Shape;84;p11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3" name="Google Shape;85;p11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4" name="Google Shape;86;p11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871360" y="1630800"/>
            <a:ext cx="4641840" cy="1188360"/>
          </a:xfrm>
          <a:prstGeom prst="rect">
            <a:avLst/>
          </a:prstGeom>
          <a:solidFill>
            <a:schemeClr val="accent2"/>
          </a:solidFill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Google Shape;89;p11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16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36;p5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50" name="Google Shape;37;p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1" name="Google Shape;38;p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52" name="Google Shape;39;p5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53" name="Google Shape;40;p5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47;p6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59" name="Google Shape;48;p6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60" name="Google Shape;49;p6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61" name="Google Shape;50;p6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62" name="Google Shape;51;p6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54;p7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66" name="Google Shape;55;p7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67" name="Google Shape;56;p7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68" name="Google Shape;57;p7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69" name="Google Shape;58;p7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62;p8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72" name="Google Shape;63;p8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73" name="Google Shape;64;p8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74" name="Google Shape;65;p8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75" name="Google Shape;66;p8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768680" y="1585440"/>
            <a:ext cx="5606640" cy="175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Google Shape;68;p8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12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70;p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79" name="Google Shape;71;p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80" name="Google Shape;72;p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1" name="Google Shape;73;p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2" name="Google Shape;74;p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4" name="Google Shape;77;p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720000" y="539640"/>
            <a:ext cx="2742840" cy="65016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92;p13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8" name="Google Shape;93;p13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9" name="Google Shape;94;p13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20" name="Google Shape;95;p13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21" name="Google Shape;96;p13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715320" y="1200960"/>
            <a:ext cx="2679480" cy="47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title"/>
          </p:nvPr>
        </p:nvSpPr>
        <p:spPr>
          <a:xfrm>
            <a:off x="715320" y="2618640"/>
            <a:ext cx="2679480" cy="47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713160" y="1673280"/>
            <a:ext cx="2679480" cy="47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title"/>
          </p:nvPr>
        </p:nvSpPr>
        <p:spPr>
          <a:xfrm>
            <a:off x="715320" y="3091320"/>
            <a:ext cx="2679480" cy="47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title"/>
          </p:nvPr>
        </p:nvSpPr>
        <p:spPr>
          <a:xfrm>
            <a:off x="715320" y="2145960"/>
            <a:ext cx="2679480" cy="47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7"/>
          <p:cNvSpPr>
            <a:spLocks noGrp="1"/>
          </p:cNvSpPr>
          <p:nvPr>
            <p:ph type="title"/>
          </p:nvPr>
        </p:nvSpPr>
        <p:spPr>
          <a:xfrm>
            <a:off x="715320" y="3563640"/>
            <a:ext cx="2679480" cy="47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Google Shape;110;p13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03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12;p14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31" name="Google Shape;113;p14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2" name="Google Shape;114;p14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33" name="Google Shape;115;p14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34" name="Google Shape;116;p14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69960" y="3007440"/>
            <a:ext cx="6003720" cy="54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Google Shape;119;p14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13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1;p15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38" name="Google Shape;122;p1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9" name="Google Shape;123;p1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0" name="Google Shape;124;p15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1" name="Google Shape;125;p15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502080"/>
            <a:ext cx="5045400" cy="100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3160" y="1183680"/>
            <a:ext cx="7717320" cy="20376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130;p16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45" name="Google Shape;131;p16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6" name="Google Shape;132;p16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7" name="Google Shape;133;p16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8" name="Google Shape;134;p16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646000" y="450000"/>
            <a:ext cx="385164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Google Shape;137;p16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19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139;p17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52" name="Google Shape;140;p17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53" name="Google Shape;141;p17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54" name="Google Shape;142;p17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55" name="Google Shape;143;p17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930920" y="1874880"/>
            <a:ext cx="3042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7" name="Google Shape;146;p17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20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148;p18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59" name="Google Shape;149;p18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60" name="Google Shape;150;p18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1" name="Google Shape;151;p18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2" name="Google Shape;152;p18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96000" y="1873800"/>
            <a:ext cx="29671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4" name="Google Shape;155;p18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21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14240" y="1181160"/>
            <a:ext cx="7714800" cy="221904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인공지능</a:t>
            </a:r>
            <a:endParaRPr lang="fr-FR" sz="4200" b="0" strike="noStrike" spc="-1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3295800" y="3924360"/>
            <a:ext cx="255240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6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인공지능의 정의와 주요 활용 분야에 대한 소개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91" name="Google Shape;278;p32"/>
          <p:cNvGrpSpPr/>
          <p:nvPr/>
        </p:nvGrpSpPr>
        <p:grpSpPr>
          <a:xfrm>
            <a:off x="672120" y="659880"/>
            <a:ext cx="7799400" cy="520920"/>
            <a:chOff x="672120" y="659880"/>
            <a:chExt cx="7799400" cy="520920"/>
          </a:xfrm>
        </p:grpSpPr>
        <p:cxnSp>
          <p:nvCxnSpPr>
            <p:cNvPr id="192" name="Google Shape;279;p32"/>
            <p:cNvCxnSpPr/>
            <p:nvPr/>
          </p:nvCxnSpPr>
          <p:spPr>
            <a:xfrm flipV="1">
              <a:off x="71316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93" name="Google Shape;280;p32"/>
            <p:cNvCxnSpPr/>
            <p:nvPr/>
          </p:nvCxnSpPr>
          <p:spPr>
            <a:xfrm flipV="1">
              <a:off x="843048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94" name="Google Shape;281;p32"/>
            <p:cNvGrpSpPr/>
            <p:nvPr/>
          </p:nvGrpSpPr>
          <p:grpSpPr>
            <a:xfrm>
              <a:off x="672120" y="716040"/>
              <a:ext cx="7799400" cy="82080"/>
              <a:chOff x="672120" y="716040"/>
              <a:chExt cx="7799400" cy="82080"/>
            </a:xfrm>
          </p:grpSpPr>
          <p:cxnSp>
            <p:nvCxnSpPr>
              <p:cNvPr id="195" name="Google Shape;282;p32"/>
              <p:cNvCxnSpPr/>
              <p:nvPr/>
            </p:nvCxnSpPr>
            <p:spPr>
              <a:xfrm>
                <a:off x="711720" y="757080"/>
                <a:ext cx="77238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6" name="Google Shape;283;p32"/>
              <p:cNvCxnSpPr/>
              <p:nvPr/>
            </p:nvCxnSpPr>
            <p:spPr>
              <a:xfrm flipH="1">
                <a:off x="67212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7" name="Google Shape;284;p32"/>
              <p:cNvCxnSpPr/>
              <p:nvPr/>
            </p:nvCxnSpPr>
            <p:spPr>
              <a:xfrm flipH="1">
                <a:off x="838944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grpSp>
        <p:nvGrpSpPr>
          <p:cNvPr id="198" name="Google Shape;285;p32"/>
          <p:cNvGrpSpPr/>
          <p:nvPr/>
        </p:nvGrpSpPr>
        <p:grpSpPr>
          <a:xfrm>
            <a:off x="582120" y="397800"/>
            <a:ext cx="7979400" cy="261720"/>
            <a:chOff x="582120" y="397800"/>
            <a:chExt cx="7979400" cy="261720"/>
          </a:xfrm>
        </p:grpSpPr>
        <p:sp>
          <p:nvSpPr>
            <p:cNvPr id="199" name="Google Shape;286;p32"/>
            <p:cNvSpPr/>
            <p:nvPr/>
          </p:nvSpPr>
          <p:spPr>
            <a:xfrm>
              <a:off x="58212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287;p32"/>
            <p:cNvSpPr/>
            <p:nvPr/>
          </p:nvSpPr>
          <p:spPr>
            <a:xfrm>
              <a:off x="829944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288;p32"/>
            <p:cNvSpPr/>
            <p:nvPr/>
          </p:nvSpPr>
          <p:spPr>
            <a:xfrm>
              <a:off x="58212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289;p32"/>
            <p:cNvSpPr/>
            <p:nvPr/>
          </p:nvSpPr>
          <p:spPr>
            <a:xfrm>
              <a:off x="829944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3" name="Google Shape;290;p32"/>
            <p:cNvGrpSpPr/>
            <p:nvPr/>
          </p:nvGrpSpPr>
          <p:grpSpPr>
            <a:xfrm>
              <a:off x="844200" y="475560"/>
              <a:ext cx="7454880" cy="107640"/>
              <a:chOff x="844200" y="475560"/>
              <a:chExt cx="7454880" cy="107640"/>
            </a:xfrm>
          </p:grpSpPr>
          <p:cxnSp>
            <p:nvCxnSpPr>
              <p:cNvPr id="204" name="Google Shape;291;p32"/>
              <p:cNvCxnSpPr/>
              <p:nvPr/>
            </p:nvCxnSpPr>
            <p:spPr>
              <a:xfrm>
                <a:off x="844200" y="528840"/>
                <a:ext cx="745524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05" name="Google Shape;292;p32"/>
              <p:cNvGrpSpPr/>
              <p:nvPr/>
            </p:nvGrpSpPr>
            <p:grpSpPr>
              <a:xfrm>
                <a:off x="1672200" y="475560"/>
                <a:ext cx="5914080" cy="107640"/>
                <a:chOff x="1672200" y="475560"/>
                <a:chExt cx="5914080" cy="107640"/>
              </a:xfrm>
            </p:grpSpPr>
            <p:cxnSp>
              <p:nvCxnSpPr>
                <p:cNvPr id="206" name="Google Shape;293;p32"/>
                <p:cNvCxnSpPr/>
                <p:nvPr/>
              </p:nvCxnSpPr>
              <p:spPr>
                <a:xfrm>
                  <a:off x="1672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7" name="Google Shape;294;p32"/>
                <p:cNvCxnSpPr/>
                <p:nvPr/>
              </p:nvCxnSpPr>
              <p:spPr>
                <a:xfrm>
                  <a:off x="6181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8" name="Google Shape;295;p32"/>
                <p:cNvCxnSpPr/>
                <p:nvPr/>
              </p:nvCxnSpPr>
              <p:spPr>
                <a:xfrm>
                  <a:off x="758628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직사각형 21"/>
          <p:cNvSpPr/>
          <p:nvPr/>
        </p:nvSpPr>
        <p:spPr>
          <a:xfrm>
            <a:off x="8532440" y="473199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1187624" y="1635646"/>
            <a:ext cx="6768752" cy="158417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인공지능</a:t>
            </a: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(AI)</a:t>
            </a:r>
            <a:r>
              <a:rPr lang="zh-C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은 기계가 인간의 인지 기능을 모방하거나 이를 수행할 수 있도록 하는 기술입니다</a:t>
            </a: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. </a:t>
            </a:r>
            <a:r>
              <a:rPr lang="zh-C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이는 컴퓨터 시스템이나 소프트웨어가 문제를 해결하고 학습하며</a:t>
            </a: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언어를 이해하고 이미지 인식 등의 기능을 갖추게 합니다</a:t>
            </a: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532440" y="473199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Google Shape;1003;p65"/>
          <p:cNvGrpSpPr/>
          <p:nvPr/>
        </p:nvGrpSpPr>
        <p:grpSpPr>
          <a:xfrm>
            <a:off x="1475656" y="339502"/>
            <a:ext cx="6159240" cy="572760"/>
            <a:chOff x="1492200" y="491040"/>
            <a:chExt cx="6159240" cy="572760"/>
          </a:xfrm>
        </p:grpSpPr>
        <p:grpSp>
          <p:nvGrpSpPr>
            <p:cNvPr id="38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42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45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46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47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48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9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50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9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1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53" name="PlaceHolder 1"/>
          <p:cNvSpPr txBox="1">
            <a:spLocks/>
          </p:cNvSpPr>
          <p:nvPr/>
        </p:nvSpPr>
        <p:spPr>
          <a:xfrm>
            <a:off x="3419872" y="915566"/>
            <a:ext cx="2160240" cy="43204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Autofit/>
          </a:bodyPr>
          <a:lstStyle/>
          <a:p>
            <a:pPr lvl="0" algn="ctr" latinLnBrk="0">
              <a:tabLst>
                <a:tab pos="0" algn="l"/>
              </a:tabLst>
            </a:pPr>
            <a:r>
              <a:rPr lang="en" altLang="ko-KR" b="0" strike="noStrike" spc="-1" dirty="0" smtClean="0">
                <a:solidFill>
                  <a:schemeClr val="dk1"/>
                </a:solidFill>
                <a:latin typeface="Comme"/>
                <a:ea typeface="Comme"/>
              </a:rPr>
              <a:t>AI</a:t>
            </a:r>
            <a:r>
              <a:rPr lang="zh-CN" altLang="ko-KR" b="0" strike="noStrike" spc="-1" dirty="0" smtClean="0">
                <a:solidFill>
                  <a:schemeClr val="dk1"/>
                </a:solidFill>
                <a:latin typeface="Comme"/>
                <a:ea typeface="Comme"/>
              </a:rPr>
              <a:t>의 기술적 정의</a:t>
            </a:r>
            <a:endParaRPr lang="fr-FR" altLang="ko-KR" kern="0" spc="-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563888" y="915566"/>
            <a:ext cx="1944216" cy="43204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2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다양한 </a:t>
            </a:r>
            <a:r>
              <a:rPr lang="en" sz="2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AI </a:t>
            </a:r>
            <a:r>
              <a:rPr lang="zh-CN" sz="2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기술</a:t>
            </a:r>
            <a:endParaRPr lang="fr-FR" sz="2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ubTitle"/>
          </p:nvPr>
        </p:nvSpPr>
        <p:spPr>
          <a:xfrm>
            <a:off x="1403648" y="1563638"/>
            <a:ext cx="6048672" cy="24482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2900" indent="-342900" algn="ctr">
              <a:lnSpc>
                <a:spcPct val="120000"/>
              </a:lnSpc>
            </a:pPr>
            <a:r>
              <a:rPr lang="en" sz="700" b="1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Agentic </a:t>
            </a:r>
            <a:r>
              <a:rPr lang="e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AI (</a:t>
            </a:r>
            <a:r>
              <a:rPr lang="zh-C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자율 </a:t>
            </a:r>
            <a:r>
              <a:rPr lang="e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AI </a:t>
            </a:r>
            <a:r>
              <a:rPr lang="zh-C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에이전트</a:t>
            </a:r>
            <a:r>
              <a:rPr lang="en" sz="700" b="1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algn="ctr">
              <a:lnSpc>
                <a:spcPct val="120000"/>
              </a:lnSpc>
            </a:pPr>
            <a:endParaRPr lang="en-US" sz="700" b="1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자율적으로 목표를 설정하고 실행할 수 있는 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AI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에이전트가 등장하고 있습니다</a:t>
            </a:r>
            <a:r>
              <a:rPr lang="en" sz="700" b="0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" sz="7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zh-CN" sz="700" b="0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러한 시스템은 고객 서비스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과학 연구 </a:t>
            </a:r>
            <a:r>
              <a:rPr lang="zh-CN" sz="700" b="0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zh-CN" sz="700" b="0" strike="noStrike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zh-CN" sz="700" b="0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양한 산업에서 복잡한 작업을 수행하며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다중 에이전트 협업 및 환경 적응 능력을 갖추고 있습니다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</a:pPr>
            <a:r>
              <a:rPr lang="e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Multimodal AI (</a:t>
            </a:r>
            <a:r>
              <a:rPr lang="zh-C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다중 모달 </a:t>
            </a:r>
            <a:r>
              <a:rPr lang="e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en" sz="700" b="1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indent="0" algn="ctr">
              <a:lnSpc>
                <a:spcPct val="120000"/>
              </a:lnSpc>
              <a:buNone/>
            </a:pPr>
            <a:endParaRPr lang="en-US" sz="700" b="1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텍스트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오디오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비디오 등 여러 데이터 소스를 통합하여 처리할 수 있는 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AI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시스템으로</a:t>
            </a:r>
            <a:r>
              <a:rPr lang="en" sz="700" b="0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indent="0" algn="ctr">
              <a:lnSpc>
                <a:spcPct val="120000"/>
              </a:lnSpc>
              <a:buNone/>
            </a:pPr>
            <a:r>
              <a:rPr lang="zh-CN" sz="700" b="0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인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간과의 직관적인 상호작용을 가능하게 하고 교차 모달 학습을 강화합니다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</a:pPr>
            <a:r>
              <a:rPr lang="e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Quantum Machine Learning (QML</a:t>
            </a:r>
            <a:r>
              <a:rPr lang="en" sz="700" b="1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indent="0" algn="ctr">
              <a:lnSpc>
                <a:spcPct val="120000"/>
              </a:lnSpc>
              <a:buNone/>
            </a:pPr>
            <a:endParaRPr lang="en-US" sz="700" b="1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양자 컴퓨팅과 머신러닝의 융합으로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복잡한 데이터셋을 더 빠르게 처리할 수 있는 알고리즘이 개발되고 있습니다</a:t>
            </a:r>
            <a:r>
              <a:rPr lang="en" sz="700" b="0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indent="0" algn="ctr">
              <a:lnSpc>
                <a:spcPct val="120000"/>
              </a:lnSpc>
              <a:buNone/>
            </a:pPr>
            <a:r>
              <a:rPr lang="zh-CN" sz="700" b="0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이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는 약물 발견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금융 모델링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암호학 분야에서 혁신을 가져올 가능성이 큽니다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e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Explainable AI (XAI</a:t>
            </a:r>
            <a:r>
              <a:rPr lang="en" sz="700" b="1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indent="0" algn="ctr">
              <a:lnSpc>
                <a:spcPct val="120000"/>
              </a:lnSpc>
              <a:buNone/>
            </a:pPr>
            <a:endParaRPr lang="en-US" sz="700" b="1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AI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시스템의 의사 결정 과정을 투명하게 설명하는 기술로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특히 의료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금융 및 법률 분야에서 신뢰를 구축하는 데 중요합니다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e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Neuromorphic Computing (</a:t>
            </a:r>
            <a:r>
              <a:rPr lang="zh-CN" sz="700" b="1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뉴로모픽 컴퓨팅</a:t>
            </a:r>
            <a:r>
              <a:rPr lang="en" sz="700" b="1" strike="noStrik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indent="0" algn="ctr">
              <a:lnSpc>
                <a:spcPct val="120000"/>
              </a:lnSpc>
              <a:buNone/>
            </a:pPr>
            <a:endParaRPr lang="en-US" sz="700" b="1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생물학적 신경망의 구조와 기능을 모방하는 기술로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로봇공학 및 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IoT </a:t>
            </a:r>
            <a:r>
              <a:rPr lang="zh-C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디바이스에서 활용될 수 있는 효율적인 하드웨어 개발에 기여하고 있습니다</a:t>
            </a:r>
            <a:r>
              <a:rPr lang="en" sz="700" b="0" strike="noStrik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700" b="0" strike="noStrike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532440" y="473199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oogle Shape;1003;p65"/>
          <p:cNvGrpSpPr/>
          <p:nvPr/>
        </p:nvGrpSpPr>
        <p:grpSpPr>
          <a:xfrm>
            <a:off x="1475656" y="339502"/>
            <a:ext cx="6159240" cy="572760"/>
            <a:chOff x="1492200" y="491040"/>
            <a:chExt cx="6159240" cy="572760"/>
          </a:xfrm>
        </p:grpSpPr>
        <p:grpSp>
          <p:nvGrpSpPr>
            <p:cNvPr id="36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40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43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44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45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46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7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8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051720" y="915566"/>
            <a:ext cx="4896544" cy="576064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b="0" strike="noStrike" spc="-1" dirty="0">
                <a:solidFill>
                  <a:schemeClr val="dk1"/>
                </a:solidFill>
                <a:latin typeface="Comme"/>
                <a:ea typeface="Comme"/>
              </a:rPr>
              <a:t>인공지능 분야에서 활용되는 인공지능 기술</a:t>
            </a:r>
            <a:endParaRPr lang="fr-FR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1619672" y="1707654"/>
            <a:ext cx="5904656" cy="28083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2500" lnSpcReduction="20000"/>
          </a:bodyPr>
          <a:lstStyle/>
          <a:p>
            <a:pPr marL="342900" indent="-342900" algn="ctr">
              <a:lnSpc>
                <a:spcPct val="120000"/>
              </a:lnSpc>
            </a:pPr>
            <a:r>
              <a:rPr lang="en-US" altLang="zh-CN" sz="1700" b="1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700" b="1" dirty="0" err="1">
                <a:latin typeface="맑은 고딕" pitchFamily="50" charset="-127"/>
                <a:ea typeface="맑은 고딕" pitchFamily="50" charset="-127"/>
              </a:rPr>
              <a:t>로보틱</a:t>
            </a:r>
            <a:r>
              <a:rPr lang="ko-KR" altLang="en-US" sz="1700" b="1" dirty="0">
                <a:latin typeface="맑은 고딕" pitchFamily="50" charset="-127"/>
                <a:ea typeface="맑은 고딕" pitchFamily="50" charset="-127"/>
              </a:rPr>
              <a:t> 프로세스 자동화 </a:t>
            </a:r>
            <a:r>
              <a:rPr lang="en-US" altLang="ko-KR" sz="1700" b="1" dirty="0">
                <a:latin typeface="맑은 고딕" pitchFamily="50" charset="-127"/>
                <a:ea typeface="맑은 고딕" pitchFamily="50" charset="-127"/>
              </a:rPr>
              <a:t>(Robotic Process Automation, RPA)</a:t>
            </a:r>
          </a:p>
          <a:p>
            <a:pPr marL="342900" indent="-342900" algn="ctr">
              <a:lnSpc>
                <a:spcPct val="120000"/>
              </a:lnSpc>
            </a:pPr>
            <a:endParaRPr lang="en-US" sz="16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RPA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는 반복적이고 규칙 기반의 작업을 자동화하는 기술로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데이터 입력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송장 처리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재고 관리 등에서 사용됩니다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특히 컴퓨터 비전과 결합하면 창고 관리와 같은 복잡한 작업을 효율적으로 수행할 수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있습니다</a:t>
            </a:r>
            <a:r>
              <a:rPr lang="en-US" altLang="ko-KR" sz="15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500" dirty="0" smtClean="0"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기술은 기업의 운영 효율성을 높이고 비용 절감에 기여하며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초기 도입 시 높은 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ROI</a:t>
            </a:r>
            <a:r>
              <a:rPr lang="ko-KR" altLang="en-US" sz="1500" dirty="0">
                <a:latin typeface="맑은 고딕" pitchFamily="50" charset="-127"/>
                <a:ea typeface="맑은 고딕" pitchFamily="50" charset="-127"/>
              </a:rPr>
              <a:t>를 기록하는 경우가 </a:t>
            </a:r>
            <a:r>
              <a:rPr lang="ko-KR" altLang="en-US" sz="1500" dirty="0" smtClean="0">
                <a:latin typeface="맑은 고딕" pitchFamily="50" charset="-127"/>
                <a:ea typeface="맑은 고딕" pitchFamily="50" charset="-127"/>
              </a:rPr>
              <a:t>많습니다</a:t>
            </a:r>
            <a:r>
              <a:rPr lang="en-US" altLang="ko-KR" sz="15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n-US" sz="15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endParaRPr lang="en" sz="1500" b="1" strike="noStrike" spc="-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en" sz="1700" b="1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" sz="17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zh-CN" sz="17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자율주행 기</a:t>
            </a:r>
            <a:r>
              <a:rPr lang="zh-CN" sz="1700" b="1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술</a:t>
            </a:r>
            <a:endParaRPr lang="en-US" altLang="zh-CN" sz="1700" b="1" strike="noStrike" spc="-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endParaRPr lang="en-US" sz="15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Tesla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Autopilot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과 같은 자율주행 시스템은 딥러닝 기반의 신경망을 사용하여 차량 주변 환경을 인식하고 복잡한 운전 시나리오를 처리합니다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카메라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레이더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초음파 센서 등을 통합하여 충돌 방지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자동 차선 유지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주차 지원 등의 기능을 제공합니다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이는 교통 안전을 개선하고 운전자의 부담을 줄이는 데 기여합니다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15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endParaRPr lang="en-US" sz="15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</a:pPr>
            <a:r>
              <a:rPr lang="en" sz="17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zh-CN" sz="17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생성적 적대 신경망 </a:t>
            </a:r>
            <a:r>
              <a:rPr lang="en" sz="17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(GANs</a:t>
            </a:r>
            <a:r>
              <a:rPr lang="en" sz="1700" b="1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indent="0" algn="ctr">
              <a:lnSpc>
                <a:spcPct val="120000"/>
              </a:lnSpc>
              <a:buNone/>
            </a:pPr>
            <a:endParaRPr lang="en-US" sz="15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Generative Adversarial Networks(GANs)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는 두 개의 신경망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생성자와 판별자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을 경쟁적으로 학습시켜 고품질의 이미지를 생성하는 기술입니다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 GANs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는 이미지 생성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슈퍼 해상도 및 데이터 증강에 널리 사용되며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특히 예술적 창작과 의료 영상 분석에 혁신적인 가능성을 제공합니다</a:t>
            </a:r>
            <a:r>
              <a:rPr lang="en" sz="15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15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32440" y="473199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Google Shape;1003;p65"/>
          <p:cNvGrpSpPr/>
          <p:nvPr/>
        </p:nvGrpSpPr>
        <p:grpSpPr>
          <a:xfrm>
            <a:off x="1475656" y="339502"/>
            <a:ext cx="6159240" cy="572760"/>
            <a:chOff x="1492200" y="491040"/>
            <a:chExt cx="6159240" cy="572760"/>
          </a:xfrm>
        </p:grpSpPr>
        <p:grpSp>
          <p:nvGrpSpPr>
            <p:cNvPr id="19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23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26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27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28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29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1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20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1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2"/>
          <p:cNvSpPr>
            <a:spLocks noGrp="1"/>
          </p:cNvSpPr>
          <p:nvPr>
            <p:ph type="subTitle"/>
          </p:nvPr>
        </p:nvSpPr>
        <p:spPr>
          <a:xfrm>
            <a:off x="2051720" y="1707654"/>
            <a:ext cx="4896544" cy="2520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86705"/>
          </a:bodyPr>
          <a:lstStyle/>
          <a:p>
            <a:pPr marL="228600" indent="-228600" algn="ctr">
              <a:lnSpc>
                <a:spcPct val="110000"/>
              </a:lnSpc>
            </a:pPr>
            <a:r>
              <a:rPr lang="en-US" altLang="zh-CN" sz="1200" b="1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zh-CN" sz="1200" b="1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생</a:t>
            </a:r>
            <a:r>
              <a:rPr lang="zh-CN" sz="12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성형 </a:t>
            </a:r>
            <a:r>
              <a:rPr lang="en" sz="12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AI(Generative AI</a:t>
            </a:r>
            <a:r>
              <a:rPr lang="en" sz="1200" b="1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ctr">
              <a:lnSpc>
                <a:spcPct val="110000"/>
              </a:lnSpc>
              <a:buAutoNum type="arabicPeriod"/>
            </a:pPr>
            <a:endParaRPr lang="en" sz="1200" b="0" strike="noStrike" spc="-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ctr">
              <a:lnSpc>
                <a:spcPct val="110000"/>
              </a:lnSpc>
            </a:pPr>
            <a:r>
              <a:rPr lang="zh-C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텍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스트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음악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동영상 등 새로운 콘텐츠를 생성할 수 있는 기술로</a:t>
            </a:r>
            <a:r>
              <a:rPr lang="e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marL="228600" indent="-228600" algn="ctr">
              <a:lnSpc>
                <a:spcPct val="110000"/>
              </a:lnSpc>
            </a:pPr>
            <a:r>
              <a:rPr lang="zh-C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디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자인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마케팅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콘텐츠 제작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제품 개발 등 다양한 분야에서 활용됩니다</a:t>
            </a:r>
            <a:r>
              <a:rPr lang="e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ctr">
              <a:lnSpc>
                <a:spcPct val="110000"/>
              </a:lnSpc>
            </a:pPr>
            <a:r>
              <a:rPr lang="zh-C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특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히 크리에이티브 작업이 필요한 직업들과 융합되어 아이디어 발상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초안 작성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디자인 제안 등을 자동화하거나 보조하는 역할을 할 것입니다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10000"/>
              </a:lnSpc>
              <a:buNone/>
            </a:pPr>
            <a:endParaRPr lang="en-US" sz="12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10000"/>
              </a:lnSpc>
              <a:buNone/>
            </a:pPr>
            <a:r>
              <a:rPr lang="en" sz="12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zh-CN" sz="12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강화학습</a:t>
            </a:r>
            <a:r>
              <a:rPr lang="en" sz="1200" b="1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(Reinforcement </a:t>
            </a:r>
            <a:r>
              <a:rPr lang="en" sz="1200" b="1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Learning)</a:t>
            </a:r>
          </a:p>
          <a:p>
            <a:pPr indent="0" algn="ctr">
              <a:lnSpc>
                <a:spcPct val="110000"/>
              </a:lnSpc>
              <a:buNone/>
            </a:pPr>
            <a:endParaRPr lang="en" sz="1200" b="0" strike="noStrike" spc="-1" dirty="0" smtClean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10000"/>
              </a:lnSpc>
              <a:buNone/>
            </a:pPr>
            <a:r>
              <a:rPr lang="e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가 시행착오를 통해 최적의 의사결정 방법을 학습하는 기술로</a:t>
            </a:r>
            <a:r>
              <a:rPr lang="e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indent="0" algn="ctr">
              <a:lnSpc>
                <a:spcPct val="110000"/>
              </a:lnSpc>
              <a:buNone/>
            </a:pPr>
            <a:r>
              <a:rPr lang="zh-C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복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잡한 문제 해결이 필요한 직업들과 융합될 것입니다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자율주행 시스템 개발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로</a:t>
            </a:r>
            <a:r>
              <a:rPr lang="zh-C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봇</a:t>
            </a:r>
            <a:r>
              <a:rPr lang="en-US" altLang="zh-C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zh-CN" sz="1200" b="0" strike="noStrike" spc="-1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공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학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공급망 최적화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의료 진단 시스템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금융 트레이딩 등에서 중요한 역할을 하며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zh-C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인간 전문가와 협업하여 더 나은 의사결정을 지원할 것입니다</a:t>
            </a:r>
            <a:r>
              <a:rPr lang="en" sz="1200" b="0" strike="noStrike" spc="-1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sz="12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indent="0" algn="ctr">
              <a:lnSpc>
                <a:spcPct val="110000"/>
              </a:lnSpc>
              <a:buNone/>
            </a:pPr>
            <a:endParaRPr lang="en-US" sz="1200" b="0" strike="noStrike" spc="-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32440" y="4731990"/>
            <a:ext cx="288032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Google Shape;1003;p65"/>
          <p:cNvGrpSpPr/>
          <p:nvPr/>
        </p:nvGrpSpPr>
        <p:grpSpPr>
          <a:xfrm>
            <a:off x="1475656" y="339502"/>
            <a:ext cx="6159240" cy="572760"/>
            <a:chOff x="1492200" y="491040"/>
            <a:chExt cx="6159240" cy="572760"/>
          </a:xfrm>
        </p:grpSpPr>
        <p:grpSp>
          <p:nvGrpSpPr>
            <p:cNvPr id="38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42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45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46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800" b="0" strike="noStrike" spc="-1" dirty="0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47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48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9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50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9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1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51" name="PlaceHolder 1"/>
          <p:cNvSpPr txBox="1">
            <a:spLocks/>
          </p:cNvSpPr>
          <p:nvPr/>
        </p:nvSpPr>
        <p:spPr>
          <a:xfrm>
            <a:off x="2051720" y="915566"/>
            <a:ext cx="4896544" cy="576064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/>
          </a:bodyPr>
          <a:lstStyle/>
          <a:p>
            <a:pPr algn="ctr" latinLnBrk="0">
              <a:tabLst>
                <a:tab pos="0" algn="l"/>
              </a:tabLst>
            </a:pPr>
            <a:r>
              <a:rPr lang="zh-CN" altLang="ko-KR" sz="1400" b="0" strike="noStrike" spc="-1" dirty="0" smtClean="0">
                <a:solidFill>
                  <a:schemeClr val="dk1"/>
                </a:solidFill>
                <a:latin typeface="Comme"/>
                <a:ea typeface="Comme"/>
              </a:rPr>
              <a:t>미래 인공지능 관련</a:t>
            </a:r>
            <a:r>
              <a:rPr lang="en-US" altLang="zh-CN" sz="1400" spc="-1" dirty="0" smtClean="0">
                <a:solidFill>
                  <a:schemeClr val="dk1"/>
                </a:solidFill>
                <a:latin typeface="Comme"/>
                <a:ea typeface="Comme"/>
              </a:rPr>
              <a:t> </a:t>
            </a:r>
            <a:r>
              <a:rPr lang="zh-CN" altLang="ko-KR" sz="1400" b="0" strike="noStrike" spc="-1" dirty="0" smtClean="0">
                <a:solidFill>
                  <a:schemeClr val="dk1"/>
                </a:solidFill>
                <a:latin typeface="Comme"/>
                <a:ea typeface="Comme"/>
              </a:rPr>
              <a:t>직업에 융합될 수 있는 인공지능 기술</a:t>
            </a:r>
            <a:endParaRPr lang="fr-FR" altLang="ko-KR" sz="1400" kern="0" spc="-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5576" y="4227934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자료 조사</a:t>
            </a:r>
            <a:r>
              <a:rPr lang="en-US" altLang="ko-KR" dirty="0" smtClean="0"/>
              <a:t>: Claude, Perplexity</a:t>
            </a:r>
          </a:p>
        </p:txBody>
      </p:sp>
      <p:pic>
        <p:nvPicPr>
          <p:cNvPr id="6" name="그림 5" descr="Screenshot 2025-04-08 at 22.53.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7984" y="699542"/>
            <a:ext cx="4233152" cy="3240360"/>
          </a:xfrm>
          <a:prstGeom prst="rect">
            <a:avLst/>
          </a:prstGeom>
        </p:spPr>
      </p:pic>
      <p:pic>
        <p:nvPicPr>
          <p:cNvPr id="7" name="그림 6" descr="Screenshot 2025-04-08 at 23.04.5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99592" y="2499742"/>
            <a:ext cx="3168352" cy="1664506"/>
          </a:xfrm>
          <a:prstGeom prst="rect">
            <a:avLst/>
          </a:prstGeom>
        </p:spPr>
      </p:pic>
      <p:pic>
        <p:nvPicPr>
          <p:cNvPr id="10" name="그림 9" descr="스크린샷 2025-04-04 144846.png"/>
          <p:cNvPicPr>
            <a:picLocks noChangeAspect="1"/>
          </p:cNvPicPr>
          <p:nvPr/>
        </p:nvPicPr>
        <p:blipFill>
          <a:blip r:embed="rId4" cstate="print"/>
          <a:srcRect t="6601" r="23614" b="5201"/>
          <a:stretch>
            <a:fillRect/>
          </a:stretch>
        </p:blipFill>
        <p:spPr>
          <a:xfrm>
            <a:off x="899592" y="267494"/>
            <a:ext cx="3168351" cy="205779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68144" y="4155926"/>
            <a:ext cx="2168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PPT </a:t>
            </a:r>
            <a:r>
              <a:rPr lang="ko-KR" altLang="en-US" dirty="0" smtClean="0"/>
              <a:t>제작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Slidesgo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1168</Words>
  <Application>Microsoft Office PowerPoint</Application>
  <PresentationFormat>화면 슬라이드 쇼(16:9)</PresentationFormat>
  <Paragraphs>53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27</vt:i4>
      </vt:variant>
      <vt:variant>
        <vt:lpstr>슬라이드 제목</vt:lpstr>
      </vt:variant>
      <vt:variant>
        <vt:i4>6</vt:i4>
      </vt:variant>
    </vt:vector>
  </HeadingPairs>
  <TitlesOfParts>
    <vt:vector size="33" baseType="lpstr"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Slidesgo Final Pages</vt:lpstr>
      <vt:lpstr>Slidesgo Final Pages</vt:lpstr>
      <vt:lpstr>인공지능</vt:lpstr>
      <vt:lpstr>슬라이드 2</vt:lpstr>
      <vt:lpstr>다양한 AI 기술</vt:lpstr>
      <vt:lpstr>인공지능 분야에서 활용되는 인공지능 기술</vt:lpstr>
      <vt:lpstr>슬라이드 5</vt:lpstr>
      <vt:lpstr>슬라이드 6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</dc:title>
  <dc:creator>송정아</dc:creator>
  <cp:lastModifiedBy>송정아</cp:lastModifiedBy>
  <cp:revision>6</cp:revision>
  <dcterms:modified xsi:type="dcterms:W3CDTF">2025-04-08T14:08:25Z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2025-04-04T05:49:55Z</dcterms:created>
  <dc:creator>Unknown Creator</dc:creator>
  <dc:description/>
  <dc:language>en-US</dc:language>
  <cp:lastModifiedBy>Unknown Creator</cp:lastModifiedBy>
  <dcterms:modified xsi:type="dcterms:W3CDTF">2025-04-04T05:49:55Z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10</vt:r8>
  </property>
</Properties>
</file>