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6"/>
  </p:notesMasterIdLst>
  <p:sldIdLst>
    <p:sldId id="270" r:id="rId2"/>
    <p:sldId id="263" r:id="rId3"/>
    <p:sldId id="266" r:id="rId4"/>
    <p:sldId id="268" r:id="rId5"/>
    <p:sldId id="267" r:id="rId6"/>
    <p:sldId id="269" r:id="rId7"/>
    <p:sldId id="264" r:id="rId8"/>
    <p:sldId id="258" r:id="rId9"/>
    <p:sldId id="265" r:id="rId10"/>
    <p:sldId id="261" r:id="rId11"/>
    <p:sldId id="257" r:id="rId12"/>
    <p:sldId id="262" r:id="rId13"/>
    <p:sldId id="259" r:id="rId14"/>
    <p:sldId id="260" r:id="rId15"/>
  </p:sldIdLst>
  <p:sldSz cx="137160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ED2"/>
    <a:srgbClr val="FEFEFD"/>
    <a:srgbClr val="F4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7" autoAdjust="0"/>
    <p:restoredTop sz="77696" autoAdjust="0"/>
  </p:normalViewPr>
  <p:slideViewPr>
    <p:cSldViewPr snapToGrid="0" snapToObjects="1">
      <p:cViewPr>
        <p:scale>
          <a:sx n="50" d="100"/>
          <a:sy n="50" d="100"/>
        </p:scale>
        <p:origin x="2844" y="-6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3AACF-5D40-FD4E-9178-1D5234D86A71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22525" y="1143000"/>
            <a:ext cx="2012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2029-F437-6542-9F5E-3F9B24022F90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00449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기능적 요구사항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비회원이 회원가입을 한다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회원이 로그인을 한다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회원이 로그아웃을 한다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회원이 약관 확인 후 </a:t>
            </a:r>
            <a:r>
              <a:rPr lang="ko-KR" altLang="en-US" dirty="0" err="1"/>
              <a:t>펀딩</a:t>
            </a:r>
            <a:r>
              <a:rPr lang="ko-KR" altLang="en-US" dirty="0"/>
              <a:t> 프로젝트를 등록한다 </a:t>
            </a:r>
            <a:r>
              <a:rPr lang="en-US" altLang="ko-KR" dirty="0"/>
              <a:t>(</a:t>
            </a:r>
            <a:r>
              <a:rPr lang="ko-KR" altLang="en-US" dirty="0"/>
              <a:t>작성 항목 </a:t>
            </a:r>
            <a:r>
              <a:rPr lang="en-US" altLang="ko-KR" dirty="0"/>
              <a:t>: </a:t>
            </a:r>
            <a:r>
              <a:rPr lang="ko-KR" altLang="en-US" dirty="0"/>
              <a:t>상품 정보</a:t>
            </a:r>
            <a:r>
              <a:rPr lang="en-US" altLang="ko-KR" dirty="0"/>
              <a:t>, </a:t>
            </a:r>
            <a:r>
              <a:rPr lang="ko-KR" altLang="en-US" dirty="0"/>
              <a:t>판매자 정보</a:t>
            </a:r>
            <a:r>
              <a:rPr lang="en-US" altLang="ko-KR" dirty="0"/>
              <a:t>, </a:t>
            </a:r>
            <a:r>
              <a:rPr lang="ko-KR" altLang="en-US" dirty="0" err="1"/>
              <a:t>펀딩</a:t>
            </a:r>
            <a:r>
              <a:rPr lang="ko-KR" altLang="en-US" dirty="0"/>
              <a:t> 계획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└</a:t>
            </a:r>
            <a:r>
              <a:rPr lang="ko-KR" altLang="en-US" dirty="0"/>
              <a:t>상품 정보 </a:t>
            </a:r>
            <a:r>
              <a:rPr lang="en-US" altLang="ko-KR" dirty="0"/>
              <a:t>- </a:t>
            </a:r>
            <a:r>
              <a:rPr lang="ko-KR" altLang="en-US" dirty="0"/>
              <a:t>프로젝트 카테고리를 선택한다</a:t>
            </a:r>
          </a:p>
          <a:p>
            <a:r>
              <a:rPr lang="ko-KR" altLang="en-US" dirty="0"/>
              <a:t>└상품 정보 </a:t>
            </a:r>
            <a:r>
              <a:rPr lang="en-US" altLang="ko-KR" dirty="0"/>
              <a:t>- </a:t>
            </a:r>
            <a:r>
              <a:rPr lang="ko-KR" altLang="en-US" dirty="0"/>
              <a:t>프로젝트 제목을 작성한다</a:t>
            </a:r>
          </a:p>
          <a:p>
            <a:r>
              <a:rPr lang="ko-KR" altLang="en-US" dirty="0"/>
              <a:t>└상품 정보 </a:t>
            </a:r>
            <a:r>
              <a:rPr lang="en-US" altLang="ko-KR" dirty="0"/>
              <a:t>- </a:t>
            </a:r>
            <a:r>
              <a:rPr lang="ko-KR" altLang="en-US" dirty="0"/>
              <a:t>프로젝트 요약을 작성한다</a:t>
            </a:r>
          </a:p>
          <a:p>
            <a:r>
              <a:rPr lang="ko-KR" altLang="en-US" dirty="0"/>
              <a:t>└상품 정보 </a:t>
            </a:r>
            <a:r>
              <a:rPr lang="en-US" altLang="ko-KR" dirty="0"/>
              <a:t>- </a:t>
            </a:r>
            <a:r>
              <a:rPr lang="ko-KR" altLang="en-US" dirty="0"/>
              <a:t>프로젝트 대표 이미지</a:t>
            </a:r>
            <a:r>
              <a:rPr lang="en-US" altLang="ko-KR" dirty="0"/>
              <a:t>(</a:t>
            </a:r>
            <a:r>
              <a:rPr lang="ko-KR" altLang="en-US" dirty="0"/>
              <a:t>썸네일</a:t>
            </a:r>
            <a:r>
              <a:rPr lang="en-US" altLang="ko-KR" dirty="0"/>
              <a:t>)</a:t>
            </a:r>
            <a:r>
              <a:rPr lang="ko-KR" altLang="en-US" dirty="0"/>
              <a:t>을 등록한다</a:t>
            </a:r>
          </a:p>
          <a:p>
            <a:r>
              <a:rPr lang="ko-KR" altLang="en-US" dirty="0"/>
              <a:t>└상품 정보 </a:t>
            </a:r>
            <a:r>
              <a:rPr lang="en-US" altLang="ko-KR" dirty="0"/>
              <a:t>- </a:t>
            </a:r>
            <a:r>
              <a:rPr lang="ko-KR" altLang="en-US" dirty="0"/>
              <a:t>프로젝트 상세 이미지</a:t>
            </a:r>
            <a:r>
              <a:rPr lang="en-US" altLang="ko-KR" dirty="0"/>
              <a:t>(4</a:t>
            </a:r>
            <a:r>
              <a:rPr lang="ko-KR" altLang="en-US" dirty="0"/>
              <a:t>개로 고정</a:t>
            </a:r>
            <a:r>
              <a:rPr lang="en-US" altLang="ko-KR" dirty="0"/>
              <a:t>?)</a:t>
            </a:r>
            <a:r>
              <a:rPr lang="ko-KR" altLang="en-US" dirty="0"/>
              <a:t>을 등록한다</a:t>
            </a:r>
          </a:p>
          <a:p>
            <a:r>
              <a:rPr lang="ko-KR" altLang="en-US" dirty="0"/>
              <a:t>└판매자 정보 </a:t>
            </a:r>
            <a:r>
              <a:rPr lang="en-US" altLang="ko-KR" dirty="0"/>
              <a:t>- </a:t>
            </a:r>
            <a:r>
              <a:rPr lang="ko-KR" altLang="en-US" dirty="0"/>
              <a:t>크리에이터 이름</a:t>
            </a:r>
            <a:r>
              <a:rPr lang="en-US" altLang="ko-KR" dirty="0"/>
              <a:t>(</a:t>
            </a:r>
            <a:r>
              <a:rPr lang="ko-KR" altLang="en-US" dirty="0"/>
              <a:t>닉네임</a:t>
            </a:r>
            <a:r>
              <a:rPr lang="en-US" altLang="ko-KR" dirty="0"/>
              <a:t>)</a:t>
            </a:r>
            <a:r>
              <a:rPr lang="ko-KR" altLang="en-US" dirty="0"/>
              <a:t>을 작성한다</a:t>
            </a:r>
          </a:p>
          <a:p>
            <a:r>
              <a:rPr lang="ko-KR" altLang="en-US" dirty="0"/>
              <a:t>└판매자 정보 </a:t>
            </a:r>
            <a:r>
              <a:rPr lang="en-US" altLang="ko-KR" dirty="0"/>
              <a:t>- </a:t>
            </a:r>
            <a:r>
              <a:rPr lang="ko-KR" altLang="en-US" dirty="0"/>
              <a:t>크리에이터 프로필 사진을 등록한다</a:t>
            </a:r>
          </a:p>
          <a:p>
            <a:r>
              <a:rPr lang="ko-KR" altLang="en-US" dirty="0"/>
              <a:t>└판매자 정보 </a:t>
            </a:r>
            <a:r>
              <a:rPr lang="en-US" altLang="ko-KR" dirty="0"/>
              <a:t>- </a:t>
            </a:r>
            <a:r>
              <a:rPr lang="ko-KR" altLang="en-US" dirty="0"/>
              <a:t>크리에이터 소개를 작성한다</a:t>
            </a:r>
          </a:p>
          <a:p>
            <a:r>
              <a:rPr lang="ko-KR" altLang="en-US" dirty="0"/>
              <a:t>└판매자 정보 </a:t>
            </a:r>
            <a:r>
              <a:rPr lang="en-US" altLang="ko-KR" dirty="0"/>
              <a:t>- </a:t>
            </a:r>
            <a:r>
              <a:rPr lang="ko-KR" altLang="en-US" dirty="0"/>
              <a:t>크리에이터 입금 계좌를 등록한다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펀딩</a:t>
            </a:r>
            <a:r>
              <a:rPr lang="ko-KR" altLang="en-US" dirty="0"/>
              <a:t> 계획 </a:t>
            </a:r>
            <a:r>
              <a:rPr lang="en-US" altLang="ko-KR" dirty="0"/>
              <a:t>- </a:t>
            </a:r>
            <a:r>
              <a:rPr lang="ko-KR" altLang="en-US" dirty="0"/>
              <a:t>목표 금액을 설정한다 </a:t>
            </a:r>
            <a:r>
              <a:rPr lang="en-US" altLang="ko-KR" dirty="0"/>
              <a:t>(1</a:t>
            </a:r>
            <a:r>
              <a:rPr lang="ko-KR" altLang="en-US" dirty="0"/>
              <a:t>개 금액</a:t>
            </a:r>
            <a:r>
              <a:rPr lang="en-US" altLang="ko-KR" dirty="0"/>
              <a:t>, </a:t>
            </a:r>
            <a:r>
              <a:rPr lang="ko-KR" altLang="en-US" dirty="0"/>
              <a:t>목표 </a:t>
            </a:r>
            <a:r>
              <a:rPr lang="ko-KR" altLang="en-US" dirty="0" err="1"/>
              <a:t>갯수</a:t>
            </a:r>
            <a:r>
              <a:rPr lang="en-US" altLang="ko-KR" dirty="0"/>
              <a:t>, </a:t>
            </a:r>
            <a:r>
              <a:rPr lang="ko-KR" altLang="en-US" dirty="0"/>
              <a:t>수량 한도 기입 </a:t>
            </a:r>
            <a:r>
              <a:rPr lang="en-US" altLang="ko-KR" dirty="0"/>
              <a:t>/ </a:t>
            </a:r>
            <a:r>
              <a:rPr lang="ko-KR" altLang="en-US" dirty="0"/>
              <a:t>목표 금액 </a:t>
            </a:r>
            <a:r>
              <a:rPr lang="en-US" altLang="ko-KR" dirty="0"/>
              <a:t>= 1</a:t>
            </a:r>
            <a:r>
              <a:rPr lang="ko-KR" altLang="en-US" dirty="0"/>
              <a:t>개 금액 </a:t>
            </a:r>
            <a:r>
              <a:rPr lang="en-US" altLang="ko-KR" dirty="0"/>
              <a:t>x </a:t>
            </a:r>
            <a:r>
              <a:rPr lang="ko-KR" altLang="en-US" dirty="0"/>
              <a:t>목표 </a:t>
            </a:r>
            <a:r>
              <a:rPr lang="ko-KR" altLang="en-US" dirty="0" err="1"/>
              <a:t>갯수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└</a:t>
            </a:r>
            <a:r>
              <a:rPr lang="ko-KR" altLang="en-US" dirty="0" err="1"/>
              <a:t>펀딩</a:t>
            </a:r>
            <a:r>
              <a:rPr lang="ko-KR" altLang="en-US" dirty="0"/>
              <a:t> 계획 </a:t>
            </a:r>
            <a:r>
              <a:rPr lang="en-US" altLang="ko-KR" dirty="0"/>
              <a:t>- </a:t>
            </a:r>
            <a:r>
              <a:rPr lang="ko-KR" altLang="en-US" dirty="0" err="1"/>
              <a:t>펀딩</a:t>
            </a:r>
            <a:r>
              <a:rPr lang="ko-KR" altLang="en-US" dirty="0"/>
              <a:t> 일정을 설정한다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60</a:t>
            </a:r>
            <a:r>
              <a:rPr lang="ko-KR" altLang="en-US" dirty="0"/>
              <a:t>일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 목록을 본다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 정렬 목록을 본다</a:t>
            </a:r>
          </a:p>
          <a:p>
            <a:r>
              <a:rPr lang="ko-KR" altLang="en-US" dirty="0"/>
              <a:t>└카테고리 </a:t>
            </a:r>
            <a:r>
              <a:rPr lang="en-US" altLang="ko-KR" dirty="0"/>
              <a:t>: </a:t>
            </a:r>
            <a:r>
              <a:rPr lang="ko-KR" altLang="en-US" dirty="0"/>
              <a:t>캔들 </a:t>
            </a:r>
            <a:r>
              <a:rPr lang="en-US" altLang="ko-KR" dirty="0"/>
              <a:t>/ </a:t>
            </a:r>
            <a:r>
              <a:rPr lang="ko-KR" altLang="en-US" dirty="0" err="1"/>
              <a:t>조향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비누 </a:t>
            </a:r>
            <a:r>
              <a:rPr lang="en-US" altLang="ko-KR" dirty="0"/>
              <a:t>/ </a:t>
            </a:r>
            <a:r>
              <a:rPr lang="ko-KR" altLang="en-US" dirty="0"/>
              <a:t>도예 </a:t>
            </a:r>
            <a:r>
              <a:rPr lang="en-US" altLang="ko-KR" dirty="0"/>
              <a:t>/ </a:t>
            </a:r>
            <a:r>
              <a:rPr lang="ko-KR" altLang="en-US" dirty="0"/>
              <a:t>섬유</a:t>
            </a:r>
            <a:r>
              <a:rPr lang="en-US" altLang="ko-KR" dirty="0"/>
              <a:t>.</a:t>
            </a:r>
            <a:r>
              <a:rPr lang="ko-KR" altLang="en-US" dirty="0"/>
              <a:t>자수</a:t>
            </a:r>
          </a:p>
          <a:p>
            <a:r>
              <a:rPr lang="ko-KR" altLang="en-US" dirty="0"/>
              <a:t>└상태 </a:t>
            </a:r>
            <a:r>
              <a:rPr lang="en-US" altLang="ko-KR" dirty="0"/>
              <a:t>: </a:t>
            </a:r>
            <a:r>
              <a:rPr lang="ko-KR" altLang="en-US" dirty="0"/>
              <a:t>진행 예정 프로젝트 </a:t>
            </a:r>
            <a:r>
              <a:rPr lang="en-US" altLang="ko-KR" dirty="0"/>
              <a:t>/ </a:t>
            </a:r>
            <a:r>
              <a:rPr lang="ko-KR" altLang="en-US" dirty="0"/>
              <a:t>진행 중 프로젝트 </a:t>
            </a:r>
            <a:r>
              <a:rPr lang="en-US" altLang="ko-KR" dirty="0"/>
              <a:t>/ </a:t>
            </a:r>
            <a:r>
              <a:rPr lang="ko-KR" altLang="en-US" dirty="0"/>
              <a:t>완료된 프로젝트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인기순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좋아요 높은 순 목록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최신순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최근 등록된 날짜 순 목록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마감임박순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마감일이 빠른 날짜 순 목록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프로젝트를 검색한다</a:t>
            </a:r>
            <a:r>
              <a:rPr lang="en-US" altLang="ko-KR" dirty="0"/>
              <a:t>(</a:t>
            </a:r>
            <a:r>
              <a:rPr lang="ko-KR" altLang="en-US" dirty="0"/>
              <a:t>제목으로 검색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 </a:t>
            </a:r>
            <a:r>
              <a:rPr lang="ko-KR" altLang="en-US" dirty="0" err="1"/>
              <a:t>좋아요를</a:t>
            </a:r>
            <a:r>
              <a:rPr lang="ko-KR" altLang="en-US" dirty="0"/>
              <a:t> 누른다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회원이 등록된 </a:t>
            </a:r>
            <a:r>
              <a:rPr lang="ko-KR" altLang="en-US" dirty="0" err="1"/>
              <a:t>펀딩</a:t>
            </a:r>
            <a:r>
              <a:rPr lang="ko-KR" altLang="en-US" dirty="0"/>
              <a:t> 프로젝트 상세 정보를 본다</a:t>
            </a:r>
          </a:p>
          <a:p>
            <a:r>
              <a:rPr lang="ko-KR" altLang="en-US" dirty="0"/>
              <a:t>└</a:t>
            </a:r>
            <a:r>
              <a:rPr lang="ko-KR" altLang="en-US" dirty="0" err="1"/>
              <a:t>갯수입력</a:t>
            </a:r>
            <a:r>
              <a:rPr lang="ko-KR" altLang="en-US" dirty="0"/>
              <a:t> 후 </a:t>
            </a:r>
            <a:r>
              <a:rPr lang="ko-KR" altLang="en-US" dirty="0" err="1"/>
              <a:t>펀딩한다</a:t>
            </a:r>
            <a:endParaRPr lang="ko-KR" altLang="en-US" dirty="0"/>
          </a:p>
          <a:p>
            <a:r>
              <a:rPr lang="ko-KR" altLang="en-US" dirty="0"/>
              <a:t>└</a:t>
            </a:r>
            <a:r>
              <a:rPr lang="ko-KR" altLang="en-US" dirty="0" err="1"/>
              <a:t>크리에이터의</a:t>
            </a:r>
            <a:r>
              <a:rPr lang="ko-KR" altLang="en-US" dirty="0"/>
              <a:t> 프로필과 이전 프로젝트 목록을 본다</a:t>
            </a:r>
          </a:p>
          <a:p>
            <a:r>
              <a:rPr lang="en-US" altLang="ko-KR" dirty="0"/>
              <a:t>10. </a:t>
            </a:r>
            <a:r>
              <a:rPr lang="ko-KR" altLang="en-US" dirty="0" err="1"/>
              <a:t>펀딩한</a:t>
            </a:r>
            <a:r>
              <a:rPr lang="ko-KR" altLang="en-US" dirty="0"/>
              <a:t> 회원이 마이페이지에서 </a:t>
            </a:r>
            <a:r>
              <a:rPr lang="ko-KR" altLang="en-US" dirty="0" err="1"/>
              <a:t>펀딩</a:t>
            </a:r>
            <a:r>
              <a:rPr lang="ko-KR" altLang="en-US" dirty="0"/>
              <a:t> 목록을 본다 </a:t>
            </a:r>
            <a:r>
              <a:rPr lang="en-US" altLang="ko-KR" dirty="0"/>
              <a:t>(</a:t>
            </a:r>
            <a:r>
              <a:rPr lang="ko-KR" altLang="en-US" dirty="0"/>
              <a:t>마감일</a:t>
            </a:r>
            <a:r>
              <a:rPr lang="en-US" altLang="ko-KR" dirty="0"/>
              <a:t>, </a:t>
            </a:r>
            <a:r>
              <a:rPr lang="ko-KR" altLang="en-US" dirty="0" err="1"/>
              <a:t>달성률</a:t>
            </a:r>
            <a:r>
              <a:rPr lang="en-US" altLang="ko-KR" dirty="0"/>
              <a:t>, </a:t>
            </a:r>
            <a:r>
              <a:rPr lang="ko-KR" altLang="en-US" dirty="0"/>
              <a:t>배송정보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11. </a:t>
            </a:r>
            <a:r>
              <a:rPr lang="ko-KR" altLang="en-US" dirty="0" err="1"/>
              <a:t>달성률이</a:t>
            </a:r>
            <a:r>
              <a:rPr lang="ko-KR" altLang="en-US" dirty="0"/>
              <a:t> </a:t>
            </a:r>
            <a:r>
              <a:rPr lang="en-US" altLang="ko-KR" dirty="0"/>
              <a:t>100%</a:t>
            </a:r>
            <a:r>
              <a:rPr lang="ko-KR" altLang="en-US" dirty="0"/>
              <a:t>가 넘은 프로젝트의 마감일이 지나면 결제가 </a:t>
            </a:r>
            <a:r>
              <a:rPr lang="ko-KR" altLang="en-US" dirty="0" err="1"/>
              <a:t>일괄처리된다</a:t>
            </a:r>
            <a:endParaRPr lang="ko-KR" altLang="en-US" dirty="0"/>
          </a:p>
          <a:p>
            <a:r>
              <a:rPr lang="en-US" altLang="ko-KR" dirty="0"/>
              <a:t>12. </a:t>
            </a:r>
            <a:r>
              <a:rPr lang="ko-KR" altLang="en-US" dirty="0"/>
              <a:t>프로젝트가 성사되면 프로젝트를 등록한 회원이 프로젝트 진행 후 마이페이지에 운송장 번호를 기입한다</a:t>
            </a:r>
          </a:p>
          <a:p>
            <a:r>
              <a:rPr lang="en-US" altLang="ko-KR" dirty="0"/>
              <a:t>13. </a:t>
            </a:r>
            <a:r>
              <a:rPr lang="ko-KR" altLang="en-US" dirty="0"/>
              <a:t>회원이 개인정보를 수정한다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433703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창작자테이블</a:t>
            </a:r>
            <a:endParaRPr lang="en-US" altLang="ko-KR" dirty="0"/>
          </a:p>
          <a:p>
            <a:r>
              <a:rPr lang="ko-KR" altLang="en-US" dirty="0"/>
              <a:t>멤버테이블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10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773935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북마크</a:t>
            </a:r>
            <a:r>
              <a:rPr lang="en-US" altLang="ko-KR" dirty="0"/>
              <a:t> where id=“id1” </a:t>
            </a:r>
          </a:p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11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816852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테이블 </a:t>
            </a:r>
            <a:r>
              <a:rPr lang="en-US" altLang="ko-KR" dirty="0"/>
              <a:t>where id=id1</a:t>
            </a:r>
          </a:p>
          <a:p>
            <a:r>
              <a:rPr lang="ko-KR" altLang="en-US" dirty="0"/>
              <a:t>프로젝트번호 프로젝트명 시작</a:t>
            </a:r>
            <a:r>
              <a:rPr lang="en-US" altLang="ko-KR" dirty="0"/>
              <a:t> </a:t>
            </a:r>
            <a:r>
              <a:rPr lang="ko-KR" altLang="en-US" dirty="0"/>
              <a:t>종료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r>
              <a:rPr lang="ko-KR" altLang="en-US" dirty="0" err="1"/>
              <a:t>주문갯수</a:t>
            </a:r>
            <a:r>
              <a:rPr lang="en-US" altLang="ko-KR" dirty="0"/>
              <a:t>*</a:t>
            </a:r>
            <a:r>
              <a:rPr lang="ko-KR" altLang="en-US" dirty="0"/>
              <a:t>금액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</a:t>
            </a:r>
            <a:r>
              <a:rPr lang="en-US" altLang="ko-KR" dirty="0"/>
              <a:t>(</a:t>
            </a:r>
            <a:r>
              <a:rPr lang="ko-KR" altLang="en-US" dirty="0"/>
              <a:t>종료일</a:t>
            </a:r>
            <a:r>
              <a:rPr lang="en-US" altLang="ko-KR" dirty="0"/>
              <a:t>&lt;</a:t>
            </a:r>
            <a:r>
              <a:rPr lang="ko-KR" altLang="en-US" dirty="0"/>
              <a:t>현재 </a:t>
            </a:r>
            <a:r>
              <a:rPr lang="en-US" altLang="ko-KR" dirty="0"/>
              <a:t>and </a:t>
            </a:r>
            <a:r>
              <a:rPr lang="ko-KR" altLang="en-US" dirty="0" err="1"/>
              <a:t>달성률</a:t>
            </a:r>
            <a:r>
              <a:rPr lang="en-US" altLang="ko-KR" dirty="0"/>
              <a:t>&gt;100)</a:t>
            </a:r>
            <a:r>
              <a:rPr lang="ko-KR" altLang="en-US" dirty="0"/>
              <a:t>이면 후원자보기 활성화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12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404962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펀딩</a:t>
            </a:r>
            <a:r>
              <a:rPr lang="ko-KR" altLang="en-US" dirty="0"/>
              <a:t> </a:t>
            </a:r>
            <a:r>
              <a:rPr lang="en-US" altLang="ko-KR" dirty="0"/>
              <a:t>has</a:t>
            </a:r>
            <a:r>
              <a:rPr lang="ko-KR" altLang="en-US" dirty="0"/>
              <a:t> 멤버</a:t>
            </a:r>
            <a:r>
              <a:rPr lang="en-US" altLang="ko-KR" dirty="0"/>
              <a:t>??</a:t>
            </a:r>
          </a:p>
          <a:p>
            <a:r>
              <a:rPr lang="ko-KR" altLang="en-US" dirty="0" err="1"/>
              <a:t>펀딩</a:t>
            </a:r>
            <a:r>
              <a:rPr lang="ko-KR" altLang="en-US" dirty="0"/>
              <a:t> 테이블 </a:t>
            </a:r>
            <a:r>
              <a:rPr lang="ko-KR" altLang="en-US" dirty="0" err="1"/>
              <a:t>펀딩번호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수량 </a:t>
            </a:r>
            <a:r>
              <a:rPr lang="en-US" altLang="ko-KR" dirty="0"/>
              <a:t>/ </a:t>
            </a:r>
            <a:r>
              <a:rPr lang="ko-KR" altLang="en-US" dirty="0"/>
              <a:t>금액 </a:t>
            </a:r>
            <a:r>
              <a:rPr lang="en-US" altLang="ko-KR" dirty="0"/>
              <a:t>/ </a:t>
            </a:r>
            <a:r>
              <a:rPr lang="ko-KR" altLang="en-US" dirty="0"/>
              <a:t>운송장 입력여부 </a:t>
            </a:r>
            <a:r>
              <a:rPr lang="en-US" altLang="ko-KR" dirty="0"/>
              <a:t>where </a:t>
            </a:r>
            <a:r>
              <a:rPr lang="ko-KR" altLang="en-US" dirty="0"/>
              <a:t>프로젝트번호</a:t>
            </a:r>
            <a:r>
              <a:rPr lang="en-US" altLang="ko-KR" dirty="0"/>
              <a:t>=1</a:t>
            </a:r>
          </a:p>
          <a:p>
            <a:r>
              <a:rPr lang="en-US" altLang="ko-KR" dirty="0"/>
              <a:t>Join </a:t>
            </a:r>
            <a:r>
              <a:rPr lang="ko-KR" altLang="en-US" dirty="0"/>
              <a:t>아이디</a:t>
            </a:r>
            <a:endParaRPr lang="en-US" altLang="ko-KR" dirty="0"/>
          </a:p>
          <a:p>
            <a:r>
              <a:rPr lang="ko-KR" altLang="en-US" dirty="0"/>
              <a:t>멤버 테이블 이름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질문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창작자가 해당 프로젝트에 </a:t>
            </a:r>
            <a:r>
              <a:rPr lang="ko-KR" altLang="en-US" dirty="0" err="1"/>
              <a:t>펀딩한사람</a:t>
            </a:r>
            <a:r>
              <a:rPr lang="ko-KR" altLang="en-US" dirty="0"/>
              <a:t> 보고 </a:t>
            </a:r>
            <a:r>
              <a:rPr lang="ko-KR" altLang="en-US" dirty="0" err="1"/>
              <a:t>펀딩시청자</a:t>
            </a:r>
            <a:r>
              <a:rPr lang="ko-KR" altLang="en-US" dirty="0"/>
              <a:t> 연락처</a:t>
            </a:r>
            <a:r>
              <a:rPr lang="en-US" altLang="ko-KR" dirty="0"/>
              <a:t>, </a:t>
            </a:r>
            <a:r>
              <a:rPr lang="ko-KR" altLang="en-US" dirty="0"/>
              <a:t>운송장 여부확인</a:t>
            </a:r>
            <a:r>
              <a:rPr lang="en-US" altLang="ko-KR" dirty="0"/>
              <a:t>, </a:t>
            </a:r>
            <a:r>
              <a:rPr lang="ko-KR" altLang="en-US" dirty="0"/>
              <a:t>운송장 입력</a:t>
            </a:r>
            <a:r>
              <a:rPr lang="en-US" altLang="ko-KR" dirty="0"/>
              <a:t> </a:t>
            </a:r>
            <a:r>
              <a:rPr lang="ko-KR" altLang="en-US" dirty="0"/>
              <a:t>하는 페이지인데</a:t>
            </a:r>
            <a:endParaRPr lang="en-US" altLang="ko-KR" dirty="0"/>
          </a:p>
          <a:p>
            <a:r>
              <a:rPr lang="ko-KR" altLang="en-US" dirty="0"/>
              <a:t>페이징이 의미가 </a:t>
            </a:r>
            <a:r>
              <a:rPr lang="ko-KR" altLang="en-US" dirty="0" err="1"/>
              <a:t>없어보이고</a:t>
            </a:r>
            <a:endParaRPr lang="en-US" altLang="ko-KR" dirty="0"/>
          </a:p>
          <a:p>
            <a:r>
              <a:rPr lang="en-US" altLang="ko-KR" dirty="0"/>
              <a:t>Overflow </a:t>
            </a:r>
            <a:r>
              <a:rPr lang="ko-KR" altLang="en-US" dirty="0"/>
              <a:t>스크롤 기능을 넣어서 이름이나 </a:t>
            </a:r>
            <a:r>
              <a:rPr lang="en-US" altLang="ko-KR" dirty="0"/>
              <a:t>id</a:t>
            </a:r>
            <a:r>
              <a:rPr lang="ko-KR" altLang="en-US" dirty="0"/>
              <a:t>검색 </a:t>
            </a:r>
            <a:r>
              <a:rPr lang="en-US" altLang="ko-KR" dirty="0"/>
              <a:t>(</a:t>
            </a:r>
            <a:r>
              <a:rPr lang="ko-KR" altLang="en-US" dirty="0"/>
              <a:t>문제발생시 연락처검색</a:t>
            </a:r>
            <a:r>
              <a:rPr lang="en-US" altLang="ko-KR" dirty="0"/>
              <a:t>?) </a:t>
            </a:r>
            <a:r>
              <a:rPr lang="ko-KR" altLang="en-US" dirty="0"/>
              <a:t>기능과</a:t>
            </a:r>
            <a:endParaRPr lang="en-US" altLang="ko-KR" dirty="0"/>
          </a:p>
          <a:p>
            <a:r>
              <a:rPr lang="ko-KR" altLang="en-US" dirty="0"/>
              <a:t>어제 말씀하셨던 운송장 체크박스 비활성화와 동시에 입력 안 한사람만 보여지게 </a:t>
            </a:r>
            <a:r>
              <a:rPr lang="en-US" altLang="ko-KR" dirty="0"/>
              <a:t>selection  </a:t>
            </a:r>
            <a:r>
              <a:rPr lang="ko-KR" altLang="en-US" dirty="0"/>
              <a:t>기능을 넣으면 될까요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13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586330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펀딩</a:t>
            </a:r>
            <a:r>
              <a:rPr lang="ko-KR" altLang="en-US" dirty="0"/>
              <a:t> </a:t>
            </a:r>
            <a:r>
              <a:rPr lang="en-US" altLang="ko-KR" dirty="0"/>
              <a:t>has </a:t>
            </a:r>
            <a:r>
              <a:rPr lang="ko-KR" altLang="en-US" dirty="0"/>
              <a:t>프로젝트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프로젝트 테이블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프로젝트번호 </a:t>
            </a:r>
            <a:r>
              <a:rPr lang="en-US" altLang="ko-KR" dirty="0"/>
              <a:t>/ </a:t>
            </a:r>
            <a:r>
              <a:rPr lang="ko-KR" altLang="en-US" dirty="0"/>
              <a:t>프로젝트 이름 </a:t>
            </a:r>
            <a:r>
              <a:rPr lang="en-US" altLang="ko-KR" dirty="0"/>
              <a:t>/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마감일 </a:t>
            </a:r>
            <a:r>
              <a:rPr lang="en-US" altLang="ko-KR" dirty="0"/>
              <a:t>/ </a:t>
            </a:r>
            <a:r>
              <a:rPr lang="ko-KR" altLang="en-US" dirty="0"/>
              <a:t>배송예정일</a:t>
            </a:r>
            <a:endParaRPr lang="en-US" altLang="ko-KR" dirty="0"/>
          </a:p>
          <a:p>
            <a:r>
              <a:rPr lang="en-US" altLang="ko-KR" dirty="0"/>
              <a:t>JOIN</a:t>
            </a:r>
            <a:r>
              <a:rPr lang="ko-KR" altLang="en-US" dirty="0"/>
              <a:t> 프로젝트번호</a:t>
            </a:r>
            <a:endParaRPr lang="en-US" altLang="ko-KR" dirty="0"/>
          </a:p>
          <a:p>
            <a:r>
              <a:rPr lang="ko-KR" altLang="en-US" dirty="0" err="1"/>
              <a:t>펀딩</a:t>
            </a:r>
            <a:r>
              <a:rPr lang="ko-KR" altLang="en-US" dirty="0"/>
              <a:t> 테이블에서 </a:t>
            </a:r>
            <a:r>
              <a:rPr lang="en-US" altLang="ko-KR" dirty="0"/>
              <a:t>where id=‘id1’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금액 </a:t>
            </a:r>
            <a:r>
              <a:rPr lang="en-US" altLang="ko-KR" dirty="0"/>
              <a:t>/ </a:t>
            </a:r>
            <a:r>
              <a:rPr lang="ko-KR" altLang="en-US" dirty="0"/>
              <a:t>운송장 여부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질문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회원이 자신이 </a:t>
            </a:r>
            <a:r>
              <a:rPr lang="ko-KR" altLang="en-US" dirty="0" err="1"/>
              <a:t>펀딩한</a:t>
            </a:r>
            <a:r>
              <a:rPr lang="ko-KR" altLang="en-US" dirty="0"/>
              <a:t> </a:t>
            </a:r>
            <a:r>
              <a:rPr lang="ko-KR" altLang="en-US" dirty="0" err="1"/>
              <a:t>프로젝트검색하는</a:t>
            </a:r>
            <a:r>
              <a:rPr lang="ko-KR" altLang="en-US" dirty="0"/>
              <a:t> 페이지인데 </a:t>
            </a:r>
            <a:endParaRPr lang="en-US" altLang="ko-KR" dirty="0"/>
          </a:p>
          <a:p>
            <a:r>
              <a:rPr lang="ko-KR" altLang="en-US" dirty="0"/>
              <a:t>쇼핑몰처럼 구현 </a:t>
            </a:r>
            <a:r>
              <a:rPr lang="ko-KR" altLang="en-US" dirty="0" err="1"/>
              <a:t>해야할</a:t>
            </a:r>
            <a:r>
              <a:rPr lang="ko-KR" altLang="en-US" dirty="0"/>
              <a:t> </a:t>
            </a:r>
            <a:r>
              <a:rPr lang="ko-KR" altLang="en-US" dirty="0" err="1"/>
              <a:t>것같은데</a:t>
            </a:r>
            <a:r>
              <a:rPr lang="en-US" altLang="ko-KR" dirty="0"/>
              <a:t>(</a:t>
            </a:r>
            <a:r>
              <a:rPr lang="ko-KR" altLang="en-US" dirty="0"/>
              <a:t>신청일이 최근 </a:t>
            </a:r>
            <a:r>
              <a:rPr lang="en-US" altLang="ko-KR" dirty="0"/>
              <a:t>6</a:t>
            </a:r>
            <a:r>
              <a:rPr lang="ko-KR" altLang="en-US" dirty="0"/>
              <a:t>개월이내 또는 최근 신청한 </a:t>
            </a:r>
            <a:r>
              <a:rPr lang="en-US" altLang="ko-KR" dirty="0"/>
              <a:t>20</a:t>
            </a:r>
            <a:r>
              <a:rPr lang="ko-KR" altLang="en-US" dirty="0"/>
              <a:t>개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이부분에서 신청일이 기준이 된다면 테이블에 컬럼을 </a:t>
            </a:r>
            <a:r>
              <a:rPr lang="ko-KR" altLang="en-US" dirty="0" err="1"/>
              <a:t>추가해야할것같습니다</a:t>
            </a:r>
            <a:r>
              <a:rPr lang="en-US" altLang="ko-KR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14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71127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테이블 </a:t>
            </a:r>
            <a:r>
              <a:rPr lang="en-US" altLang="ko-KR" dirty="0"/>
              <a:t>: </a:t>
            </a:r>
            <a:r>
              <a:rPr lang="ko-KR" altLang="en-US" dirty="0"/>
              <a:t>카테고리</a:t>
            </a:r>
            <a:r>
              <a:rPr lang="en-US" altLang="ko-KR" dirty="0"/>
              <a:t>, 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북마크 테이블 </a:t>
            </a:r>
            <a:r>
              <a:rPr lang="en-US" altLang="ko-KR" dirty="0"/>
              <a:t>:  </a:t>
            </a:r>
            <a:r>
              <a:rPr lang="ko-KR" altLang="en-US" dirty="0" err="1"/>
              <a:t>로그인햇을경우</a:t>
            </a:r>
            <a:r>
              <a:rPr lang="ko-KR" altLang="en-US" dirty="0"/>
              <a:t> 각 프로젝트에 북마크 여부</a:t>
            </a:r>
            <a:endParaRPr lang="en-US" altLang="ko-KR" dirty="0"/>
          </a:p>
          <a:p>
            <a:r>
              <a:rPr lang="ko-KR" altLang="en-US" dirty="0"/>
              <a:t>조인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2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08460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5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절 프로젝트에 따른 회사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·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창작자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·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후원자의 역할</a:t>
            </a:r>
            <a:br>
              <a:rPr lang="ko-KR" altLang="en-US" dirty="0"/>
            </a:b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18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회사의 창작자 및 후원자에 대한 서비스 제공</a:t>
            </a:r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② 창작자는 프로젝트의 목적을 달성하고 게시한 대로 선물을 제공하기 위해 모든 최선을 다할 의무가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프로젝트 페이지 생성 시 후원자 선물의 내용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수량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제공 일정 등을 사이트에 게시하고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프로젝트가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성사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된 경우 게시한 내용대로 이행하기 위해 최선을 다하여야 하는 의무가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 </a:t>
            </a:r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④ 창작자는 수령한 기금액을 프로젝트 창작의 목적 달성 및 완료 및 선물 제작 및 발송을 위한 경비로만 사용해야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창작자가 이를 이행하지 않거나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고의로 게시한 내용과 다르게 혹은 일부만 이행하는 경우 후원자로부터 법적 청구를 받을 수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이 경우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창작자의 의무불이행 등으로 인한 분쟁에 관한한 모든 책임은 창작자에게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⑤ 위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항의 이유로 발생한 분쟁과 관련하여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 및 후원자는 회사와 회사의 자회사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관계사 그리고 에이전시 및 그 임원 및 직원에게 책임 및 손해 배상을 요구할 수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⑥ 창작자는 프로젝트 진행중에 장애 혹은 연기 사유가 발생한 경우 즉시 후원자에게 알려야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⑦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프로젝트 및 후원자 선물과 관련한 후원자들의 문의사항에 성실하게 답변 및 응대할 의무가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⑧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공개를 승인한 프로젝트는 커뮤니티의 투명한 운영과 사후 참조를 고려하여 창작자가 임의로 삭제할 수 없으며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공개 승인된 프로젝트는 모집 기한이 마감된 후에도 사이트 혹은 서비스 관련 웹사이트에 게시될 수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⑨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후원자와의 후원 관련 분쟁이 발생하면 분쟁의 해결을 위하여 성실히 임해야 하며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불성실한 분쟁해결로 인해 후원자와 회사에 손실과 손해가 발생하면 그에 대한 책임을 부담합니다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endParaRPr lang="en-US" altLang="ko-KR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21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창작자의 프로젝트 생성 및 이용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창작자는 회사가 정한 약식과 절차에 따라 프로젝트 페이지를 생성하고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승인한 경우에 한하여 사이트에 프로젝트를 게시 또는 등록하여 후원자들로부터 기금을 모집할 수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회사가 지정한 프로젝트 카테고리의 범위 내에서 프로젝트를 생성 및 운영할 수 있으며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제공하는 프로젝트 에디터를 사용하여 프로젝트 내용을 직접 작성하고 관리하여야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③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후원 선물이 시중에 유통된 제품으로 구성된 프로젝트를 생성할 수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④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허위이거나 조작된 정보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중요한 정보가 누락된 사실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기타 위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변조된 문서들을 제출하여 프로젝트를 생성 및 등록할 수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또한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 생성시 선물의 실물이나 기능에 혼동을 불러일으키는 표현이나 부정확한 사실을 기재할 수 없고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반드시 필요로 하는 정보를 누락시켜서는 안됩니다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⑦ 창작자가 회사가 정한 방법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범위 및 본 약관을 벗어나서 서비스를 이용할 경우에 생기는 불이익에 대해서는 회사가 책임지지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 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24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프로젝트의 중단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프로젝트가 특정한 사유로 사전에 정한 모집 기간을 모두 채우지 못하고 중단되거나 취소되는 것을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 중단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이라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프로젝트를 중단시키는 것을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 중단 처리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프로젝트 중단을 원하는 경우 반드시 회사와 협의 후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회사의 안내에 따라 중단 절차를 밟아 프로젝트가 회사에 의해서 중단되도록 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창작자의 요청에 의해 프로젝트가 중단되는 경우 이로 인해 발생하는 비용은 창작자가 부담합니다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만일 창작자가 위와 같은 절차를 거치지 않고 임의로 프로젝트를 중단하거나 모집기간 중 창작자에 의하여 프로젝트가 정상적으로 진행되지 못하여 프로젝트가 중단 처리되는 경우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회사의 요구가 있는 경우 창작자가 목표한 모집금액의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10%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혹은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100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만원 중 낮은 금액을 위약벌로 회사에 지급해야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다만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천재지변 국가비상사태 등 불가항력적 사유로 인하여 프로젝트를 중단하게 된 경우는 예외로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③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창작자가 위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문의 절차를 거치지 않고 임의로 프로젝트를 중단하는 경우 또는 창작자에 의해 프로젝트가 정상적으로 진행되지 못한 경우 회사는 그 창작자의 다음 프로젝트 생성 시 창작자에게 불이익을 가할 수 있으며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회사의 요구가 있을 경우 창작자는 다음 프로젝트가 목표한 모집금액의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10%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혹은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100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만원 중 낮은 금액을 회사에 지급해야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다만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천재지변 국가비상사태 등 불가항력적 사유로 인하여 프로젝트를 중단하게 된 경우는 예외로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④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창작자가 등록한 프로젝트의 내용이 다음 각 항에 해당한다고 판단되는 경우 사전 통지 없이 프로젝트를 중단 처리할 수 있고 이에 대해 회사는 어떠한 책임도 지지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회원이 제공한 회원정보 또는 프로젝트 정보가 허위임이 판명된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회사로부터 사전승인 받지 아니한 프로젝트 내용을 게시한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사전승인 받은 콘텐츠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내용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선물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를 임의로 삭제한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회원이 프로젝트 정보를 불법적으로 변경 또는 조작한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프로젝트의 내용 및 관련되는 게시물이 본 약관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14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조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 각호에 해당되는 경우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기타 관련 법령 및 본 약관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회사의 커뮤니티 운영원칙 등 운영원칙에 위반된다고 판단되는 경우</a:t>
            </a: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32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창작자의 선물 전달 및 실행완료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창작자는 다음 각 호의 사항을 선물로 제공할 수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모든 형태의 주식이나 지분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약물 및 마약 및 관련 도구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총기 및 관련 부속품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도박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복권 및 사행행위를 조장하는 물품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기타 소유 또는 배포가 법률에 의해 금지되거나 배포할 경우 다른 사람의 권리를 침해하거나 법률을 위반하는 성질의 것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② 창작자는 프로젝트의 후원자에게 프로젝트 생성 시 선물을 전달하기로 약정한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예상 전달일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에 약속된 선물을 전달하여야 할 의무가 있습니다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③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후원자에게 예상 전달일 내에 선물을 전달하기 곤란하다는 것을 알았을 경우에는 즉시 해당 사실을 커뮤니티 기능을 통해 후원자에게 통보해야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④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선물의 전달 및 배송을 직접 처리하여야 할 의무가 있으므로 선물 전달 및 배송 과정에서 발생하는 제반 문제에 대한 책임은 창작자가 전적으로 부담하며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후원자가 받아볼 선물을 정상적으로 수령할 수 있도록 조치해야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⑤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선물의 전달을 위해 필요한 후원자의 정보를 창작자에게 전달하기 위해 회원가입시 또는 후원신청 시 후원자로부터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자 정보제공 동의를 받고 정보의 종류에 따라 후원자의 </a:t>
            </a:r>
            <a:r>
              <a:rPr lang="ko-KR" altLang="en-US" b="0" i="0" dirty="0" err="1">
                <a:solidFill>
                  <a:srgbClr val="3D3D3D"/>
                </a:solidFill>
                <a:effectLst/>
                <a:latin typeface="-apple-system"/>
              </a:rPr>
              <a:t>후원시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 또는 프로젝트 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성사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시 후원자 정보를 창작자에게 제공합니다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⑥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5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항에 따라 동의 받은 정보이용목적 이외의 목적으로 후원자의 개인 정보를 이용해서는 안 되고 정보이용목적이 달성된 경우 후원자의 개인정보를 모두 파기해야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이를 지키지 않아 발생한 개인정보 오남용 사고 등에 대한 책임은 전적으로 창작자가 부담합니다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⑦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창작자는 전달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배송이 잘 이뤄졌는지 확인하고 해당 사항을 프로젝트 페이지에 반영할 의무가 있으며 후원자가 귀책사유 없이 선물을 정상적으로 수령하지 못했을 때에 이에 대한 모든 책임을 집니다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회사는 창작자와 후원자의 연결을 매개하는 중개플랫폼을 제공하는 주체이므로 직접 프로젝트를 생성 및 운영하지 않으며 후원 및 선물 전달 계약의 당사자에 해당하지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따라서 회사는 회원의 서비스 이용과 관련하여 회원간 또는 회원과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자 사이에 발생한 분쟁에 개입할 의무가 없습니다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회원간 또는 회원과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자간에 서비스를 매개로 하여 서비스에서 정하는 프로젝트 후원 외의 방식으로 물품거래 혹은 금전적 거래를 하는 것을 금지하며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이와 관련하여 어떠한 책임도 부담하지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⑤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회사가 본 약관에 따라 프로젝트의 생성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등록을 제한하거나 프로젝트를 중단시키는 경우 및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또는 후원금 결제를 유보하거나 </a:t>
            </a:r>
            <a:r>
              <a:rPr lang="ko-KR" altLang="en-US" b="0" i="0" dirty="0" err="1">
                <a:solidFill>
                  <a:srgbClr val="3D3D3D"/>
                </a:solidFill>
                <a:effectLst/>
                <a:latin typeface="-apple-system"/>
              </a:rPr>
              <a:t>환불시키는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 경우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이로 인하여 발생한 회원의 손해에 대하여 책임을 지지 않습니다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 </a:t>
            </a:r>
            <a:endParaRPr lang="en-US" altLang="ko-KR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endParaRPr lang="en-US" altLang="ko-KR" b="1" i="0" dirty="0">
              <a:solidFill>
                <a:srgbClr val="3D3D3D"/>
              </a:solidFill>
              <a:effectLst/>
              <a:latin typeface="-apple-system"/>
            </a:endParaRPr>
          </a:p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41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분쟁 해결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회사는 회원이 제기하는 정당한 의견이나 불만을 반영하고 그 피해를 보상처리하기 위하여 피해보상처리기구를 설치 운영합니다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회사는 회원으로부터 제출되는 불만사항 및 의견은 우선적으로 그 사항을 처리합니다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다만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신속한 처리가 곤란한 경우에는 회원에게 그 사유와 처리일정을 즉시 통보합니다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제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-apple-system"/>
              </a:rPr>
              <a:t>42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-apple-system"/>
              </a:rPr>
              <a:t>조 재판 및 준거법</a:t>
            </a:r>
          </a:p>
          <a:p>
            <a:pPr algn="l"/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① 서비스 이용과 관련하여 회사와 회원 간에 이견 또는 분쟁이 있는 경우 양 당사자는 분쟁해결을 위한 노력을 다하여야 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②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만약 제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항의 분쟁이 원만히 해결되지 못하여 소송이 제기된 경우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회사와 회원간 발생한 분쟁에 관한 재판 관할은 민사소송법 상의 관할규정에 따릅니다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③ </a:t>
            </a:r>
            <a:r>
              <a:rPr lang="ko-KR" altLang="en-US" b="0" i="0" dirty="0">
                <a:solidFill>
                  <a:srgbClr val="3D3D3D"/>
                </a:solidFill>
                <a:effectLst/>
                <a:latin typeface="-apple-system"/>
              </a:rPr>
              <a:t>회사와 회원 간에 제기된 소송에는 대한민국법을 적용합니다</a:t>
            </a:r>
            <a:r>
              <a:rPr lang="en-US" altLang="ko-KR" b="0" i="0" dirty="0">
                <a:solidFill>
                  <a:srgbClr val="3D3D3D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D3D3D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3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63195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창작자페이지에서 닉네임</a:t>
            </a:r>
            <a:r>
              <a:rPr lang="en-US" altLang="ko-KR" dirty="0"/>
              <a:t>, </a:t>
            </a:r>
            <a:r>
              <a:rPr lang="ko-KR" altLang="en-US" dirty="0" err="1"/>
              <a:t>프로필이미지</a:t>
            </a:r>
            <a:r>
              <a:rPr lang="en-US" altLang="ko-KR" dirty="0"/>
              <a:t>, </a:t>
            </a:r>
            <a:r>
              <a:rPr lang="ko-KR" altLang="en-US" dirty="0"/>
              <a:t>창작자소개</a:t>
            </a:r>
            <a:r>
              <a:rPr lang="en-US" altLang="ko-KR" dirty="0"/>
              <a:t>, </a:t>
            </a:r>
            <a:r>
              <a:rPr lang="ko-KR" altLang="en-US" dirty="0"/>
              <a:t>입금계좌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4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02414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등록할때</a:t>
            </a:r>
            <a:r>
              <a:rPr lang="ko-KR" altLang="en-US" dirty="0"/>
              <a:t> 두테이블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/>
              <a:t>, </a:t>
            </a:r>
            <a:r>
              <a:rPr lang="ko-KR" altLang="en-US" dirty="0"/>
              <a:t>창작자</a:t>
            </a:r>
            <a:r>
              <a:rPr lang="en-US" altLang="ko-KR" dirty="0"/>
              <a:t>)</a:t>
            </a:r>
            <a:r>
              <a:rPr lang="ko-KR" altLang="en-US" dirty="0"/>
              <a:t>에 들어가서 트랜잭션으로 처리 </a:t>
            </a:r>
            <a:r>
              <a:rPr lang="ko-KR" altLang="en-US" dirty="0" err="1"/>
              <a:t>해야할</a:t>
            </a:r>
            <a:r>
              <a:rPr lang="ko-KR" altLang="en-US" dirty="0"/>
              <a:t> 것 같은데 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페이지를 나눠서 </a:t>
            </a:r>
            <a:r>
              <a:rPr lang="en-US" altLang="ko-KR" dirty="0"/>
              <a:t>form </a:t>
            </a:r>
            <a:r>
              <a:rPr lang="ko-KR" altLang="en-US" dirty="0"/>
              <a:t>데이터 </a:t>
            </a:r>
            <a:r>
              <a:rPr lang="en-US" altLang="ko-KR" dirty="0"/>
              <a:t>append</a:t>
            </a:r>
            <a:r>
              <a:rPr lang="ko-KR" altLang="en-US" dirty="0"/>
              <a:t>해서 받는게 좋을 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페이지를 합쳐서 한꺼번에 받는게 좋을 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5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30055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6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45969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단어 </a:t>
            </a:r>
            <a:r>
              <a:rPr lang="ko-KR" altLang="en-US" sz="1800" b="1" i="0" u="none" strike="noStrike" kern="1200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검색시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 카테고리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상태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800" b="1" i="0" u="none" strike="noStrike" kern="1200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달성률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 초기화</a:t>
            </a:r>
            <a:endParaRPr lang="en-US" altLang="ko-KR" sz="1800" b="1" i="0" u="none" strike="noStrike" kern="1200" dirty="0">
              <a:solidFill>
                <a:srgbClr val="FFFFFF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l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프로젝트번호</a:t>
            </a:r>
            <a:r>
              <a:rPr lang="en-US" altLang="ko-KR" sz="1800" b="0" i="0" u="none" strike="noStrike" kern="1200" dirty="0">
                <a:solidFill>
                  <a:srgbClr val="FFFFFF"/>
                </a:solidFill>
                <a:effectLst/>
                <a:latin typeface="맑은 고딕" panose="020B0503020000020004" pitchFamily="50" charset="-127"/>
              </a:rPr>
              <a:t> /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카테고리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제목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ko-KR" altLang="ko-KR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요약글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ko-KR" altLang="ko-KR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대표이미지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파일이름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 / </a:t>
            </a:r>
            <a:r>
              <a:rPr lang="ko-KR" altLang="ko-KR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달성</a:t>
            </a:r>
            <a:r>
              <a:rPr lang="ko-KR" altLang="en-US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률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/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시작일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종료일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진행예정 진행중 완료된 성사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방식이 아니라 </a:t>
            </a:r>
            <a:r>
              <a:rPr lang="en-US" altLang="ko-KR" dirty="0"/>
              <a:t>REST, </a:t>
            </a:r>
            <a:r>
              <a:rPr lang="ko-KR" altLang="en-US" dirty="0"/>
              <a:t>백 프론트 분리방식으로 </a:t>
            </a:r>
            <a:r>
              <a:rPr lang="ko-KR" altLang="en-US" dirty="0" err="1"/>
              <a:t>할예정인데</a:t>
            </a:r>
            <a:endParaRPr lang="en-US" altLang="ko-KR" dirty="0"/>
          </a:p>
          <a:p>
            <a:r>
              <a:rPr lang="ko-KR" altLang="en-US" dirty="0"/>
              <a:t>한페이지에 계속 프로젝트를 </a:t>
            </a:r>
            <a:r>
              <a:rPr lang="ko-KR" altLang="en-US" dirty="0" err="1"/>
              <a:t>누적시키는게</a:t>
            </a:r>
            <a:r>
              <a:rPr lang="ko-KR" altLang="en-US" dirty="0"/>
              <a:t> </a:t>
            </a:r>
            <a:r>
              <a:rPr lang="ko-KR" altLang="en-US" dirty="0" err="1"/>
              <a:t>자연스러워보여서요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algn="l"/>
            <a:r>
              <a:rPr lang="ko-KR" altLang="en-US" dirty="0" err="1"/>
              <a:t>페이징</a:t>
            </a:r>
            <a:r>
              <a:rPr lang="ko-KR" altLang="en-US" dirty="0"/>
              <a:t> 처리보다 </a:t>
            </a:r>
            <a:r>
              <a:rPr lang="ko-KR" altLang="en-US" dirty="0" err="1"/>
              <a:t>제이쿼리로</a:t>
            </a:r>
            <a:r>
              <a:rPr lang="ko-KR" altLang="en-US" dirty="0"/>
              <a:t> 맨 밑으로 갔을 때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$(window).height() $(document).height() )</a:t>
            </a:r>
          </a:p>
          <a:p>
            <a:pPr algn="l"/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목록이 누적되는 방식으로 하고싶은데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리액트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없이 저희가 구현할 수 있을까요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7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63195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SELECT!</a:t>
            </a:r>
          </a:p>
          <a:p>
            <a:r>
              <a:rPr lang="ko-KR" altLang="en-US" dirty="0"/>
              <a:t>프로젝트 테이블 </a:t>
            </a:r>
            <a:r>
              <a:rPr lang="en-US" altLang="ko-KR" dirty="0"/>
              <a:t>where </a:t>
            </a:r>
            <a:r>
              <a:rPr lang="ko-KR" altLang="en-US" dirty="0"/>
              <a:t>프로젝트번호</a:t>
            </a:r>
            <a:r>
              <a:rPr lang="en-US" altLang="ko-KR" dirty="0"/>
              <a:t>=</a:t>
            </a:r>
          </a:p>
          <a:p>
            <a:r>
              <a:rPr lang="ko-KR" altLang="en-US" dirty="0"/>
              <a:t>    금액</a:t>
            </a:r>
            <a:r>
              <a:rPr lang="en-US" altLang="ko-KR" dirty="0"/>
              <a:t>*</a:t>
            </a:r>
            <a:r>
              <a:rPr lang="ko-KR" altLang="en-US" dirty="0" err="1"/>
              <a:t>주문갯수</a:t>
            </a:r>
            <a:r>
              <a:rPr lang="ko-KR" altLang="en-US" dirty="0"/>
              <a:t>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r>
              <a:rPr lang="ko-KR" altLang="en-US" dirty="0" err="1"/>
              <a:t>남은기간</a:t>
            </a:r>
            <a:r>
              <a:rPr lang="en-US" altLang="ko-KR" dirty="0"/>
              <a:t>(</a:t>
            </a:r>
            <a:r>
              <a:rPr lang="ko-KR" altLang="en-US" dirty="0"/>
              <a:t>종료일</a:t>
            </a:r>
            <a:r>
              <a:rPr lang="en-US" altLang="ko-KR" dirty="0"/>
              <a:t>-</a:t>
            </a:r>
            <a:r>
              <a:rPr lang="ko-KR" altLang="en-US" dirty="0"/>
              <a:t>현재일</a:t>
            </a:r>
            <a:r>
              <a:rPr lang="en-US" altLang="ko-KR" dirty="0"/>
              <a:t>) </a:t>
            </a:r>
            <a:r>
              <a:rPr lang="ko-KR" altLang="en-US" dirty="0" err="1"/>
              <a:t>목표갯수</a:t>
            </a:r>
            <a:r>
              <a:rPr lang="en-US" altLang="ko-KR" dirty="0"/>
              <a:t>*</a:t>
            </a:r>
            <a:r>
              <a:rPr lang="ko-KR" altLang="en-US" dirty="0" err="1"/>
              <a:t>펀딩금액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err="1"/>
              <a:t>소개글</a:t>
            </a:r>
            <a:r>
              <a:rPr lang="en-US" altLang="ko-KR" dirty="0"/>
              <a:t>, </a:t>
            </a:r>
            <a:r>
              <a:rPr lang="ko-KR" altLang="en-US" dirty="0"/>
              <a:t>수량한도</a:t>
            </a:r>
            <a:r>
              <a:rPr lang="en-US" altLang="ko-KR" dirty="0"/>
              <a:t>(</a:t>
            </a:r>
            <a:r>
              <a:rPr lang="ko-KR" altLang="en-US" dirty="0" err="1"/>
              <a:t>펀딩버튼</a:t>
            </a:r>
            <a:r>
              <a:rPr lang="ko-KR" altLang="en-US" dirty="0"/>
              <a:t> 비활성화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북마크 테이블 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창작자 테이블 </a:t>
            </a:r>
            <a:r>
              <a:rPr lang="en-US" altLang="ko-KR" dirty="0"/>
              <a:t>: </a:t>
            </a:r>
            <a:r>
              <a:rPr lang="ko-KR" altLang="en-US" dirty="0" err="1"/>
              <a:t>창작자닉네임</a:t>
            </a:r>
            <a:r>
              <a:rPr lang="ko-KR" altLang="en-US" dirty="0"/>
              <a:t> </a:t>
            </a:r>
            <a:r>
              <a:rPr lang="ko-KR" altLang="en-US" dirty="0" err="1"/>
              <a:t>소개글</a:t>
            </a:r>
            <a:endParaRPr lang="en-US" altLang="ko-KR" dirty="0"/>
          </a:p>
          <a:p>
            <a:r>
              <a:rPr lang="ko-KR" altLang="en-US" dirty="0"/>
              <a:t>한번에</a:t>
            </a:r>
            <a:r>
              <a:rPr lang="en-US" altLang="ko-KR" dirty="0"/>
              <a:t>???</a:t>
            </a:r>
          </a:p>
          <a:p>
            <a:r>
              <a:rPr lang="en-US" altLang="ko-KR" dirty="0"/>
              <a:t>SELECT2</a:t>
            </a:r>
          </a:p>
          <a:p>
            <a:r>
              <a:rPr lang="ko-KR" altLang="en-US" dirty="0"/>
              <a:t>프로젝트 테이블 </a:t>
            </a:r>
            <a:r>
              <a:rPr lang="en-US" altLang="ko-KR" dirty="0"/>
              <a:t>where </a:t>
            </a:r>
            <a:r>
              <a:rPr lang="ko-KR" altLang="en-US" dirty="0" err="1"/>
              <a:t>창작자아이디</a:t>
            </a:r>
            <a:r>
              <a:rPr lang="en-US" altLang="ko-KR" dirty="0"/>
              <a:t>=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프로젝트번호</a:t>
            </a:r>
            <a:r>
              <a:rPr lang="en-US" altLang="ko-KR" dirty="0"/>
              <a:t>,</a:t>
            </a:r>
            <a:r>
              <a:rPr lang="ko-KR" altLang="en-US" dirty="0" err="1"/>
              <a:t>달성률</a:t>
            </a:r>
            <a:r>
              <a:rPr lang="en-US" altLang="ko-KR" dirty="0"/>
              <a:t>, </a:t>
            </a:r>
            <a:r>
              <a:rPr lang="ko-KR" altLang="en-US" dirty="0"/>
              <a:t>종료일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요약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8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487198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텀블벅</a:t>
            </a:r>
            <a:r>
              <a:rPr lang="ko-KR" altLang="en-US" dirty="0"/>
              <a:t> </a:t>
            </a:r>
            <a:r>
              <a:rPr lang="ko-KR" altLang="en-US" dirty="0" err="1"/>
              <a:t>교환환불규정</a:t>
            </a:r>
            <a:r>
              <a:rPr lang="ko-KR" altLang="en-US" dirty="0"/>
              <a:t> 판매자가 틀에 맞게 작성</a:t>
            </a:r>
            <a:endParaRPr lang="en-US" altLang="ko-KR" dirty="0"/>
          </a:p>
          <a:p>
            <a:r>
              <a:rPr lang="ko-KR" altLang="en-US" dirty="0" err="1"/>
              <a:t>크크펀딩</a:t>
            </a:r>
            <a:r>
              <a:rPr lang="en-US" altLang="ko-KR" dirty="0"/>
              <a:t>: </a:t>
            </a:r>
            <a:r>
              <a:rPr lang="ko-KR" altLang="en-US" dirty="0"/>
              <a:t>사이트내의 교환  통일 환불정책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2029-F437-6542-9F5E-3F9B24022F90}" type="slidenum">
              <a:rPr kumimoji="1" lang="ko-US" altLang="en-US" smtClean="0"/>
              <a:t>9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58719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441913"/>
            <a:ext cx="11658600" cy="732197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1046250"/>
            <a:ext cx="10287000" cy="507767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55432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67561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119717"/>
            <a:ext cx="2957513" cy="1782297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119717"/>
            <a:ext cx="8701088" cy="1782297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14814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47038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5243201"/>
            <a:ext cx="11830050" cy="8748393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4074358"/>
            <a:ext cx="11830050" cy="4600573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16878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5598583"/>
            <a:ext cx="5829300" cy="133441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5598583"/>
            <a:ext cx="5829300" cy="133441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73637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119721"/>
            <a:ext cx="11830050" cy="40650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155567"/>
            <a:ext cx="5802510" cy="252666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7682230"/>
            <a:ext cx="5802510" cy="112994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5155567"/>
            <a:ext cx="5831087" cy="252666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7682230"/>
            <a:ext cx="5831087" cy="112994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8862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30440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13482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02080"/>
            <a:ext cx="4423767" cy="49072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028108"/>
            <a:ext cx="6943725" cy="1494578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6309360"/>
            <a:ext cx="4423767" cy="1168887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85547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402080"/>
            <a:ext cx="4423767" cy="490728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028108"/>
            <a:ext cx="6943725" cy="1494578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6309360"/>
            <a:ext cx="4423767" cy="1168887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B667-C634-5647-8270-27EA227E4EF4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67375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119721"/>
            <a:ext cx="1183005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5598583"/>
            <a:ext cx="1183005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9492811"/>
            <a:ext cx="30861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B667-C634-5647-8270-27EA227E4EF4}" type="datetimeFigureOut">
              <a:rPr kumimoji="1" lang="ko-US" altLang="en-US" smtClean="0"/>
              <a:t>08/19/2021</a:t>
            </a:fld>
            <a:endParaRPr kumimoji="1" lang="ko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9492811"/>
            <a:ext cx="462915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9492811"/>
            <a:ext cx="30861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93399-2F47-604A-850C-D3E14C4FAA4F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1445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44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-17585" y="2308981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90159E-C4A9-4940-B8F0-6436BB3997C7}"/>
              </a:ext>
            </a:extLst>
          </p:cNvPr>
          <p:cNvSpPr txBox="1"/>
          <p:nvPr/>
        </p:nvSpPr>
        <p:spPr>
          <a:xfrm>
            <a:off x="737266" y="939805"/>
            <a:ext cx="42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36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5F089-1CFF-214C-B78F-8850958E20B4}"/>
              </a:ext>
            </a:extLst>
          </p:cNvPr>
          <p:cNvSpPr txBox="1"/>
          <p:nvPr/>
        </p:nvSpPr>
        <p:spPr>
          <a:xfrm>
            <a:off x="819968" y="1839713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09B248-66CC-3E45-A768-0B57D6A57DC7}"/>
              </a:ext>
            </a:extLst>
          </p:cNvPr>
          <p:cNvSpPr txBox="1"/>
          <p:nvPr/>
        </p:nvSpPr>
        <p:spPr>
          <a:xfrm>
            <a:off x="3784609" y="1834373"/>
            <a:ext cx="20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좋아한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30B6F-B056-7E40-BED7-8CA089302F45}"/>
              </a:ext>
            </a:extLst>
          </p:cNvPr>
          <p:cNvSpPr txBox="1"/>
          <p:nvPr/>
        </p:nvSpPr>
        <p:spPr>
          <a:xfrm>
            <a:off x="5623829" y="1834372"/>
            <a:ext cx="175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D8A7AA-4172-6945-81E8-7BF0393FCA0D}"/>
              </a:ext>
            </a:extLst>
          </p:cNvPr>
          <p:cNvSpPr txBox="1"/>
          <p:nvPr/>
        </p:nvSpPr>
        <p:spPr>
          <a:xfrm>
            <a:off x="463875" y="2460082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이름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C8C863E5-8192-0A4E-9E60-22F7E0A660CB}"/>
              </a:ext>
            </a:extLst>
          </p:cNvPr>
          <p:cNvCxnSpPr>
            <a:cxnSpLocks/>
          </p:cNvCxnSpPr>
          <p:nvPr/>
        </p:nvCxnSpPr>
        <p:spPr>
          <a:xfrm>
            <a:off x="989304" y="3811044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1D09237-7687-3D47-89C6-7FFC5F2C832E}"/>
              </a:ext>
            </a:extLst>
          </p:cNvPr>
          <p:cNvSpPr txBox="1"/>
          <p:nvPr/>
        </p:nvSpPr>
        <p:spPr>
          <a:xfrm>
            <a:off x="9377260" y="2520194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0177A-7673-D846-A48E-18E5000135AF}"/>
              </a:ext>
            </a:extLst>
          </p:cNvPr>
          <p:cNvSpPr txBox="1"/>
          <p:nvPr/>
        </p:nvSpPr>
        <p:spPr>
          <a:xfrm>
            <a:off x="623544" y="3148934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US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60F4A2-27C6-3940-AD6E-307523F01E13}"/>
              </a:ext>
            </a:extLst>
          </p:cNvPr>
          <p:cNvSpPr txBox="1"/>
          <p:nvPr/>
        </p:nvSpPr>
        <p:spPr>
          <a:xfrm>
            <a:off x="701619" y="4028134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비밀번호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C8759493-B66A-194C-B369-485306A3BF21}"/>
              </a:ext>
            </a:extLst>
          </p:cNvPr>
          <p:cNvCxnSpPr>
            <a:cxnSpLocks/>
          </p:cNvCxnSpPr>
          <p:nvPr/>
        </p:nvCxnSpPr>
        <p:spPr>
          <a:xfrm>
            <a:off x="989304" y="5169199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7E5931-A149-674A-BC46-ADEC7380DCF1}"/>
              </a:ext>
            </a:extLst>
          </p:cNvPr>
          <p:cNvSpPr txBox="1"/>
          <p:nvPr/>
        </p:nvSpPr>
        <p:spPr>
          <a:xfrm>
            <a:off x="9377260" y="4088246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D1F77-261F-4745-95CB-D6D7C3F681DD}"/>
              </a:ext>
            </a:extLst>
          </p:cNvPr>
          <p:cNvSpPr txBox="1"/>
          <p:nvPr/>
        </p:nvSpPr>
        <p:spPr>
          <a:xfrm>
            <a:off x="758886" y="13842561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소개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4A778DF-EAAE-F247-802D-A4D8516EE318}"/>
              </a:ext>
            </a:extLst>
          </p:cNvPr>
          <p:cNvCxnSpPr>
            <a:cxnSpLocks/>
          </p:cNvCxnSpPr>
          <p:nvPr/>
        </p:nvCxnSpPr>
        <p:spPr>
          <a:xfrm>
            <a:off x="1211163" y="15193523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F15758F-4736-5941-A7D6-0C5DE42C08DE}"/>
              </a:ext>
            </a:extLst>
          </p:cNvPr>
          <p:cNvSpPr txBox="1"/>
          <p:nvPr/>
        </p:nvSpPr>
        <p:spPr>
          <a:xfrm>
            <a:off x="881977" y="14528357"/>
            <a:ext cx="27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자신을 소개해 주세요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A6823D-804B-094D-A099-9C7E98EC8991}"/>
              </a:ext>
            </a:extLst>
          </p:cNvPr>
          <p:cNvSpPr txBox="1"/>
          <p:nvPr/>
        </p:nvSpPr>
        <p:spPr>
          <a:xfrm>
            <a:off x="701133" y="5862874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전화번호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DA20C7D-47A8-2A4F-8DD8-6CDE763A8D1B}"/>
              </a:ext>
            </a:extLst>
          </p:cNvPr>
          <p:cNvCxnSpPr>
            <a:cxnSpLocks/>
          </p:cNvCxnSpPr>
          <p:nvPr/>
        </p:nvCxnSpPr>
        <p:spPr>
          <a:xfrm>
            <a:off x="989304" y="7199783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B6EAD4-346A-2B4E-912F-7645599842AC}"/>
              </a:ext>
            </a:extLst>
          </p:cNvPr>
          <p:cNvSpPr txBox="1"/>
          <p:nvPr/>
        </p:nvSpPr>
        <p:spPr>
          <a:xfrm>
            <a:off x="9377260" y="5908933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3E0B50-B2FC-3740-9F03-2A09C2B0FD59}"/>
              </a:ext>
            </a:extLst>
          </p:cNvPr>
          <p:cNvSpPr txBox="1"/>
          <p:nvPr/>
        </p:nvSpPr>
        <p:spPr>
          <a:xfrm>
            <a:off x="455227" y="6534616"/>
            <a:ext cx="27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010-1234-5678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EE52D1-9033-1D45-A6D0-145B99E4B406}"/>
              </a:ext>
            </a:extLst>
          </p:cNvPr>
          <p:cNvSpPr txBox="1"/>
          <p:nvPr/>
        </p:nvSpPr>
        <p:spPr>
          <a:xfrm>
            <a:off x="609693" y="7708088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이메일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C9B32C-7034-3C4A-9D6F-9F846385414C}"/>
              </a:ext>
            </a:extLst>
          </p:cNvPr>
          <p:cNvSpPr txBox="1"/>
          <p:nvPr/>
        </p:nvSpPr>
        <p:spPr>
          <a:xfrm>
            <a:off x="9377260" y="7754147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4F866F-963E-494B-BC9B-0BE8A8CCD3EC}"/>
              </a:ext>
            </a:extLst>
          </p:cNvPr>
          <p:cNvSpPr txBox="1"/>
          <p:nvPr/>
        </p:nvSpPr>
        <p:spPr>
          <a:xfrm>
            <a:off x="602643" y="8379829"/>
            <a:ext cx="27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US" dirty="0" err="1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Mason@gmail.com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15F88862-5F72-3A42-A497-F6B612C49BE5}"/>
              </a:ext>
            </a:extLst>
          </p:cNvPr>
          <p:cNvCxnSpPr>
            <a:cxnSpLocks/>
          </p:cNvCxnSpPr>
          <p:nvPr/>
        </p:nvCxnSpPr>
        <p:spPr>
          <a:xfrm>
            <a:off x="1146344" y="13652586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403FA4E-A73A-0B40-9F3F-F57F1898DAF2}"/>
              </a:ext>
            </a:extLst>
          </p:cNvPr>
          <p:cNvSpPr txBox="1"/>
          <p:nvPr/>
        </p:nvSpPr>
        <p:spPr>
          <a:xfrm>
            <a:off x="7285250" y="1858951"/>
            <a:ext cx="2477526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후원한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AA2CB6-A5BE-4BDE-B666-7061DB0A1B34}"/>
              </a:ext>
            </a:extLst>
          </p:cNvPr>
          <p:cNvSpPr txBox="1"/>
          <p:nvPr/>
        </p:nvSpPr>
        <p:spPr>
          <a:xfrm>
            <a:off x="1064859" y="10537197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프로필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사진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894DF29-F596-46E9-A02A-7716657827E4}"/>
              </a:ext>
            </a:extLst>
          </p:cNvPr>
          <p:cNvSpPr/>
          <p:nvPr/>
        </p:nvSpPr>
        <p:spPr>
          <a:xfrm>
            <a:off x="1312559" y="11065898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6CE45D-2D37-456B-8EFC-2C6A8517299D}"/>
              </a:ext>
            </a:extLst>
          </p:cNvPr>
          <p:cNvSpPr txBox="1"/>
          <p:nvPr/>
        </p:nvSpPr>
        <p:spPr>
          <a:xfrm>
            <a:off x="1491515" y="11247777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83" name="직선 연결선[R] 27">
            <a:extLst>
              <a:ext uri="{FF2B5EF4-FFF2-40B4-BE49-F238E27FC236}">
                <a16:creationId xmlns:a16="http://schemas.microsoft.com/office/drawing/2014/main" id="{3BFD6CEC-7164-40B1-8BA3-66FF87F4ACFB}"/>
              </a:ext>
            </a:extLst>
          </p:cNvPr>
          <p:cNvCxnSpPr>
            <a:cxnSpLocks/>
          </p:cNvCxnSpPr>
          <p:nvPr/>
        </p:nvCxnSpPr>
        <p:spPr>
          <a:xfrm>
            <a:off x="1211163" y="12134345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2CFF800-C4A5-425B-A0A1-E6D7DED5320D}"/>
              </a:ext>
            </a:extLst>
          </p:cNvPr>
          <p:cNvSpPr txBox="1"/>
          <p:nvPr/>
        </p:nvSpPr>
        <p:spPr>
          <a:xfrm>
            <a:off x="685734" y="12594595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닉네임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0A6CB9-A7A1-4056-A41D-ADD2DA60C95D}"/>
              </a:ext>
            </a:extLst>
          </p:cNvPr>
          <p:cNvSpPr txBox="1"/>
          <p:nvPr/>
        </p:nvSpPr>
        <p:spPr>
          <a:xfrm>
            <a:off x="977008" y="9691543"/>
            <a:ext cx="20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창착자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89" name="직선 연결선[R] 60">
            <a:extLst>
              <a:ext uri="{FF2B5EF4-FFF2-40B4-BE49-F238E27FC236}">
                <a16:creationId xmlns:a16="http://schemas.microsoft.com/office/drawing/2014/main" id="{D00566E5-14AB-4D58-890D-5665426422EA}"/>
              </a:ext>
            </a:extLst>
          </p:cNvPr>
          <p:cNvCxnSpPr>
            <a:cxnSpLocks/>
          </p:cNvCxnSpPr>
          <p:nvPr/>
        </p:nvCxnSpPr>
        <p:spPr>
          <a:xfrm>
            <a:off x="1217259" y="17084808"/>
            <a:ext cx="890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F3172E8-0C8F-4A53-85F5-5521ED53A2AB}"/>
              </a:ext>
            </a:extLst>
          </p:cNvPr>
          <p:cNvSpPr txBox="1"/>
          <p:nvPr/>
        </p:nvSpPr>
        <p:spPr>
          <a:xfrm>
            <a:off x="992285" y="15477823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입금계좌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96853F-98DD-4DB2-BC72-C20DF090FDDB}"/>
              </a:ext>
            </a:extLst>
          </p:cNvPr>
          <p:cNvSpPr txBox="1"/>
          <p:nvPr/>
        </p:nvSpPr>
        <p:spPr>
          <a:xfrm>
            <a:off x="10375433" y="17094031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solidFill>
                  <a:schemeClr val="accent1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변경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6C829A-CB02-46C8-A9FA-2C6BF6DBD441}"/>
              </a:ext>
            </a:extLst>
          </p:cNvPr>
          <p:cNvSpPr txBox="1"/>
          <p:nvPr/>
        </p:nvSpPr>
        <p:spPr>
          <a:xfrm>
            <a:off x="1064859" y="16053234"/>
            <a:ext cx="275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하나은행 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8549374026523</a:t>
            </a:r>
            <a:endParaRPr kumimoji="1" lang="ko-US" altLang="en-US" dirty="0">
              <a:solidFill>
                <a:schemeClr val="bg1">
                  <a:lumMod val="50000"/>
                </a:schemeClr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55" name="그림 54" descr="텍스트이(가) 표시된 사진&#10;&#10;자동 생성된 설명">
            <a:extLst>
              <a:ext uri="{FF2B5EF4-FFF2-40B4-BE49-F238E27FC236}">
                <a16:creationId xmlns:a16="http://schemas.microsoft.com/office/drawing/2014/main" id="{FA4E9116-50E3-4F73-984F-A5DAE92E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900" y="2442521"/>
            <a:ext cx="7429500" cy="4067175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6EEE31C-27E9-4A57-ABDB-4FB51529FF10}"/>
              </a:ext>
            </a:extLst>
          </p:cNvPr>
          <p:cNvSpPr/>
          <p:nvPr/>
        </p:nvSpPr>
        <p:spPr>
          <a:xfrm>
            <a:off x="9306425" y="3797996"/>
            <a:ext cx="912702" cy="962354"/>
          </a:xfrm>
          <a:prstGeom prst="ellipse">
            <a:avLst/>
          </a:prstGeom>
          <a:noFill/>
          <a:ln>
            <a:solidFill>
              <a:srgbClr val="FF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560E168-0D69-4967-A7E1-A74DAAE8FF8E}"/>
              </a:ext>
            </a:extLst>
          </p:cNvPr>
          <p:cNvCxnSpPr>
            <a:cxnSpLocks/>
            <a:stCxn id="58" idx="6"/>
            <a:endCxn id="55" idx="1"/>
          </p:cNvCxnSpPr>
          <p:nvPr/>
        </p:nvCxnSpPr>
        <p:spPr>
          <a:xfrm>
            <a:off x="10219127" y="4279173"/>
            <a:ext cx="520773" cy="196936"/>
          </a:xfrm>
          <a:prstGeom prst="straightConnector1">
            <a:avLst/>
          </a:prstGeom>
          <a:ln>
            <a:solidFill>
              <a:srgbClr val="FF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19">
            <a:extLst>
              <a:ext uri="{FF2B5EF4-FFF2-40B4-BE49-F238E27FC236}">
                <a16:creationId xmlns:a16="http://schemas.microsoft.com/office/drawing/2014/main" id="{A87C4D9E-0CDD-473D-9292-22C193ADF629}"/>
              </a:ext>
            </a:extLst>
          </p:cNvPr>
          <p:cNvCxnSpPr/>
          <p:nvPr/>
        </p:nvCxnSpPr>
        <p:spPr>
          <a:xfrm>
            <a:off x="0" y="9417304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45C6A3B-5B64-461E-890B-C528332EDC3C}"/>
              </a:ext>
            </a:extLst>
          </p:cNvPr>
          <p:cNvSpPr txBox="1"/>
          <p:nvPr/>
        </p:nvSpPr>
        <p:spPr>
          <a:xfrm>
            <a:off x="4396341" y="8771041"/>
            <a:ext cx="10994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0070C0"/>
                </a:solidFill>
              </a:rPr>
              <a:t>신규 창작자가 </a:t>
            </a:r>
            <a:r>
              <a:rPr lang="ko-KR" altLang="en-US" sz="3600" b="1" dirty="0" err="1">
                <a:solidFill>
                  <a:srgbClr val="0070C0"/>
                </a:solidFill>
              </a:rPr>
              <a:t>입력시</a:t>
            </a:r>
            <a:r>
              <a:rPr lang="ko-KR" altLang="en-US" sz="3600" b="1" dirty="0">
                <a:solidFill>
                  <a:srgbClr val="0070C0"/>
                </a:solidFill>
              </a:rPr>
              <a:t> </a:t>
            </a:r>
            <a:r>
              <a:rPr lang="en-US" altLang="ko-KR" sz="3600" b="1" dirty="0" err="1">
                <a:solidFill>
                  <a:srgbClr val="0070C0"/>
                </a:solidFill>
              </a:rPr>
              <a:t>notnull</a:t>
            </a:r>
            <a:r>
              <a:rPr lang="ko-KR" altLang="en-US" sz="3600" b="1" dirty="0">
                <a:solidFill>
                  <a:srgbClr val="0070C0"/>
                </a:solidFill>
              </a:rPr>
              <a:t>조건때문에 한꺼번에 신규등록 </a:t>
            </a:r>
            <a:r>
              <a:rPr lang="en-US" altLang="ko-KR" sz="3600" b="1" dirty="0">
                <a:solidFill>
                  <a:srgbClr val="0070C0"/>
                </a:solidFill>
              </a:rPr>
              <a:t>-&gt; </a:t>
            </a:r>
            <a:r>
              <a:rPr lang="ko-KR" altLang="en-US" sz="3600" b="1" dirty="0" err="1">
                <a:solidFill>
                  <a:srgbClr val="0070C0"/>
                </a:solidFill>
              </a:rPr>
              <a:t>창작자탭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146113-2345-4800-9E8A-F30374145E7C}"/>
              </a:ext>
            </a:extLst>
          </p:cNvPr>
          <p:cNvSpPr txBox="1"/>
          <p:nvPr/>
        </p:nvSpPr>
        <p:spPr>
          <a:xfrm>
            <a:off x="3207871" y="17444420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7030A0"/>
                </a:solidFill>
              </a:rPr>
              <a:t>결정 </a:t>
            </a:r>
            <a:r>
              <a:rPr lang="en-US" altLang="ko-KR" sz="3600" b="1" dirty="0">
                <a:solidFill>
                  <a:srgbClr val="7030A0"/>
                </a:solidFill>
              </a:rPr>
              <a:t>: </a:t>
            </a:r>
            <a:r>
              <a:rPr lang="ko-KR" altLang="en-US" sz="3600" b="1" dirty="0">
                <a:solidFill>
                  <a:srgbClr val="7030A0"/>
                </a:solidFill>
              </a:rPr>
              <a:t> 창작자 탭 추가</a:t>
            </a:r>
            <a:r>
              <a:rPr lang="en-US" altLang="ko-KR" sz="3600" b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A5FAF4-6DA5-4DAB-9BEB-9156C3ECD7E9}"/>
              </a:ext>
            </a:extLst>
          </p:cNvPr>
          <p:cNvSpPr txBox="1"/>
          <p:nvPr/>
        </p:nvSpPr>
        <p:spPr>
          <a:xfrm>
            <a:off x="-2343216" y="12786111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48A619-B04E-4BDD-AC0C-2DE519C7486D}"/>
              </a:ext>
            </a:extLst>
          </p:cNvPr>
          <p:cNvSpPr txBox="1"/>
          <p:nvPr/>
        </p:nvSpPr>
        <p:spPr>
          <a:xfrm>
            <a:off x="-1153412" y="12783566"/>
            <a:ext cx="1441939" cy="37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0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84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-17585" y="2304291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90159E-C4A9-4940-B8F0-6436BB3997C7}"/>
              </a:ext>
            </a:extLst>
          </p:cNvPr>
          <p:cNvSpPr txBox="1"/>
          <p:nvPr/>
        </p:nvSpPr>
        <p:spPr>
          <a:xfrm>
            <a:off x="737266" y="939805"/>
            <a:ext cx="425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5F089-1CFF-214C-B78F-8850958E20B4}"/>
              </a:ext>
            </a:extLst>
          </p:cNvPr>
          <p:cNvSpPr txBox="1"/>
          <p:nvPr/>
        </p:nvSpPr>
        <p:spPr>
          <a:xfrm>
            <a:off x="819969" y="1839713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09B248-66CC-3E45-A768-0B57D6A57DC7}"/>
              </a:ext>
            </a:extLst>
          </p:cNvPr>
          <p:cNvSpPr txBox="1"/>
          <p:nvPr/>
        </p:nvSpPr>
        <p:spPr>
          <a:xfrm>
            <a:off x="1699199" y="1834373"/>
            <a:ext cx="20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좋아한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30B6F-B056-7E40-BED7-8CA089302F45}"/>
              </a:ext>
            </a:extLst>
          </p:cNvPr>
          <p:cNvSpPr txBox="1"/>
          <p:nvPr/>
        </p:nvSpPr>
        <p:spPr>
          <a:xfrm>
            <a:off x="3449520" y="1834373"/>
            <a:ext cx="20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D767F9-4F52-6F4E-82AC-9F0505E10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7"/>
          <a:stretch/>
        </p:blipFill>
        <p:spPr>
          <a:xfrm>
            <a:off x="131064" y="3346831"/>
            <a:ext cx="13585639" cy="6223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5D5E54-389D-CE49-9E1D-C2C44DFBE5E8}"/>
              </a:ext>
            </a:extLst>
          </p:cNvPr>
          <p:cNvSpPr txBox="1"/>
          <p:nvPr/>
        </p:nvSpPr>
        <p:spPr>
          <a:xfrm>
            <a:off x="4990074" y="1834372"/>
            <a:ext cx="229517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후원한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523F6-5EFF-42F0-BB26-B78918F1D431}"/>
              </a:ext>
            </a:extLst>
          </p:cNvPr>
          <p:cNvSpPr txBox="1"/>
          <p:nvPr/>
        </p:nvSpPr>
        <p:spPr>
          <a:xfrm>
            <a:off x="8035705" y="10272005"/>
            <a:ext cx="3943851" cy="22480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제목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카테고리       /        기간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프로젝트요약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모집금액   /         </a:t>
            </a:r>
            <a:r>
              <a:rPr lang="ko-KR" altLang="en-US" sz="2400" dirty="0" err="1">
                <a:solidFill>
                  <a:srgbClr val="FF6666"/>
                </a:solidFill>
              </a:rPr>
              <a:t>달성률</a:t>
            </a:r>
            <a:r>
              <a:rPr lang="ko-KR" altLang="en-US" sz="2400" dirty="0">
                <a:solidFill>
                  <a:srgbClr val="FF6666"/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6AC0B-45C5-421D-A5D8-F49A2691D1CA}"/>
              </a:ext>
            </a:extLst>
          </p:cNvPr>
          <p:cNvSpPr txBox="1"/>
          <p:nvPr/>
        </p:nvSpPr>
        <p:spPr>
          <a:xfrm>
            <a:off x="512897" y="11344153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스크롤 내리면 </a:t>
            </a:r>
            <a:r>
              <a:rPr lang="en-US" altLang="ko-KR" sz="3600" b="1" dirty="0">
                <a:solidFill>
                  <a:schemeClr val="accent1"/>
                </a:solidFill>
              </a:rPr>
              <a:t>18</a:t>
            </a:r>
            <a:r>
              <a:rPr lang="ko-KR" altLang="en-US" sz="3600" b="1" dirty="0">
                <a:solidFill>
                  <a:schemeClr val="accent1"/>
                </a:solidFill>
              </a:rPr>
              <a:t>개씩 업데이트</a:t>
            </a:r>
            <a:r>
              <a:rPr lang="en-US" altLang="ko-KR" sz="3600" b="1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95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-17585" y="2304291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55F089-1CFF-214C-B78F-8850958E20B4}"/>
              </a:ext>
            </a:extLst>
          </p:cNvPr>
          <p:cNvSpPr txBox="1"/>
          <p:nvPr/>
        </p:nvSpPr>
        <p:spPr>
          <a:xfrm>
            <a:off x="819969" y="1839713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09B248-66CC-3E45-A768-0B57D6A57DC7}"/>
              </a:ext>
            </a:extLst>
          </p:cNvPr>
          <p:cNvSpPr txBox="1"/>
          <p:nvPr/>
        </p:nvSpPr>
        <p:spPr>
          <a:xfrm>
            <a:off x="1699199" y="1834373"/>
            <a:ext cx="20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좋아한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30B6F-B056-7E40-BED7-8CA089302F45}"/>
              </a:ext>
            </a:extLst>
          </p:cNvPr>
          <p:cNvSpPr txBox="1"/>
          <p:nvPr/>
        </p:nvSpPr>
        <p:spPr>
          <a:xfrm>
            <a:off x="3449520" y="1834373"/>
            <a:ext cx="20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FA1187-49B5-C942-9C64-CEFCBBD13E64}"/>
              </a:ext>
            </a:extLst>
          </p:cNvPr>
          <p:cNvSpPr txBox="1"/>
          <p:nvPr/>
        </p:nvSpPr>
        <p:spPr>
          <a:xfrm>
            <a:off x="4990074" y="1834372"/>
            <a:ext cx="229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후원한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aphicFrame>
        <p:nvGraphicFramePr>
          <p:cNvPr id="6" name="표 18">
            <a:extLst>
              <a:ext uri="{FF2B5EF4-FFF2-40B4-BE49-F238E27FC236}">
                <a16:creationId xmlns:a16="http://schemas.microsoft.com/office/drawing/2014/main" id="{CD2A546C-9DD4-4DDB-B4AE-DD9E219AF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56563"/>
              </p:ext>
            </p:extLst>
          </p:nvPr>
        </p:nvGraphicFramePr>
        <p:xfrm>
          <a:off x="413104" y="3005441"/>
          <a:ext cx="13191949" cy="31408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8118">
                  <a:extLst>
                    <a:ext uri="{9D8B030D-6E8A-4147-A177-3AD203B41FA5}">
                      <a16:colId xmlns:a16="http://schemas.microsoft.com/office/drawing/2014/main" val="1527591211"/>
                    </a:ext>
                  </a:extLst>
                </a:gridCol>
                <a:gridCol w="3770630">
                  <a:extLst>
                    <a:ext uri="{9D8B030D-6E8A-4147-A177-3AD203B41FA5}">
                      <a16:colId xmlns:a16="http://schemas.microsoft.com/office/drawing/2014/main" val="4120863168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val="2312554896"/>
                    </a:ext>
                  </a:extLst>
                </a:gridCol>
                <a:gridCol w="2380244">
                  <a:extLst>
                    <a:ext uri="{9D8B030D-6E8A-4147-A177-3AD203B41FA5}">
                      <a16:colId xmlns:a16="http://schemas.microsoft.com/office/drawing/2014/main" val="3963894186"/>
                    </a:ext>
                  </a:extLst>
                </a:gridCol>
                <a:gridCol w="1359218">
                  <a:extLst>
                    <a:ext uri="{9D8B030D-6E8A-4147-A177-3AD203B41FA5}">
                      <a16:colId xmlns:a16="http://schemas.microsoft.com/office/drawing/2014/main" val="4238059914"/>
                    </a:ext>
                  </a:extLst>
                </a:gridCol>
                <a:gridCol w="2417708">
                  <a:extLst>
                    <a:ext uri="{9D8B030D-6E8A-4147-A177-3AD203B41FA5}">
                      <a16:colId xmlns:a16="http://schemas.microsoft.com/office/drawing/2014/main" val="248531524"/>
                    </a:ext>
                  </a:extLst>
                </a:gridCol>
                <a:gridCol w="774313">
                  <a:extLst>
                    <a:ext uri="{9D8B030D-6E8A-4147-A177-3AD203B41FA5}">
                      <a16:colId xmlns:a16="http://schemas.microsoft.com/office/drawing/2014/main" val="554017984"/>
                    </a:ext>
                  </a:extLst>
                </a:gridCol>
              </a:tblGrid>
              <a:tr h="448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모집금액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후원자보기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103438"/>
                  </a:ext>
                </a:extLst>
              </a:tr>
              <a:tr h="448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보라빛</a:t>
                      </a:r>
                      <a:r>
                        <a:rPr lang="ko-KR" altLang="en-US" sz="1600" dirty="0"/>
                        <a:t> 향수로 재탄생한 클레오파트라</a:t>
                      </a:r>
                      <a:r>
                        <a:rPr lang="en-US" altLang="ko-KR" sz="1600" dirty="0"/>
                        <a:t>...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진행예정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2021.09.01~2021.10.01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28810"/>
                  </a:ext>
                </a:extLst>
              </a:tr>
              <a:tr h="448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할매가</a:t>
                      </a:r>
                      <a:r>
                        <a:rPr lang="ko-KR" altLang="en-US" sz="1600" dirty="0"/>
                        <a:t> 그리고 </a:t>
                      </a:r>
                      <a:r>
                        <a:rPr lang="ko-KR" altLang="en-US" sz="1600" dirty="0" err="1"/>
                        <a:t>할배가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맨든</a:t>
                      </a:r>
                      <a:r>
                        <a:rPr lang="ko-KR" altLang="en-US" sz="1600" dirty="0"/>
                        <a:t> 노트와 지갑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2021.07.15~2021.09.01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5,193,000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175"/>
                  </a:ext>
                </a:extLst>
              </a:tr>
              <a:tr h="448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나만 알고 싶은 </a:t>
                      </a:r>
                      <a:r>
                        <a:rPr lang="ko-KR" altLang="en-US" sz="1600" dirty="0" err="1"/>
                        <a:t>살구빛</a:t>
                      </a:r>
                      <a:r>
                        <a:rPr lang="ko-KR" altLang="en-US" sz="1600" dirty="0"/>
                        <a:t> 베이비파우더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2021.07.15~2021.09.01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13,496,500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538510"/>
                  </a:ext>
                </a:extLst>
              </a:tr>
              <a:tr h="448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2223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나만 알고 싶은</a:t>
                      </a: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2021.07.15~2021.09.01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13,496,500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42298"/>
                  </a:ext>
                </a:extLst>
              </a:tr>
              <a:tr h="448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나만 알고 싶은</a:t>
                      </a:r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성공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2021.07.15~2021.08.01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3,000,000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9058"/>
                  </a:ext>
                </a:extLst>
              </a:tr>
              <a:tr h="448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나만 알고 싶은</a:t>
                      </a:r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2021.07.15~2021.08.01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3,000,000</a:t>
                      </a:r>
                      <a:r>
                        <a:rPr lang="ko-KR" altLang="en-US" sz="1600" dirty="0"/>
                        <a:t>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13789"/>
                  </a:ext>
                </a:extLst>
              </a:tr>
            </a:tbl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E1381102-7CD4-4180-A2E7-504C725F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84" y="7310020"/>
            <a:ext cx="5949839" cy="13783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DB3327-B111-48D0-B5A9-2D54EE4FB659}"/>
              </a:ext>
            </a:extLst>
          </p:cNvPr>
          <p:cNvSpPr txBox="1"/>
          <p:nvPr/>
        </p:nvSpPr>
        <p:spPr>
          <a:xfrm>
            <a:off x="8989526" y="6245568"/>
            <a:ext cx="3834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성공한 프로젝트만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후원자 개인정보 조회가능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en-US" altLang="ko-KR" sz="2400" dirty="0">
                <a:solidFill>
                  <a:srgbClr val="0070C0"/>
                </a:solidFill>
              </a:rPr>
              <a:t>(</a:t>
            </a:r>
            <a:r>
              <a:rPr lang="ko-KR" altLang="en-US" sz="2400" dirty="0">
                <a:solidFill>
                  <a:srgbClr val="0070C0"/>
                </a:solidFill>
              </a:rPr>
              <a:t>정보제공동의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C9B25-DE9E-4697-A2C2-6CFC6A338157}"/>
              </a:ext>
            </a:extLst>
          </p:cNvPr>
          <p:cNvSpPr txBox="1"/>
          <p:nvPr/>
        </p:nvSpPr>
        <p:spPr>
          <a:xfrm>
            <a:off x="512897" y="6675582"/>
            <a:ext cx="11551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rgbClr val="0070C0"/>
                </a:solidFill>
              </a:rPr>
              <a:t>페이징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95921D-D005-47FD-A220-774A0CC4EBE3}"/>
              </a:ext>
            </a:extLst>
          </p:cNvPr>
          <p:cNvSpPr txBox="1"/>
          <p:nvPr/>
        </p:nvSpPr>
        <p:spPr>
          <a:xfrm>
            <a:off x="4780857" y="2445992"/>
            <a:ext cx="1044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상태</a:t>
            </a:r>
            <a:r>
              <a:rPr lang="en-US" altLang="ko-KR" sz="3200" dirty="0">
                <a:solidFill>
                  <a:srgbClr val="0070C0"/>
                </a:solidFill>
              </a:rPr>
              <a:t>(</a:t>
            </a:r>
            <a:r>
              <a:rPr lang="ko-KR" altLang="en-US" sz="3200" dirty="0">
                <a:solidFill>
                  <a:srgbClr val="0070C0"/>
                </a:solidFill>
              </a:rPr>
              <a:t>진행예정</a:t>
            </a:r>
            <a:r>
              <a:rPr lang="en-US" altLang="ko-KR" sz="3200" dirty="0">
                <a:solidFill>
                  <a:srgbClr val="0070C0"/>
                </a:solidFill>
              </a:rPr>
              <a:t>/</a:t>
            </a:r>
            <a:r>
              <a:rPr lang="ko-KR" altLang="en-US" sz="3200" dirty="0">
                <a:solidFill>
                  <a:srgbClr val="0070C0"/>
                </a:solidFill>
              </a:rPr>
              <a:t>진행중</a:t>
            </a:r>
            <a:r>
              <a:rPr lang="en-US" altLang="ko-KR" sz="3200" dirty="0">
                <a:solidFill>
                  <a:srgbClr val="0070C0"/>
                </a:solidFill>
              </a:rPr>
              <a:t>/</a:t>
            </a:r>
            <a:r>
              <a:rPr lang="ko-KR" altLang="en-US" sz="3200" dirty="0">
                <a:solidFill>
                  <a:srgbClr val="0070C0"/>
                </a:solidFill>
              </a:rPr>
              <a:t>성공 </a:t>
            </a:r>
            <a:r>
              <a:rPr lang="en-US" altLang="ko-KR" sz="3200" dirty="0">
                <a:solidFill>
                  <a:srgbClr val="0070C0"/>
                </a:solidFill>
              </a:rPr>
              <a:t>/ </a:t>
            </a:r>
            <a:r>
              <a:rPr lang="ko-KR" altLang="en-US" sz="3200" dirty="0">
                <a:solidFill>
                  <a:srgbClr val="0070C0"/>
                </a:solidFill>
              </a:rPr>
              <a:t>실패</a:t>
            </a:r>
            <a:r>
              <a:rPr lang="en-US" altLang="ko-KR" sz="32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32CB4-D49A-4C13-89E4-96566B3312E5}"/>
              </a:ext>
            </a:extLst>
          </p:cNvPr>
          <p:cNvSpPr txBox="1"/>
          <p:nvPr/>
        </p:nvSpPr>
        <p:spPr>
          <a:xfrm>
            <a:off x="3599757" y="1125511"/>
            <a:ext cx="10443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창작자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28598D-D8D6-4AAA-958F-881FF18D1FF5}"/>
              </a:ext>
            </a:extLst>
          </p:cNvPr>
          <p:cNvSpPr txBox="1"/>
          <p:nvPr/>
        </p:nvSpPr>
        <p:spPr>
          <a:xfrm>
            <a:off x="737266" y="939805"/>
            <a:ext cx="42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36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CDBA3-69D5-484F-B08A-9994ADBB2B27}"/>
              </a:ext>
            </a:extLst>
          </p:cNvPr>
          <p:cNvSpPr txBox="1"/>
          <p:nvPr/>
        </p:nvSpPr>
        <p:spPr>
          <a:xfrm>
            <a:off x="14777292" y="5920902"/>
            <a:ext cx="104430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진행상황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r>
              <a:rPr lang="en-US" altLang="ko-KR" sz="3200" b="1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진행예정</a:t>
            </a:r>
            <a:r>
              <a:rPr lang="en-US" altLang="ko-KR" sz="3200" dirty="0">
                <a:solidFill>
                  <a:srgbClr val="0070C0"/>
                </a:solidFill>
              </a:rPr>
              <a:t> 	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&lt; </a:t>
            </a:r>
            <a:r>
              <a:rPr lang="ko-KR" altLang="en-US" sz="3200" dirty="0">
                <a:solidFill>
                  <a:srgbClr val="0070C0"/>
                </a:solidFill>
              </a:rPr>
              <a:t>시작일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진행중 </a:t>
            </a:r>
            <a:r>
              <a:rPr lang="en-US" altLang="ko-KR" sz="3200" dirty="0">
                <a:solidFill>
                  <a:srgbClr val="0070C0"/>
                </a:solidFill>
              </a:rPr>
              <a:t>		</a:t>
            </a:r>
            <a:r>
              <a:rPr lang="ko-KR" altLang="en-US" sz="3200" dirty="0">
                <a:solidFill>
                  <a:srgbClr val="0070C0"/>
                </a:solidFill>
              </a:rPr>
              <a:t>시작일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>
                <a:solidFill>
                  <a:srgbClr val="0070C0"/>
                </a:solidFill>
              </a:rPr>
              <a:t>현재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종료일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성공    </a:t>
            </a:r>
            <a:r>
              <a:rPr lang="en-US" altLang="ko-KR" sz="3200" dirty="0">
                <a:solidFill>
                  <a:srgbClr val="0070C0"/>
                </a:solidFill>
              </a:rPr>
              <a:t>		</a:t>
            </a:r>
            <a:r>
              <a:rPr lang="ko-KR" altLang="en-US" sz="3200" dirty="0">
                <a:solidFill>
                  <a:srgbClr val="0070C0"/>
                </a:solidFill>
              </a:rPr>
              <a:t>종료일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 err="1">
                <a:solidFill>
                  <a:srgbClr val="0070C0"/>
                </a:solidFill>
              </a:rPr>
              <a:t>달성률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&gt;=100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실패</a:t>
            </a:r>
            <a:r>
              <a:rPr lang="en-US" altLang="ko-KR" sz="3200" dirty="0">
                <a:solidFill>
                  <a:srgbClr val="0070C0"/>
                </a:solidFill>
              </a:rPr>
              <a:t>			</a:t>
            </a:r>
            <a:r>
              <a:rPr lang="ko-KR" altLang="en-US" sz="3200" dirty="0">
                <a:solidFill>
                  <a:srgbClr val="0070C0"/>
                </a:solidFill>
              </a:rPr>
              <a:t>종료일 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 err="1">
                <a:solidFill>
                  <a:srgbClr val="0070C0"/>
                </a:solidFill>
              </a:rPr>
              <a:t>달성률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&lt;100</a:t>
            </a:r>
          </a:p>
          <a:p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ko-KR" altLang="en-US" sz="3200" b="1" dirty="0">
                <a:solidFill>
                  <a:srgbClr val="0070C0"/>
                </a:solidFill>
              </a:rPr>
              <a:t>상태</a:t>
            </a:r>
            <a:r>
              <a:rPr lang="en-US" altLang="ko-KR" sz="32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0070C0"/>
                </a:solidFill>
              </a:rPr>
              <a:t>취소</a:t>
            </a:r>
            <a:r>
              <a:rPr lang="en-US" altLang="ko-KR" sz="3200" dirty="0">
                <a:solidFill>
                  <a:srgbClr val="0070C0"/>
                </a:solidFill>
              </a:rPr>
              <a:t>			</a:t>
            </a:r>
            <a:r>
              <a:rPr lang="ko-KR" altLang="en-US" sz="3200" dirty="0">
                <a:solidFill>
                  <a:srgbClr val="0070C0"/>
                </a:solidFill>
              </a:rPr>
              <a:t>상태 취소 </a:t>
            </a:r>
            <a:r>
              <a:rPr lang="en-US" altLang="ko-KR" sz="3200" dirty="0">
                <a:solidFill>
                  <a:srgbClr val="0070C0"/>
                </a:solidFill>
              </a:rPr>
              <a:t>0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----------------------------------------------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취소가능</a:t>
            </a:r>
            <a:r>
              <a:rPr lang="en-US" altLang="ko-KR" sz="3200" dirty="0">
                <a:solidFill>
                  <a:srgbClr val="0070C0"/>
                </a:solidFill>
              </a:rPr>
              <a:t>(</a:t>
            </a:r>
            <a:r>
              <a:rPr lang="ko-KR" altLang="en-US" sz="3200" dirty="0">
                <a:solidFill>
                  <a:srgbClr val="0070C0"/>
                </a:solidFill>
              </a:rPr>
              <a:t>진행예정</a:t>
            </a:r>
            <a:r>
              <a:rPr lang="en-US" altLang="ko-KR" sz="3200" dirty="0">
                <a:solidFill>
                  <a:srgbClr val="0070C0"/>
                </a:solidFill>
              </a:rPr>
              <a:t>+</a:t>
            </a:r>
            <a:r>
              <a:rPr lang="ko-KR" altLang="en-US" sz="3200" dirty="0">
                <a:solidFill>
                  <a:srgbClr val="0070C0"/>
                </a:solidFill>
              </a:rPr>
              <a:t>진행중</a:t>
            </a:r>
            <a:r>
              <a:rPr lang="en-US" altLang="ko-KR" sz="32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36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-17585" y="2304291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55F089-1CFF-214C-B78F-8850958E20B4}"/>
              </a:ext>
            </a:extLst>
          </p:cNvPr>
          <p:cNvSpPr txBox="1"/>
          <p:nvPr/>
        </p:nvSpPr>
        <p:spPr>
          <a:xfrm>
            <a:off x="819969" y="1839713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09B248-66CC-3E45-A768-0B57D6A57DC7}"/>
              </a:ext>
            </a:extLst>
          </p:cNvPr>
          <p:cNvSpPr txBox="1"/>
          <p:nvPr/>
        </p:nvSpPr>
        <p:spPr>
          <a:xfrm>
            <a:off x="1699199" y="1834373"/>
            <a:ext cx="20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좋아한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30B6F-B056-7E40-BED7-8CA089302F45}"/>
              </a:ext>
            </a:extLst>
          </p:cNvPr>
          <p:cNvSpPr txBox="1"/>
          <p:nvPr/>
        </p:nvSpPr>
        <p:spPr>
          <a:xfrm>
            <a:off x="3449520" y="1834373"/>
            <a:ext cx="20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9C281FF8-2553-4A4D-877C-95C514712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5" t="3342" r="175" b="-13987"/>
          <a:stretch/>
        </p:blipFill>
        <p:spPr>
          <a:xfrm>
            <a:off x="-160133" y="4152218"/>
            <a:ext cx="12457119" cy="63825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29F1E1-54D5-EB45-8BB8-BEE43C8CEA4F}"/>
              </a:ext>
            </a:extLst>
          </p:cNvPr>
          <p:cNvSpPr txBox="1"/>
          <p:nvPr/>
        </p:nvSpPr>
        <p:spPr>
          <a:xfrm>
            <a:off x="4990074" y="1834372"/>
            <a:ext cx="2085410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후원한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3FA87C-6270-481D-82D4-EE834E09113A}"/>
              </a:ext>
            </a:extLst>
          </p:cNvPr>
          <p:cNvSpPr/>
          <p:nvPr/>
        </p:nvSpPr>
        <p:spPr>
          <a:xfrm>
            <a:off x="211232" y="4863296"/>
            <a:ext cx="6183085" cy="599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배송완료예정일 </a:t>
            </a:r>
            <a:r>
              <a:rPr lang="en-US" altLang="ko-KR" dirty="0">
                <a:solidFill>
                  <a:schemeClr val="tx1"/>
                </a:solidFill>
              </a:rPr>
              <a:t>: 2021.08.15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4FA11-86B4-49E9-ABA9-3C9CF5834307}"/>
              </a:ext>
            </a:extLst>
          </p:cNvPr>
          <p:cNvSpPr txBox="1"/>
          <p:nvPr/>
        </p:nvSpPr>
        <p:spPr>
          <a:xfrm>
            <a:off x="3444332" y="6285427"/>
            <a:ext cx="98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연락처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1B189E-C642-4B92-B374-3262A94101A2}"/>
              </a:ext>
            </a:extLst>
          </p:cNvPr>
          <p:cNvSpPr/>
          <p:nvPr/>
        </p:nvSpPr>
        <p:spPr>
          <a:xfrm>
            <a:off x="7176766" y="6698301"/>
            <a:ext cx="2767046" cy="2766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D4933-0A31-4E95-856B-939977F91941}"/>
              </a:ext>
            </a:extLst>
          </p:cNvPr>
          <p:cNvSpPr txBox="1"/>
          <p:nvPr/>
        </p:nvSpPr>
        <p:spPr>
          <a:xfrm>
            <a:off x="6072612" y="6285427"/>
            <a:ext cx="1249252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수량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C79DF-C539-4072-9A8F-6820AD3B3A33}"/>
              </a:ext>
            </a:extLst>
          </p:cNvPr>
          <p:cNvSpPr txBox="1"/>
          <p:nvPr/>
        </p:nvSpPr>
        <p:spPr>
          <a:xfrm>
            <a:off x="9938630" y="6244935"/>
            <a:ext cx="1910705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운송장 입력여부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97F10A-6F2F-4992-A6AA-D00893F08526}"/>
              </a:ext>
            </a:extLst>
          </p:cNvPr>
          <p:cNvSpPr/>
          <p:nvPr/>
        </p:nvSpPr>
        <p:spPr>
          <a:xfrm>
            <a:off x="1844527" y="6698301"/>
            <a:ext cx="370506" cy="29383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D6E25A-C5EF-441A-86AE-3843093B664A}"/>
              </a:ext>
            </a:extLst>
          </p:cNvPr>
          <p:cNvSpPr txBox="1"/>
          <p:nvPr/>
        </p:nvSpPr>
        <p:spPr>
          <a:xfrm>
            <a:off x="9996686" y="6845654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0160FB-F3CE-4D3B-8A21-B3B6AB1E961B}"/>
              </a:ext>
            </a:extLst>
          </p:cNvPr>
          <p:cNvSpPr txBox="1"/>
          <p:nvPr/>
        </p:nvSpPr>
        <p:spPr>
          <a:xfrm>
            <a:off x="7093553" y="6244935"/>
            <a:ext cx="1207275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76684E-5B8B-4E7E-B31D-CF332C49F1AE}"/>
              </a:ext>
            </a:extLst>
          </p:cNvPr>
          <p:cNvSpPr txBox="1"/>
          <p:nvPr/>
        </p:nvSpPr>
        <p:spPr>
          <a:xfrm>
            <a:off x="8736537" y="6243944"/>
            <a:ext cx="1207275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2B45C-3987-4312-9D1B-F49D76D79EA0}"/>
              </a:ext>
            </a:extLst>
          </p:cNvPr>
          <p:cNvSpPr txBox="1"/>
          <p:nvPr/>
        </p:nvSpPr>
        <p:spPr>
          <a:xfrm>
            <a:off x="9996686" y="7446373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A0DC49-7379-4B07-BA3E-6A48E6EDD804}"/>
              </a:ext>
            </a:extLst>
          </p:cNvPr>
          <p:cNvSpPr txBox="1"/>
          <p:nvPr/>
        </p:nvSpPr>
        <p:spPr>
          <a:xfrm>
            <a:off x="9996686" y="7942479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2E9454-7D2A-44FF-92B7-556861CD6FAE}"/>
              </a:ext>
            </a:extLst>
          </p:cNvPr>
          <p:cNvSpPr txBox="1"/>
          <p:nvPr/>
        </p:nvSpPr>
        <p:spPr>
          <a:xfrm>
            <a:off x="9996686" y="8486726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40D1BA-CDB5-463F-8DDE-76E2946FD66A}"/>
              </a:ext>
            </a:extLst>
          </p:cNvPr>
          <p:cNvSpPr txBox="1"/>
          <p:nvPr/>
        </p:nvSpPr>
        <p:spPr>
          <a:xfrm>
            <a:off x="9996686" y="9030973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75CB4E-6413-4930-A66A-B6FD6B082CED}"/>
              </a:ext>
            </a:extLst>
          </p:cNvPr>
          <p:cNvSpPr/>
          <p:nvPr/>
        </p:nvSpPr>
        <p:spPr>
          <a:xfrm>
            <a:off x="8023219" y="9774714"/>
            <a:ext cx="2191589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운송장입력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07C8E1-60B6-48D8-89CD-BE7B25D729D2}"/>
              </a:ext>
            </a:extLst>
          </p:cNvPr>
          <p:cNvSpPr txBox="1"/>
          <p:nvPr/>
        </p:nvSpPr>
        <p:spPr>
          <a:xfrm>
            <a:off x="12096075" y="6285427"/>
            <a:ext cx="1910705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상태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E3DDEF-B1B6-4007-B2A5-2A9F98F31C69}"/>
              </a:ext>
            </a:extLst>
          </p:cNvPr>
          <p:cNvSpPr txBox="1"/>
          <p:nvPr/>
        </p:nvSpPr>
        <p:spPr>
          <a:xfrm>
            <a:off x="12154131" y="6886146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배송중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6E4BE4-A72F-4CAD-BEC8-AA75C5682B9F}"/>
              </a:ext>
            </a:extLst>
          </p:cNvPr>
          <p:cNvSpPr txBox="1"/>
          <p:nvPr/>
        </p:nvSpPr>
        <p:spPr>
          <a:xfrm>
            <a:off x="12154131" y="7486865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배송완료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AE34C1-DBDC-44EB-8618-90E33D8D4590}"/>
              </a:ext>
            </a:extLst>
          </p:cNvPr>
          <p:cNvSpPr txBox="1"/>
          <p:nvPr/>
        </p:nvSpPr>
        <p:spPr>
          <a:xfrm>
            <a:off x="12154131" y="7982971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미입력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202FD2-F9EE-4212-A7F3-FA55B945F528}"/>
              </a:ext>
            </a:extLst>
          </p:cNvPr>
          <p:cNvSpPr txBox="1"/>
          <p:nvPr/>
        </p:nvSpPr>
        <p:spPr>
          <a:xfrm>
            <a:off x="12154131" y="8527218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미입력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37DB57-39D5-4483-A453-3168B978F3C4}"/>
              </a:ext>
            </a:extLst>
          </p:cNvPr>
          <p:cNvSpPr txBox="1"/>
          <p:nvPr/>
        </p:nvSpPr>
        <p:spPr>
          <a:xfrm>
            <a:off x="12154131" y="9071465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미입력</a:t>
            </a:r>
            <a:endParaRPr lang="ko-KR" altLang="en-US" dirty="0"/>
          </a:p>
        </p:txBody>
      </p: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40FBB520-DC2D-4B81-B35E-EF321BC5A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11153"/>
              </p:ext>
            </p:extLst>
          </p:nvPr>
        </p:nvGraphicFramePr>
        <p:xfrm>
          <a:off x="3302774" y="6726755"/>
          <a:ext cx="6635856" cy="2850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1952">
                  <a:extLst>
                    <a:ext uri="{9D8B030D-6E8A-4147-A177-3AD203B41FA5}">
                      <a16:colId xmlns:a16="http://schemas.microsoft.com/office/drawing/2014/main" val="1589514687"/>
                    </a:ext>
                  </a:extLst>
                </a:gridCol>
                <a:gridCol w="2210118">
                  <a:extLst>
                    <a:ext uri="{9D8B030D-6E8A-4147-A177-3AD203B41FA5}">
                      <a16:colId xmlns:a16="http://schemas.microsoft.com/office/drawing/2014/main" val="3698079088"/>
                    </a:ext>
                  </a:extLst>
                </a:gridCol>
                <a:gridCol w="2213786">
                  <a:extLst>
                    <a:ext uri="{9D8B030D-6E8A-4147-A177-3AD203B41FA5}">
                      <a16:colId xmlns:a16="http://schemas.microsoft.com/office/drawing/2014/main" val="3861739502"/>
                    </a:ext>
                  </a:extLst>
                </a:gridCol>
              </a:tblGrid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26097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211744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2844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412556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60,000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77247"/>
                  </a:ext>
                </a:extLst>
              </a:tr>
              <a:tr h="475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010-0000-0000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90,000 </a:t>
                      </a:r>
                      <a:r>
                        <a:rPr lang="ko-KR" altLang="en-US" sz="1800" dirty="0"/>
                        <a:t>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79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7A73DAC3-65DE-4AFE-BAF1-94A39DE605CE}"/>
              </a:ext>
            </a:extLst>
          </p:cNvPr>
          <p:cNvSpPr txBox="1"/>
          <p:nvPr/>
        </p:nvSpPr>
        <p:spPr>
          <a:xfrm>
            <a:off x="7518818" y="6285427"/>
            <a:ext cx="2010278" cy="369332"/>
          </a:xfrm>
          <a:prstGeom prst="rect">
            <a:avLst/>
          </a:prstGeom>
          <a:solidFill>
            <a:srgbClr val="E0DED2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          금액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562422-FE36-47C3-9FDA-F4B8336037A5}"/>
              </a:ext>
            </a:extLst>
          </p:cNvPr>
          <p:cNvSpPr txBox="1"/>
          <p:nvPr/>
        </p:nvSpPr>
        <p:spPr>
          <a:xfrm>
            <a:off x="196370" y="9703081"/>
            <a:ext cx="11470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0070C0"/>
                </a:solidFill>
              </a:rPr>
              <a:t>체크박스 체크 후  운송장 입력버튼을 </a:t>
            </a:r>
            <a:endParaRPr lang="en-US" altLang="ko-KR" sz="3600" dirty="0">
              <a:solidFill>
                <a:srgbClr val="0070C0"/>
              </a:solidFill>
            </a:endParaRPr>
          </a:p>
          <a:p>
            <a:r>
              <a:rPr lang="ko-KR" altLang="en-US" sz="3600" dirty="0">
                <a:solidFill>
                  <a:srgbClr val="0070C0"/>
                </a:solidFill>
              </a:rPr>
              <a:t>누르면 운송장 입력여부 </a:t>
            </a:r>
            <a:r>
              <a:rPr lang="en-US" altLang="ko-KR" sz="3600" dirty="0">
                <a:solidFill>
                  <a:srgbClr val="0070C0"/>
                </a:solidFill>
              </a:rPr>
              <a:t>x-&gt; O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FCA984-D1AA-4AEC-B11D-4BD97C76E089}"/>
              </a:ext>
            </a:extLst>
          </p:cNvPr>
          <p:cNvSpPr txBox="1"/>
          <p:nvPr/>
        </p:nvSpPr>
        <p:spPr>
          <a:xfrm>
            <a:off x="7650637" y="2951889"/>
            <a:ext cx="10092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7030A0"/>
                </a:solidFill>
              </a:rPr>
              <a:t> 필수 기능 구현 후</a:t>
            </a:r>
            <a:endParaRPr lang="en-US" altLang="ko-KR" sz="3600" dirty="0">
              <a:solidFill>
                <a:srgbClr val="7030A0"/>
              </a:solidFill>
            </a:endParaRPr>
          </a:p>
          <a:p>
            <a:r>
              <a:rPr lang="ko-KR" altLang="en-US" sz="3600" dirty="0">
                <a:solidFill>
                  <a:srgbClr val="7030A0"/>
                </a:solidFill>
              </a:rPr>
              <a:t>엑셀파일 업로드 </a:t>
            </a:r>
            <a:r>
              <a:rPr lang="en-US" altLang="ko-KR" sz="3600" dirty="0">
                <a:solidFill>
                  <a:srgbClr val="7030A0"/>
                </a:solidFill>
              </a:rPr>
              <a:t>DB</a:t>
            </a:r>
            <a:r>
              <a:rPr lang="ko-KR" altLang="en-US" sz="3600" dirty="0">
                <a:solidFill>
                  <a:srgbClr val="7030A0"/>
                </a:solidFill>
              </a:rPr>
              <a:t>반영되게 구현</a:t>
            </a:r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8E266EF4-5F29-4F23-98BA-6FABED0DE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7826" y="3960490"/>
            <a:ext cx="8181975" cy="74771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500A06D-1746-4550-A82B-E955A8EA73EE}"/>
              </a:ext>
            </a:extLst>
          </p:cNvPr>
          <p:cNvSpPr txBox="1"/>
          <p:nvPr/>
        </p:nvSpPr>
        <p:spPr>
          <a:xfrm>
            <a:off x="737266" y="939805"/>
            <a:ext cx="425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36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55D14A-BE23-4579-95CF-7E208215CEBB}"/>
              </a:ext>
            </a:extLst>
          </p:cNvPr>
          <p:cNvSpPr txBox="1"/>
          <p:nvPr/>
        </p:nvSpPr>
        <p:spPr>
          <a:xfrm>
            <a:off x="196370" y="11141499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solidFill>
                  <a:srgbClr val="0070C0"/>
                </a:solidFill>
              </a:rPr>
              <a:t>운송자</a:t>
            </a:r>
            <a:r>
              <a:rPr lang="ko-KR" altLang="en-US" sz="3600" dirty="0">
                <a:solidFill>
                  <a:srgbClr val="0070C0"/>
                </a:solidFill>
              </a:rPr>
              <a:t> </a:t>
            </a:r>
            <a:r>
              <a:rPr lang="ko-KR" altLang="en-US" sz="3600" dirty="0" err="1">
                <a:solidFill>
                  <a:srgbClr val="0070C0"/>
                </a:solidFill>
              </a:rPr>
              <a:t>입력안한</a:t>
            </a:r>
            <a:r>
              <a:rPr lang="ko-KR" altLang="en-US" sz="3600" dirty="0">
                <a:solidFill>
                  <a:srgbClr val="0070C0"/>
                </a:solidFill>
              </a:rPr>
              <a:t> 후원자만 체크박스 활성화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6547D6-2C96-4CA7-BF3E-32427A45195F}"/>
              </a:ext>
            </a:extLst>
          </p:cNvPr>
          <p:cNvSpPr txBox="1"/>
          <p:nvPr/>
        </p:nvSpPr>
        <p:spPr>
          <a:xfrm>
            <a:off x="683245" y="13136932"/>
            <a:ext cx="114708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3600" b="1" dirty="0">
              <a:solidFill>
                <a:schemeClr val="accent1"/>
              </a:solidFill>
            </a:endParaRPr>
          </a:p>
          <a:p>
            <a:r>
              <a:rPr lang="en-US" altLang="ko-KR" sz="3600" b="1" dirty="0">
                <a:solidFill>
                  <a:schemeClr val="accent1"/>
                </a:solidFill>
              </a:rPr>
              <a:t>1.</a:t>
            </a:r>
            <a:r>
              <a:rPr lang="ko-KR" altLang="en-US" sz="3600" b="1" dirty="0" err="1">
                <a:solidFill>
                  <a:schemeClr val="accent1"/>
                </a:solidFill>
              </a:rPr>
              <a:t>페이징</a:t>
            </a:r>
            <a:r>
              <a:rPr lang="ko-KR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</a:rPr>
              <a:t>x</a:t>
            </a:r>
          </a:p>
          <a:p>
            <a:r>
              <a:rPr lang="en-US" altLang="ko-KR" sz="3600" dirty="0">
                <a:solidFill>
                  <a:schemeClr val="accent1"/>
                </a:solidFill>
              </a:rPr>
              <a:t>- </a:t>
            </a:r>
            <a:r>
              <a:rPr lang="ko-KR" altLang="en-US" sz="3600" dirty="0">
                <a:solidFill>
                  <a:schemeClr val="accent1"/>
                </a:solidFill>
              </a:rPr>
              <a:t>이름 검색</a:t>
            </a:r>
            <a:r>
              <a:rPr lang="en-US" altLang="ko-KR" sz="3600" dirty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3600" dirty="0">
                <a:solidFill>
                  <a:schemeClr val="accent1"/>
                </a:solidFill>
              </a:rPr>
              <a:t> </a:t>
            </a:r>
            <a:r>
              <a:rPr lang="en-US" altLang="ko-KR" sz="3600" dirty="0">
                <a:solidFill>
                  <a:schemeClr val="accent1"/>
                </a:solidFill>
              </a:rPr>
              <a:t>- </a:t>
            </a:r>
            <a:r>
              <a:rPr lang="ko-KR" altLang="en-US" sz="3600" dirty="0">
                <a:solidFill>
                  <a:schemeClr val="accent1"/>
                </a:solidFill>
              </a:rPr>
              <a:t>운송장 </a:t>
            </a:r>
            <a:r>
              <a:rPr lang="ko-KR" altLang="en-US" sz="3600" dirty="0" err="1">
                <a:solidFill>
                  <a:schemeClr val="accent1"/>
                </a:solidFill>
              </a:rPr>
              <a:t>입력안</a:t>
            </a:r>
            <a:r>
              <a:rPr lang="ko-KR" altLang="en-US" sz="3600" dirty="0">
                <a:solidFill>
                  <a:schemeClr val="accent1"/>
                </a:solidFill>
              </a:rPr>
              <a:t> 한 후원자만 필터</a:t>
            </a:r>
            <a:endParaRPr lang="en-US" altLang="ko-KR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8654A67E-0C10-40C4-94A3-B8C1B8F96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3" r="27085"/>
          <a:stretch/>
        </p:blipFill>
        <p:spPr>
          <a:xfrm>
            <a:off x="10612" y="7967301"/>
            <a:ext cx="11101370" cy="4274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DA4EAD-68AC-444B-9C15-5EE3413E069B}"/>
              </a:ext>
            </a:extLst>
          </p:cNvPr>
          <p:cNvGrpSpPr/>
          <p:nvPr/>
        </p:nvGrpSpPr>
        <p:grpSpPr>
          <a:xfrm>
            <a:off x="10994314" y="304353"/>
            <a:ext cx="395583" cy="414376"/>
            <a:chOff x="7836060" y="69446"/>
            <a:chExt cx="381965" cy="4001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CD09A-4EF7-D14C-9A0C-94C618DAC00C}"/>
                </a:ext>
              </a:extLst>
            </p:cNvPr>
            <p:cNvSpPr/>
            <p:nvPr/>
          </p:nvSpPr>
          <p:spPr>
            <a:xfrm>
              <a:off x="7836060" y="69446"/>
              <a:ext cx="254643" cy="2546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US" altLang="en-US" sz="2492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ABB33E4-585A-3041-9F91-0340F434AA60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8053411" y="286797"/>
              <a:ext cx="164614" cy="1827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Mason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M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C52C44A-DFA4-134C-96F7-819AA44BB615}"/>
              </a:ext>
            </a:extLst>
          </p:cNvPr>
          <p:cNvCxnSpPr/>
          <p:nvPr/>
        </p:nvCxnSpPr>
        <p:spPr>
          <a:xfrm>
            <a:off x="10612" y="2515029"/>
            <a:ext cx="137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90159E-C4A9-4940-B8F0-6436BB3997C7}"/>
              </a:ext>
            </a:extLst>
          </p:cNvPr>
          <p:cNvSpPr txBox="1"/>
          <p:nvPr/>
        </p:nvSpPr>
        <p:spPr>
          <a:xfrm>
            <a:off x="737266" y="939805"/>
            <a:ext cx="425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마이페이지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5F089-1CFF-214C-B78F-8850958E20B4}"/>
              </a:ext>
            </a:extLst>
          </p:cNvPr>
          <p:cNvSpPr txBox="1"/>
          <p:nvPr/>
        </p:nvSpPr>
        <p:spPr>
          <a:xfrm>
            <a:off x="819969" y="1839713"/>
            <a:ext cx="87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09B248-66CC-3E45-A768-0B57D6A57DC7}"/>
              </a:ext>
            </a:extLst>
          </p:cNvPr>
          <p:cNvSpPr txBox="1"/>
          <p:nvPr/>
        </p:nvSpPr>
        <p:spPr>
          <a:xfrm>
            <a:off x="1699199" y="1834373"/>
            <a:ext cx="20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좋아한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30B6F-B056-7E40-BED7-8CA089302F45}"/>
              </a:ext>
            </a:extLst>
          </p:cNvPr>
          <p:cNvSpPr txBox="1"/>
          <p:nvPr/>
        </p:nvSpPr>
        <p:spPr>
          <a:xfrm>
            <a:off x="3449520" y="1834373"/>
            <a:ext cx="20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마이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9F1E1-54D5-EB45-8BB8-BEE43C8CEA4F}"/>
              </a:ext>
            </a:extLst>
          </p:cNvPr>
          <p:cNvSpPr txBox="1"/>
          <p:nvPr/>
        </p:nvSpPr>
        <p:spPr>
          <a:xfrm>
            <a:off x="4990074" y="1834372"/>
            <a:ext cx="2715651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후원한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프로젝트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42D3D-A7D6-6D42-B03B-A6C4C503F611}"/>
              </a:ext>
            </a:extLst>
          </p:cNvPr>
          <p:cNvSpPr txBox="1"/>
          <p:nvPr/>
        </p:nvSpPr>
        <p:spPr>
          <a:xfrm>
            <a:off x="531442" y="4162666"/>
            <a:ext cx="570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3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개의 프로젝트가 있습니다</a:t>
            </a:r>
            <a:r>
              <a:rPr kumimoji="1"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.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2A2C53-D22A-5544-A724-675695CA4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3" r="27085"/>
          <a:stretch/>
        </p:blipFill>
        <p:spPr>
          <a:xfrm>
            <a:off x="0" y="4672290"/>
            <a:ext cx="11101370" cy="42740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08C230-1214-4130-9388-F30D1E64072F}"/>
              </a:ext>
            </a:extLst>
          </p:cNvPr>
          <p:cNvSpPr txBox="1"/>
          <p:nvPr/>
        </p:nvSpPr>
        <p:spPr>
          <a:xfrm>
            <a:off x="8076091" y="5835482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2021.10.15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F28F5C-8A41-489A-A656-3C29D4257D85}"/>
              </a:ext>
            </a:extLst>
          </p:cNvPr>
          <p:cNvSpPr txBox="1"/>
          <p:nvPr/>
        </p:nvSpPr>
        <p:spPr>
          <a:xfrm>
            <a:off x="8076091" y="6998674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2021.10.01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BAFCE1-A65F-4742-B0AA-26C7F9B8EEBE}"/>
              </a:ext>
            </a:extLst>
          </p:cNvPr>
          <p:cNvSpPr txBox="1"/>
          <p:nvPr/>
        </p:nvSpPr>
        <p:spPr>
          <a:xfrm>
            <a:off x="8076091" y="8161866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2021.08.15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E73AFE-6869-480D-A7AB-72E50FA927E6}"/>
              </a:ext>
            </a:extLst>
          </p:cNvPr>
          <p:cNvSpPr/>
          <p:nvPr/>
        </p:nvSpPr>
        <p:spPr>
          <a:xfrm>
            <a:off x="6830730" y="5684794"/>
            <a:ext cx="96520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진행중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73D0CE-39D6-45BE-AB82-34B956909BF3}"/>
              </a:ext>
            </a:extLst>
          </p:cNvPr>
          <p:cNvSpPr/>
          <p:nvPr/>
        </p:nvSpPr>
        <p:spPr>
          <a:xfrm>
            <a:off x="6830730" y="10175236"/>
            <a:ext cx="965200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EFBAF-68EC-488D-98F6-2F68B8A0C920}"/>
              </a:ext>
            </a:extLst>
          </p:cNvPr>
          <p:cNvSpPr txBox="1"/>
          <p:nvPr/>
        </p:nvSpPr>
        <p:spPr>
          <a:xfrm>
            <a:off x="9455972" y="6020148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05D817-BBB0-4B26-AB9D-1EA947E256FC}"/>
              </a:ext>
            </a:extLst>
          </p:cNvPr>
          <p:cNvSpPr txBox="1"/>
          <p:nvPr/>
        </p:nvSpPr>
        <p:spPr>
          <a:xfrm>
            <a:off x="9455972" y="7113928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2B6A4B-B6EE-47DF-9B93-2269616D3675}"/>
              </a:ext>
            </a:extLst>
          </p:cNvPr>
          <p:cNvSpPr txBox="1"/>
          <p:nvPr/>
        </p:nvSpPr>
        <p:spPr>
          <a:xfrm>
            <a:off x="9455972" y="8285488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C15996-A5AE-49D9-B6A5-D2D70A6446E8}"/>
              </a:ext>
            </a:extLst>
          </p:cNvPr>
          <p:cNvSpPr txBox="1"/>
          <p:nvPr/>
        </p:nvSpPr>
        <p:spPr>
          <a:xfrm>
            <a:off x="12549636" y="4750924"/>
            <a:ext cx="191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배송조회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51B0F0-A065-489F-A55E-C14ACEC99C0D}"/>
              </a:ext>
            </a:extLst>
          </p:cNvPr>
          <p:cNvSpPr txBox="1"/>
          <p:nvPr/>
        </p:nvSpPr>
        <p:spPr>
          <a:xfrm>
            <a:off x="12519337" y="8158399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배송중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2B827B-2525-4EC8-8252-18D9C0F10D41}"/>
              </a:ext>
            </a:extLst>
          </p:cNvPr>
          <p:cNvSpPr txBox="1"/>
          <p:nvPr/>
        </p:nvSpPr>
        <p:spPr>
          <a:xfrm>
            <a:off x="12525894" y="9185918"/>
            <a:ext cx="1207275" cy="369332"/>
          </a:xfrm>
          <a:prstGeom prst="rect">
            <a:avLst/>
          </a:prstGeom>
          <a:solidFill>
            <a:srgbClr val="FEFEFD"/>
          </a:solidFill>
          <a:ln>
            <a:solidFill>
              <a:srgbClr val="F4F5F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배송완료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E6FB33-F6B3-4C4D-A390-D67178DB2707}"/>
              </a:ext>
            </a:extLst>
          </p:cNvPr>
          <p:cNvSpPr txBox="1"/>
          <p:nvPr/>
        </p:nvSpPr>
        <p:spPr>
          <a:xfrm>
            <a:off x="11045821" y="4750924"/>
            <a:ext cx="14945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배송예정일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4C0481-4167-47CB-AC9F-087D9CE54391}"/>
              </a:ext>
            </a:extLst>
          </p:cNvPr>
          <p:cNvSpPr txBox="1"/>
          <p:nvPr/>
        </p:nvSpPr>
        <p:spPr>
          <a:xfrm>
            <a:off x="10912849" y="5835482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2021.11.15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56C0A8-8889-476D-ABE0-8E309DC1E4C9}"/>
              </a:ext>
            </a:extLst>
          </p:cNvPr>
          <p:cNvSpPr txBox="1"/>
          <p:nvPr/>
        </p:nvSpPr>
        <p:spPr>
          <a:xfrm>
            <a:off x="10912849" y="6998674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2021.11.15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7EC7FB-4698-43C0-93BF-B24350C6E655}"/>
              </a:ext>
            </a:extLst>
          </p:cNvPr>
          <p:cNvSpPr txBox="1"/>
          <p:nvPr/>
        </p:nvSpPr>
        <p:spPr>
          <a:xfrm>
            <a:off x="10912849" y="8161866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2021.08.15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AE2FED-AFFD-4D6A-8F26-A1760F1E6B1D}"/>
              </a:ext>
            </a:extLst>
          </p:cNvPr>
          <p:cNvSpPr txBox="1"/>
          <p:nvPr/>
        </p:nvSpPr>
        <p:spPr>
          <a:xfrm>
            <a:off x="10912849" y="9181789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2021.08.15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4E9FCD-0930-4FD4-BF75-F33273570283}"/>
              </a:ext>
            </a:extLst>
          </p:cNvPr>
          <p:cNvSpPr/>
          <p:nvPr/>
        </p:nvSpPr>
        <p:spPr>
          <a:xfrm>
            <a:off x="6830730" y="11321865"/>
            <a:ext cx="965200" cy="5225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F31A3B-C45E-4784-909B-8A596F92426C}"/>
              </a:ext>
            </a:extLst>
          </p:cNvPr>
          <p:cNvSpPr/>
          <p:nvPr/>
        </p:nvSpPr>
        <p:spPr>
          <a:xfrm>
            <a:off x="6830730" y="6917134"/>
            <a:ext cx="96520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1788EC-C94C-44C4-A85F-77E088A39626}"/>
              </a:ext>
            </a:extLst>
          </p:cNvPr>
          <p:cNvSpPr/>
          <p:nvPr/>
        </p:nvSpPr>
        <p:spPr>
          <a:xfrm>
            <a:off x="6830730" y="9032736"/>
            <a:ext cx="965200" cy="522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830D9E-8DAB-45FB-B37A-96C637A3C5C8}"/>
              </a:ext>
            </a:extLst>
          </p:cNvPr>
          <p:cNvSpPr/>
          <p:nvPr/>
        </p:nvSpPr>
        <p:spPr>
          <a:xfrm>
            <a:off x="6818670" y="8005217"/>
            <a:ext cx="965200" cy="522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660FD7-CE16-47CA-9994-14E8505595FE}"/>
              </a:ext>
            </a:extLst>
          </p:cNvPr>
          <p:cNvSpPr txBox="1"/>
          <p:nvPr/>
        </p:nvSpPr>
        <p:spPr>
          <a:xfrm>
            <a:off x="8076091" y="9127999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2021.08.15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748F30-C846-44C0-A1E2-86E94F28D533}"/>
              </a:ext>
            </a:extLst>
          </p:cNvPr>
          <p:cNvSpPr txBox="1"/>
          <p:nvPr/>
        </p:nvSpPr>
        <p:spPr>
          <a:xfrm>
            <a:off x="8076091" y="10224545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2021.07.15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0D7FC4-0004-43DB-B109-504BDE3B45EB}"/>
              </a:ext>
            </a:extLst>
          </p:cNvPr>
          <p:cNvSpPr txBox="1"/>
          <p:nvPr/>
        </p:nvSpPr>
        <p:spPr>
          <a:xfrm>
            <a:off x="8076091" y="11456877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2021.07.15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CAB2E0-6653-4BF4-936B-8B0A8FD4773B}"/>
              </a:ext>
            </a:extLst>
          </p:cNvPr>
          <p:cNvSpPr txBox="1"/>
          <p:nvPr/>
        </p:nvSpPr>
        <p:spPr>
          <a:xfrm>
            <a:off x="11537756" y="10217030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746137-B4CF-4A63-B28B-42C888909205}"/>
              </a:ext>
            </a:extLst>
          </p:cNvPr>
          <p:cNvSpPr txBox="1"/>
          <p:nvPr/>
        </p:nvSpPr>
        <p:spPr>
          <a:xfrm>
            <a:off x="9587833" y="10513084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D1B614-5232-4842-897F-09A145108942}"/>
              </a:ext>
            </a:extLst>
          </p:cNvPr>
          <p:cNvSpPr txBox="1"/>
          <p:nvPr/>
        </p:nvSpPr>
        <p:spPr>
          <a:xfrm>
            <a:off x="9618126" y="11693767"/>
            <a:ext cx="12498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90080-EBE6-41B5-9E61-D950189A0597}"/>
              </a:ext>
            </a:extLst>
          </p:cNvPr>
          <p:cNvSpPr txBox="1"/>
          <p:nvPr/>
        </p:nvSpPr>
        <p:spPr>
          <a:xfrm>
            <a:off x="11823716" y="3176803"/>
            <a:ext cx="100926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[</a:t>
            </a:r>
            <a:r>
              <a:rPr lang="ko-KR" altLang="en-US" sz="2400" b="1" dirty="0">
                <a:solidFill>
                  <a:srgbClr val="7030A0"/>
                </a:solidFill>
              </a:rPr>
              <a:t>부가기능</a:t>
            </a:r>
            <a:r>
              <a:rPr lang="en-US" altLang="ko-KR" sz="2400" b="1" dirty="0">
                <a:solidFill>
                  <a:srgbClr val="7030A0"/>
                </a:solidFill>
              </a:rPr>
              <a:t>]</a:t>
            </a:r>
          </a:p>
          <a:p>
            <a:r>
              <a:rPr lang="ko-KR" altLang="en-US" sz="2000" dirty="0">
                <a:solidFill>
                  <a:srgbClr val="7030A0"/>
                </a:solidFill>
              </a:rPr>
              <a:t>판매자가 입력한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 운송장번호로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배송조회 기능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391E0B-48B2-4DE3-A7C0-725FE417C946}"/>
              </a:ext>
            </a:extLst>
          </p:cNvPr>
          <p:cNvSpPr txBox="1"/>
          <p:nvPr/>
        </p:nvSpPr>
        <p:spPr>
          <a:xfrm>
            <a:off x="8915284" y="4019769"/>
            <a:ext cx="10092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</a:rPr>
              <a:t>판매자가 등록 때 입력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36F727-73E5-4035-912A-6C9AEB52F9EB}"/>
              </a:ext>
            </a:extLst>
          </p:cNvPr>
          <p:cNvSpPr txBox="1"/>
          <p:nvPr/>
        </p:nvSpPr>
        <p:spPr>
          <a:xfrm>
            <a:off x="1048451" y="12632384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 err="1">
                <a:solidFill>
                  <a:schemeClr val="accent1"/>
                </a:solidFill>
              </a:rPr>
              <a:t>페이징</a:t>
            </a:r>
            <a:r>
              <a:rPr lang="en-US" altLang="ko-KR" sz="3600" b="1" dirty="0">
                <a:solidFill>
                  <a:schemeClr val="accent1"/>
                </a:solidFill>
              </a:rPr>
              <a:t>,+</a:t>
            </a:r>
            <a:r>
              <a:rPr lang="ko-KR" altLang="en-US" sz="3600" b="1" dirty="0">
                <a:solidFill>
                  <a:schemeClr val="accent1"/>
                </a:solidFill>
              </a:rPr>
              <a:t>검색</a:t>
            </a:r>
            <a:endParaRPr lang="en-US" altLang="ko-KR" sz="3600" b="1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FB2B21-E14A-4C92-9D61-78A29474241E}"/>
              </a:ext>
            </a:extLst>
          </p:cNvPr>
          <p:cNvSpPr txBox="1"/>
          <p:nvPr/>
        </p:nvSpPr>
        <p:spPr>
          <a:xfrm>
            <a:off x="14460341" y="5238500"/>
            <a:ext cx="104430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상태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r>
              <a:rPr lang="en-US" altLang="ko-KR" sz="3200" b="1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진행예정</a:t>
            </a:r>
            <a:r>
              <a:rPr lang="en-US" altLang="ko-KR" sz="3200" dirty="0">
                <a:solidFill>
                  <a:srgbClr val="0070C0"/>
                </a:solidFill>
              </a:rPr>
              <a:t> 	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&lt; </a:t>
            </a:r>
            <a:r>
              <a:rPr lang="ko-KR" altLang="en-US" sz="3200" dirty="0">
                <a:solidFill>
                  <a:srgbClr val="0070C0"/>
                </a:solidFill>
              </a:rPr>
              <a:t>시작일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진행중 </a:t>
            </a:r>
            <a:r>
              <a:rPr lang="en-US" altLang="ko-KR" sz="3200" dirty="0">
                <a:solidFill>
                  <a:srgbClr val="0070C0"/>
                </a:solidFill>
              </a:rPr>
              <a:t>		</a:t>
            </a:r>
            <a:r>
              <a:rPr lang="ko-KR" altLang="en-US" sz="3200" dirty="0">
                <a:solidFill>
                  <a:srgbClr val="0070C0"/>
                </a:solidFill>
              </a:rPr>
              <a:t>시작일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>
                <a:solidFill>
                  <a:srgbClr val="0070C0"/>
                </a:solidFill>
              </a:rPr>
              <a:t>현재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종료일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성공    </a:t>
            </a:r>
            <a:r>
              <a:rPr lang="en-US" altLang="ko-KR" sz="3200" dirty="0">
                <a:solidFill>
                  <a:srgbClr val="0070C0"/>
                </a:solidFill>
              </a:rPr>
              <a:t>		</a:t>
            </a:r>
            <a:r>
              <a:rPr lang="ko-KR" altLang="en-US" sz="3200" dirty="0">
                <a:solidFill>
                  <a:srgbClr val="0070C0"/>
                </a:solidFill>
              </a:rPr>
              <a:t>종료일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 err="1">
                <a:solidFill>
                  <a:srgbClr val="0070C0"/>
                </a:solidFill>
              </a:rPr>
              <a:t>달성률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&gt;=100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 - </a:t>
            </a:r>
            <a:r>
              <a:rPr lang="ko-KR" altLang="en-US" sz="3200" dirty="0">
                <a:solidFill>
                  <a:srgbClr val="0070C0"/>
                </a:solidFill>
              </a:rPr>
              <a:t>실패</a:t>
            </a:r>
            <a:r>
              <a:rPr lang="en-US" altLang="ko-KR" sz="3200" dirty="0">
                <a:solidFill>
                  <a:srgbClr val="0070C0"/>
                </a:solidFill>
              </a:rPr>
              <a:t>			</a:t>
            </a:r>
            <a:r>
              <a:rPr lang="ko-KR" altLang="en-US" sz="3200" dirty="0">
                <a:solidFill>
                  <a:srgbClr val="0070C0"/>
                </a:solidFill>
              </a:rPr>
              <a:t>종료일 </a:t>
            </a:r>
            <a:r>
              <a:rPr lang="en-US" altLang="ko-KR" sz="3200" dirty="0">
                <a:solidFill>
                  <a:srgbClr val="0070C0"/>
                </a:solidFill>
              </a:rPr>
              <a:t>&lt;</a:t>
            </a:r>
            <a:r>
              <a:rPr lang="ko-KR" altLang="en-US" sz="3200" dirty="0">
                <a:solidFill>
                  <a:srgbClr val="0070C0"/>
                </a:solidFill>
              </a:rPr>
              <a:t>현재 </a:t>
            </a:r>
            <a:r>
              <a:rPr lang="en-US" altLang="ko-KR" sz="3200" dirty="0">
                <a:solidFill>
                  <a:srgbClr val="0070C0"/>
                </a:solidFill>
              </a:rPr>
              <a:t>and </a:t>
            </a:r>
            <a:r>
              <a:rPr lang="ko-KR" altLang="en-US" sz="3200" dirty="0" err="1">
                <a:solidFill>
                  <a:srgbClr val="0070C0"/>
                </a:solidFill>
              </a:rPr>
              <a:t>달성률</a:t>
            </a:r>
            <a:r>
              <a:rPr lang="ko-KR" altLang="en-US" sz="3200" dirty="0">
                <a:solidFill>
                  <a:srgbClr val="0070C0"/>
                </a:solidFill>
              </a:rPr>
              <a:t> </a:t>
            </a:r>
            <a:r>
              <a:rPr lang="en-US" altLang="ko-KR" sz="3200" dirty="0">
                <a:solidFill>
                  <a:srgbClr val="0070C0"/>
                </a:solidFill>
              </a:rPr>
              <a:t>&lt;100</a:t>
            </a:r>
          </a:p>
          <a:p>
            <a:r>
              <a:rPr lang="en-US" altLang="ko-KR" sz="3200" dirty="0">
                <a:solidFill>
                  <a:srgbClr val="0070C0"/>
                </a:solidFill>
              </a:rPr>
              <a:t>- </a:t>
            </a:r>
            <a:r>
              <a:rPr lang="ko-KR" altLang="en-US" sz="3200" dirty="0">
                <a:solidFill>
                  <a:srgbClr val="0070C0"/>
                </a:solidFill>
              </a:rPr>
              <a:t>취소</a:t>
            </a:r>
            <a:r>
              <a:rPr lang="en-US" altLang="ko-KR" sz="3200" dirty="0">
                <a:solidFill>
                  <a:srgbClr val="0070C0"/>
                </a:solidFill>
              </a:rPr>
              <a:t>			</a:t>
            </a:r>
            <a:r>
              <a:rPr lang="ko-KR" altLang="en-US" sz="3200" dirty="0">
                <a:solidFill>
                  <a:srgbClr val="0070C0"/>
                </a:solidFill>
              </a:rPr>
              <a:t>상태 취소 </a:t>
            </a:r>
            <a:r>
              <a:rPr lang="en-US" altLang="ko-KR" sz="3200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5971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E975D1-2C02-44A2-9B76-637C9A32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76" y="381000"/>
            <a:ext cx="12232042" cy="136720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A1AE25-587F-48BC-BCA6-B7325FE4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542" y="14627635"/>
            <a:ext cx="11461494" cy="7893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C547DC-B9D9-46FB-99BA-14F7EBD6006C}"/>
              </a:ext>
            </a:extLst>
          </p:cNvPr>
          <p:cNvSpPr txBox="1"/>
          <p:nvPr/>
        </p:nvSpPr>
        <p:spPr>
          <a:xfrm>
            <a:off x="1516376" y="6210300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인기프로젝트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53FA5-D608-45DF-8DD6-939C55252303}"/>
              </a:ext>
            </a:extLst>
          </p:cNvPr>
          <p:cNvSpPr txBox="1"/>
          <p:nvPr/>
        </p:nvSpPr>
        <p:spPr>
          <a:xfrm>
            <a:off x="1516376" y="14703835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신규프로젝트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A6E06-F8E4-48D7-B2C6-3652AFFC013D}"/>
              </a:ext>
            </a:extLst>
          </p:cNvPr>
          <p:cNvSpPr txBox="1"/>
          <p:nvPr/>
        </p:nvSpPr>
        <p:spPr>
          <a:xfrm>
            <a:off x="6858000" y="9723474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4*2=8</a:t>
            </a:r>
            <a:r>
              <a:rPr lang="ko-KR" altLang="en-US" sz="2800" b="1" dirty="0">
                <a:solidFill>
                  <a:schemeClr val="accent1"/>
                </a:solidFill>
              </a:rPr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C1A9E-1F16-4079-9EC4-09400AB6FFF3}"/>
              </a:ext>
            </a:extLst>
          </p:cNvPr>
          <p:cNvSpPr txBox="1"/>
          <p:nvPr/>
        </p:nvSpPr>
        <p:spPr>
          <a:xfrm>
            <a:off x="4346662" y="14703835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/>
              <a:t>공개예정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AE8C9-D36D-4653-B913-D96557139C9E}"/>
              </a:ext>
            </a:extLst>
          </p:cNvPr>
          <p:cNvSpPr txBox="1"/>
          <p:nvPr/>
        </p:nvSpPr>
        <p:spPr>
          <a:xfrm>
            <a:off x="7052733" y="14703835"/>
            <a:ext cx="27060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성공임박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BA6579-3071-440C-81E4-F5BB04753DFB}"/>
              </a:ext>
            </a:extLst>
          </p:cNvPr>
          <p:cNvSpPr txBox="1"/>
          <p:nvPr/>
        </p:nvSpPr>
        <p:spPr>
          <a:xfrm>
            <a:off x="144776" y="313743"/>
            <a:ext cx="1371600" cy="32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/>
              <a:t>메</a:t>
            </a:r>
            <a:endParaRPr lang="en-US" altLang="ko-KR" sz="7200" b="1" dirty="0"/>
          </a:p>
          <a:p>
            <a:pPr algn="ctr">
              <a:lnSpc>
                <a:spcPct val="150000"/>
              </a:lnSpc>
            </a:pPr>
            <a:r>
              <a:rPr lang="ko-KR" altLang="en-US" sz="7200" b="1" dirty="0"/>
              <a:t>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514D7-C4A6-48D6-8AA8-CFD760DED272}"/>
              </a:ext>
            </a:extLst>
          </p:cNvPr>
          <p:cNvSpPr txBox="1"/>
          <p:nvPr/>
        </p:nvSpPr>
        <p:spPr>
          <a:xfrm>
            <a:off x="3517597" y="9877362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전체검색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94ABE-F034-4A72-B07D-34E035E9C475}"/>
              </a:ext>
            </a:extLst>
          </p:cNvPr>
          <p:cNvSpPr txBox="1"/>
          <p:nvPr/>
        </p:nvSpPr>
        <p:spPr>
          <a:xfrm>
            <a:off x="9493553" y="52133"/>
            <a:ext cx="425486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7030A0"/>
                </a:solidFill>
              </a:rPr>
              <a:t>전체검색 </a:t>
            </a:r>
            <a:r>
              <a:rPr lang="en-US" altLang="ko-KR" sz="2800" b="1" dirty="0">
                <a:solidFill>
                  <a:srgbClr val="7030A0"/>
                </a:solidFill>
              </a:rPr>
              <a:t>URI</a:t>
            </a:r>
            <a:r>
              <a:rPr lang="ko-KR" altLang="en-US" sz="2800" b="1" dirty="0">
                <a:solidFill>
                  <a:srgbClr val="7030A0"/>
                </a:solidFill>
              </a:rPr>
              <a:t>설계 후 결정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D0DA1-A4DD-44E0-B7B5-D1CB54128473}"/>
              </a:ext>
            </a:extLst>
          </p:cNvPr>
          <p:cNvSpPr txBox="1"/>
          <p:nvPr/>
        </p:nvSpPr>
        <p:spPr>
          <a:xfrm>
            <a:off x="6649422" y="10303844"/>
            <a:ext cx="69556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 1.</a:t>
            </a:r>
            <a:r>
              <a:rPr lang="ko-KR" altLang="en-US" sz="2800" b="1" dirty="0">
                <a:solidFill>
                  <a:schemeClr val="accent1"/>
                </a:solidFill>
              </a:rPr>
              <a:t>인기프로젝트</a:t>
            </a:r>
            <a:r>
              <a:rPr lang="ko-KR" altLang="en-US" sz="2800" dirty="0">
                <a:solidFill>
                  <a:schemeClr val="accent1"/>
                </a:solidFill>
              </a:rPr>
              <a:t>(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기준 </a:t>
            </a:r>
            <a:r>
              <a:rPr lang="en-US" altLang="ko-KR" sz="2800" dirty="0">
                <a:solidFill>
                  <a:schemeClr val="accent1"/>
                </a:solidFill>
              </a:rPr>
              <a:t>: </a:t>
            </a:r>
            <a:r>
              <a:rPr lang="ko-KR" altLang="en-US" sz="2800" dirty="0">
                <a:solidFill>
                  <a:schemeClr val="accent1"/>
                </a:solidFill>
              </a:rPr>
              <a:t>현재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종료일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정렬 : 북마크 내림차순)</a:t>
            </a:r>
          </a:p>
          <a:p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2.</a:t>
            </a:r>
            <a:r>
              <a:rPr lang="ko-KR" altLang="en-US" sz="2800" b="1" dirty="0">
                <a:solidFill>
                  <a:schemeClr val="accent1"/>
                </a:solidFill>
              </a:rPr>
              <a:t>신규프로젝트</a:t>
            </a:r>
            <a:r>
              <a:rPr lang="ko-KR" altLang="en-US" sz="2800" dirty="0">
                <a:solidFill>
                  <a:schemeClr val="accent1"/>
                </a:solidFill>
              </a:rPr>
              <a:t>(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기준 </a:t>
            </a:r>
            <a:r>
              <a:rPr lang="en-US" altLang="ko-KR" sz="2800" dirty="0">
                <a:solidFill>
                  <a:schemeClr val="accent1"/>
                </a:solidFill>
              </a:rPr>
              <a:t>: </a:t>
            </a:r>
            <a:r>
              <a:rPr lang="ko-KR" altLang="en-US" sz="2800" dirty="0">
                <a:solidFill>
                  <a:schemeClr val="accent1"/>
                </a:solidFill>
              </a:rPr>
              <a:t>시작일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현재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정렬 : 시작일 오름차순</a:t>
            </a:r>
            <a:r>
              <a:rPr lang="en-US" altLang="ko-KR" sz="2800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sz="2800" b="1" dirty="0">
                <a:solidFill>
                  <a:schemeClr val="accent1"/>
                </a:solidFill>
              </a:rPr>
              <a:t> 3.</a:t>
            </a:r>
            <a:r>
              <a:rPr lang="ko-KR" altLang="en-US" sz="2800" b="1" dirty="0">
                <a:solidFill>
                  <a:schemeClr val="accent1"/>
                </a:solidFill>
              </a:rPr>
              <a:t>공개예정</a:t>
            </a:r>
            <a:r>
              <a:rPr lang="ko-KR" altLang="en-US" sz="2800" dirty="0">
                <a:solidFill>
                  <a:schemeClr val="accent1"/>
                </a:solidFill>
              </a:rPr>
              <a:t>(기준 </a:t>
            </a:r>
            <a:r>
              <a:rPr lang="en-US" altLang="ko-KR" sz="2800" dirty="0">
                <a:solidFill>
                  <a:schemeClr val="accent1"/>
                </a:solidFill>
              </a:rPr>
              <a:t>: </a:t>
            </a:r>
            <a:r>
              <a:rPr lang="ko-KR" altLang="en-US" sz="2800" dirty="0">
                <a:solidFill>
                  <a:schemeClr val="accent1"/>
                </a:solidFill>
              </a:rPr>
              <a:t>현재 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시작일 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                        </a:t>
            </a:r>
            <a:r>
              <a:rPr lang="ko-KR" altLang="en-US" sz="2800" dirty="0">
                <a:solidFill>
                  <a:schemeClr val="accent1"/>
                </a:solidFill>
              </a:rPr>
              <a:t>정렬 : 번호</a:t>
            </a:r>
            <a:r>
              <a:rPr lang="en-US" altLang="ko-KR" sz="2800" dirty="0">
                <a:solidFill>
                  <a:schemeClr val="accent1"/>
                </a:solidFill>
              </a:rPr>
              <a:t>(</a:t>
            </a:r>
            <a:r>
              <a:rPr lang="ko-KR" altLang="en-US" sz="2800" dirty="0" err="1">
                <a:solidFill>
                  <a:schemeClr val="accent1"/>
                </a:solidFill>
              </a:rPr>
              <a:t>등록순</a:t>
            </a:r>
            <a:r>
              <a:rPr lang="en-US" altLang="ko-KR" sz="2800" dirty="0">
                <a:solidFill>
                  <a:schemeClr val="accent1"/>
                </a:solidFill>
              </a:rPr>
              <a:t>)</a:t>
            </a:r>
            <a:r>
              <a:rPr lang="ko-KR" altLang="en-US" sz="2800" dirty="0">
                <a:solidFill>
                  <a:schemeClr val="accent1"/>
                </a:solidFill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</a:rPr>
              <a:t> </a:t>
            </a:r>
            <a:r>
              <a:rPr lang="ko-KR" altLang="en-US" sz="2800" dirty="0">
                <a:solidFill>
                  <a:schemeClr val="accent1"/>
                </a:solidFill>
              </a:rPr>
              <a:t>내림차순)  </a:t>
            </a:r>
          </a:p>
          <a:p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4.</a:t>
            </a:r>
            <a:r>
              <a:rPr lang="ko-KR" altLang="en-US" sz="2800" b="1" dirty="0">
                <a:solidFill>
                  <a:schemeClr val="accent1"/>
                </a:solidFill>
              </a:rPr>
              <a:t>성공임박</a:t>
            </a:r>
            <a:endParaRPr lang="en-US" altLang="ko-KR" sz="2800" b="1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(기준 </a:t>
            </a:r>
            <a:r>
              <a:rPr lang="ko-KR" altLang="en-US" sz="2800" dirty="0" err="1">
                <a:solidFill>
                  <a:schemeClr val="accent1"/>
                </a:solidFill>
              </a:rPr>
              <a:t>달성률</a:t>
            </a:r>
            <a:r>
              <a:rPr lang="ko-KR" altLang="en-US" sz="2800" dirty="0">
                <a:solidFill>
                  <a:schemeClr val="accent1"/>
                </a:solidFill>
              </a:rPr>
              <a:t>  75%이상 </a:t>
            </a:r>
            <a:r>
              <a:rPr lang="en-US" altLang="ko-KR" sz="2800" dirty="0">
                <a:solidFill>
                  <a:schemeClr val="accent1"/>
                </a:solidFill>
              </a:rPr>
              <a:t>100%</a:t>
            </a:r>
            <a:r>
              <a:rPr lang="ko-KR" altLang="en-US" sz="2800" dirty="0">
                <a:solidFill>
                  <a:schemeClr val="accent1"/>
                </a:solidFill>
              </a:rPr>
              <a:t>미만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ko-KR" altLang="en-US" sz="2800" dirty="0">
                <a:solidFill>
                  <a:schemeClr val="accent1"/>
                </a:solidFill>
              </a:rPr>
              <a:t>                            시작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현재</a:t>
            </a:r>
            <a:r>
              <a:rPr lang="en-US" altLang="ko-KR" sz="2800" dirty="0">
                <a:solidFill>
                  <a:schemeClr val="accent1"/>
                </a:solidFill>
              </a:rPr>
              <a:t>&lt;</a:t>
            </a:r>
            <a:r>
              <a:rPr lang="ko-KR" altLang="en-US" sz="2800" dirty="0">
                <a:solidFill>
                  <a:schemeClr val="accent1"/>
                </a:solidFill>
              </a:rPr>
              <a:t>종료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r>
              <a:rPr lang="en-US" altLang="ko-KR" sz="2800" dirty="0">
                <a:solidFill>
                  <a:schemeClr val="accent1"/>
                </a:solidFill>
              </a:rPr>
              <a:t>                         </a:t>
            </a:r>
            <a:r>
              <a:rPr lang="ko-KR" altLang="en-US" sz="2800" dirty="0">
                <a:solidFill>
                  <a:schemeClr val="accent1"/>
                </a:solidFill>
              </a:rPr>
              <a:t>정렬 </a:t>
            </a:r>
            <a:r>
              <a:rPr lang="en-US" altLang="ko-KR" sz="2800" dirty="0">
                <a:solidFill>
                  <a:schemeClr val="accent1"/>
                </a:solidFill>
              </a:rPr>
              <a:t>: </a:t>
            </a:r>
            <a:r>
              <a:rPr lang="ko-KR" altLang="en-US" sz="2800" dirty="0">
                <a:solidFill>
                  <a:schemeClr val="accent1"/>
                </a:solidFill>
              </a:rPr>
              <a:t>종료일 오름차순 )</a:t>
            </a:r>
          </a:p>
        </p:txBody>
      </p:sp>
    </p:spTree>
    <p:extLst>
      <p:ext uri="{BB962C8B-B14F-4D97-AF65-F5344CB8AC3E}">
        <p14:creationId xmlns:p14="http://schemas.microsoft.com/office/powerpoint/2010/main" val="13111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03F25D2-8E90-4DBE-BA98-EE59F78DEAFB}"/>
              </a:ext>
            </a:extLst>
          </p:cNvPr>
          <p:cNvSpPr txBox="1"/>
          <p:nvPr/>
        </p:nvSpPr>
        <p:spPr>
          <a:xfrm>
            <a:off x="787679" y="110995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프로젝트 약관 재확인</a:t>
            </a:r>
            <a:r>
              <a:rPr lang="en-US" altLang="ko-KR" b="1" dirty="0">
                <a:solidFill>
                  <a:srgbClr val="ED7D31"/>
                </a:solidFill>
                <a:latin typeface="NotoSansKR"/>
              </a:rPr>
              <a:t>*</a:t>
            </a:r>
            <a:endParaRPr lang="ko-KR" altLang="en-US" dirty="0">
              <a:solidFill>
                <a:srgbClr val="ED7D31"/>
              </a:solidFill>
              <a:latin typeface="맑은 고딕" panose="020F0502020204030204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1E06E05-5467-46A3-AF07-1123C536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53" y="1951915"/>
            <a:ext cx="11477625" cy="271462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75F9BD6B-1FF9-4891-B75D-9A14BA4ACF9A}"/>
              </a:ext>
            </a:extLst>
          </p:cNvPr>
          <p:cNvSpPr txBox="1"/>
          <p:nvPr/>
        </p:nvSpPr>
        <p:spPr>
          <a:xfrm>
            <a:off x="1578514" y="1985200"/>
            <a:ext cx="10103604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창작자의 의무와 책임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, 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생성 및 이용에 </a:t>
            </a:r>
            <a:r>
              <a:rPr lang="ko-KR" altLang="en-US" kern="0" dirty="0">
                <a:solidFill>
                  <a:prstClr val="white">
                    <a:lumMod val="65000"/>
                  </a:prstClr>
                </a:solidFill>
                <a:latin typeface="맑은 고딕" panose="020F0502020204030204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관한 약관을 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pic>
        <p:nvPicPr>
          <p:cNvPr id="115" name="그림 114" descr="텍스트이(가) 표시된 사진&#10;&#10;자동 생성된 설명">
            <a:extLst>
              <a:ext uri="{FF2B5EF4-FFF2-40B4-BE49-F238E27FC236}">
                <a16:creationId xmlns:a16="http://schemas.microsoft.com/office/drawing/2014/main" id="{DF924672-E300-4360-A8E5-8FFD3C40F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6" y="7839189"/>
            <a:ext cx="11477625" cy="2714625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BF9B60C-BC15-49AE-B301-06589E2A48AA}"/>
              </a:ext>
            </a:extLst>
          </p:cNvPr>
          <p:cNvSpPr txBox="1"/>
          <p:nvPr/>
        </p:nvSpPr>
        <p:spPr>
          <a:xfrm>
            <a:off x="1535543" y="7807792"/>
            <a:ext cx="917657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배송에 대한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이용약관을 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25749E-F9EA-4E8D-B363-6C762B4C90DE}"/>
              </a:ext>
            </a:extLst>
          </p:cNvPr>
          <p:cNvSpPr txBox="1"/>
          <p:nvPr/>
        </p:nvSpPr>
        <p:spPr>
          <a:xfrm>
            <a:off x="1411668" y="8416037"/>
            <a:ext cx="11121993" cy="375487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400" kern="0" dirty="0">
                <a:latin typeface="맑은 고딕" panose="020F0502020204030204"/>
              </a:rPr>
              <a:t>창작자는 프로젝트 페이지 생성 시 후원자 선물의 내용</a:t>
            </a:r>
            <a:r>
              <a:rPr lang="en-US" altLang="ko-KR" sz="1400" kern="0" dirty="0">
                <a:latin typeface="맑은 고딕" panose="020F0502020204030204"/>
              </a:rPr>
              <a:t>, </a:t>
            </a:r>
            <a:r>
              <a:rPr lang="ko-KR" altLang="en-US" sz="1400" kern="0" dirty="0">
                <a:latin typeface="맑은 고딕" panose="020F0502020204030204"/>
              </a:rPr>
              <a:t>수량</a:t>
            </a:r>
            <a:r>
              <a:rPr lang="en-US" altLang="ko-KR" sz="1400" kern="0" dirty="0">
                <a:latin typeface="맑은 고딕" panose="020F0502020204030204"/>
              </a:rPr>
              <a:t>, </a:t>
            </a:r>
            <a:r>
              <a:rPr lang="ko-KR" altLang="en-US" sz="1400" kern="0" dirty="0">
                <a:latin typeface="맑은 고딕" panose="020F0502020204030204"/>
              </a:rPr>
              <a:t>제공 일정 등을 사이트에 게시하고</a:t>
            </a:r>
            <a:r>
              <a:rPr lang="en-US" altLang="ko-KR" sz="1400" kern="0" dirty="0">
                <a:latin typeface="맑은 고딕" panose="020F0502020204030204"/>
              </a:rPr>
              <a:t>, </a:t>
            </a:r>
            <a:r>
              <a:rPr lang="ko-KR" altLang="en-US" sz="1400" kern="0" dirty="0">
                <a:latin typeface="맑은 고딕" panose="020F0502020204030204"/>
              </a:rPr>
              <a:t>프로젝트가 </a:t>
            </a:r>
            <a:r>
              <a:rPr lang="en-US" altLang="ko-KR" sz="1400" kern="0" dirty="0">
                <a:latin typeface="맑은 고딕" panose="020F0502020204030204"/>
              </a:rPr>
              <a:t>"</a:t>
            </a:r>
            <a:r>
              <a:rPr lang="ko-KR" altLang="en-US" sz="1400" kern="0" dirty="0">
                <a:latin typeface="맑은 고딕" panose="020F0502020204030204"/>
              </a:rPr>
              <a:t>성사</a:t>
            </a:r>
            <a:r>
              <a:rPr lang="en-US" altLang="ko-KR" sz="1400" kern="0" dirty="0">
                <a:latin typeface="맑은 고딕" panose="020F0502020204030204"/>
              </a:rPr>
              <a:t>"</a:t>
            </a:r>
            <a:r>
              <a:rPr lang="ko-KR" altLang="en-US" sz="1400" kern="0" dirty="0">
                <a:latin typeface="맑은 고딕" panose="020F0502020204030204"/>
              </a:rPr>
              <a:t>된 경우 </a:t>
            </a:r>
            <a:r>
              <a:rPr lang="ko-KR" altLang="en-US" sz="1400" b="1" kern="0" dirty="0">
                <a:latin typeface="맑은 고딕" panose="020F0502020204030204"/>
              </a:rPr>
              <a:t>게시한 내용대로 이행하기 위해 최선을 다하여야 하는 의무가 있습니다</a:t>
            </a:r>
            <a:r>
              <a:rPr lang="en-US" altLang="ko-KR" sz="1400" b="1" kern="0" dirty="0">
                <a:latin typeface="맑은 고딕" panose="020F0502020204030204"/>
              </a:rPr>
              <a:t>.</a:t>
            </a:r>
            <a:r>
              <a:rPr lang="ko-KR" altLang="en-US" sz="1400" b="1" kern="0" dirty="0">
                <a:latin typeface="맑은 고딕" panose="020F0502020204030204"/>
              </a:rPr>
              <a:t> </a:t>
            </a:r>
            <a:endParaRPr lang="en-US" altLang="ko-KR" sz="1400" b="1" kern="0" dirty="0">
              <a:latin typeface="맑은 고딕" panose="020F0502020204030204"/>
            </a:endParaRPr>
          </a:p>
          <a:p>
            <a:pPr algn="l"/>
            <a:endParaRPr lang="en-US" altLang="ko-KR" sz="1400" kern="0" dirty="0">
              <a:latin typeface="맑은 고딕" panose="020F0502020204030204"/>
            </a:endParaRPr>
          </a:p>
          <a:p>
            <a:pPr algn="l"/>
            <a:r>
              <a:rPr lang="ko-KR" altLang="en-US" sz="1400" kern="0" dirty="0">
                <a:latin typeface="맑은 고딕" panose="020F0502020204030204"/>
              </a:rPr>
              <a:t>창작자는 프로젝트의 후원자에게 프로젝트 생성 시 선물을 전달하기로 약정한 </a:t>
            </a:r>
            <a:r>
              <a:rPr lang="en-US" altLang="ko-KR" sz="1400" b="1" kern="0" dirty="0">
                <a:latin typeface="맑은 고딕" panose="020F0502020204030204"/>
              </a:rPr>
              <a:t>"</a:t>
            </a:r>
            <a:r>
              <a:rPr lang="ko-KR" altLang="en-US" sz="1400" b="1" kern="0" dirty="0">
                <a:latin typeface="맑은 고딕" panose="020F0502020204030204"/>
              </a:rPr>
              <a:t>예상 전달일</a:t>
            </a:r>
            <a:r>
              <a:rPr lang="en-US" altLang="ko-KR" sz="1400" b="1" kern="0" dirty="0">
                <a:latin typeface="맑은 고딕" panose="020F0502020204030204"/>
              </a:rPr>
              <a:t>"</a:t>
            </a:r>
            <a:r>
              <a:rPr lang="ko-KR" altLang="en-US" sz="1400" b="1" kern="0" dirty="0">
                <a:latin typeface="맑은 고딕" panose="020F0502020204030204"/>
              </a:rPr>
              <a:t>에 약속된 선물을 전달하여야 할 의무가</a:t>
            </a:r>
            <a:endParaRPr lang="en-US" altLang="ko-KR" sz="1400" b="1" kern="0" dirty="0">
              <a:latin typeface="맑은 고딕" panose="020F0502020204030204"/>
            </a:endParaRPr>
          </a:p>
          <a:p>
            <a:pPr algn="l"/>
            <a:r>
              <a:rPr lang="ko-KR" altLang="en-US" sz="1400" b="1" kern="0" dirty="0">
                <a:latin typeface="맑은 고딕" panose="020F0502020204030204"/>
              </a:rPr>
              <a:t> 있습니다</a:t>
            </a:r>
            <a:r>
              <a:rPr lang="en-US" altLang="ko-KR" sz="1400" b="1" kern="0" dirty="0">
                <a:latin typeface="맑은 고딕" panose="020F0502020204030204"/>
              </a:rPr>
              <a:t>.</a:t>
            </a:r>
          </a:p>
          <a:p>
            <a:pPr algn="l"/>
            <a:r>
              <a:rPr lang="ko-KR" altLang="en-US" sz="1400" kern="0" dirty="0">
                <a:latin typeface="맑은 고딕" panose="020F0502020204030204"/>
              </a:rPr>
              <a:t>창작자는 후원자에게 예상 전달일 내에 선물을 전달하기 곤란하다는 것을 알았을 경우에는 즉시 해당 사실을 커뮤니티 기능을 통해 후원자에게 통보해야 합니다</a:t>
            </a:r>
            <a:r>
              <a:rPr lang="en-US" altLang="ko-KR" sz="1400" kern="0" dirty="0">
                <a:latin typeface="맑은 고딕" panose="020F0502020204030204"/>
              </a:rPr>
              <a:t>.</a:t>
            </a:r>
          </a:p>
          <a:p>
            <a:pPr algn="l"/>
            <a:r>
              <a:rPr lang="ko-KR" altLang="en-US" sz="1400" b="1" kern="0" dirty="0">
                <a:latin typeface="맑은 고딕" panose="020F0502020204030204"/>
              </a:rPr>
              <a:t>창작자는 선물의 전달 및 배송을 직접 처리하여야 할 의무가 있으므로 선물 전달 및 배송 과정에서 발생하는 제반 문제에 대한 책임은 창작자가 전적으로 부담하며</a:t>
            </a:r>
            <a:r>
              <a:rPr lang="en-US" altLang="ko-KR" sz="1400" b="1" kern="0" dirty="0">
                <a:latin typeface="맑은 고딕" panose="020F0502020204030204"/>
              </a:rPr>
              <a:t>, </a:t>
            </a:r>
            <a:r>
              <a:rPr lang="ko-KR" altLang="en-US" sz="1400" b="1" kern="0" dirty="0">
                <a:latin typeface="맑은 고딕" panose="020F0502020204030204"/>
              </a:rPr>
              <a:t>창작자는 후원자가 받아볼 선물을 정상적으로 수령할 수 있도록 조치해야 합니다</a:t>
            </a:r>
            <a:r>
              <a:rPr lang="en-US" altLang="ko-KR" sz="1400" b="1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400" kern="0" dirty="0">
              <a:latin typeface="맑은 고딕" panose="020F0502020204030204"/>
            </a:endParaRPr>
          </a:p>
          <a:p>
            <a:pPr algn="l"/>
            <a:r>
              <a:rPr lang="ko-KR" altLang="en-US" sz="1400" b="1" kern="0" dirty="0">
                <a:latin typeface="맑은 고딕" panose="020F0502020204030204"/>
              </a:rPr>
              <a:t>창작자는 전달</a:t>
            </a:r>
            <a:r>
              <a:rPr lang="en-US" altLang="ko-KR" sz="1400" b="1" kern="0" dirty="0">
                <a:latin typeface="맑은 고딕" panose="020F0502020204030204"/>
              </a:rPr>
              <a:t>/</a:t>
            </a:r>
            <a:r>
              <a:rPr lang="ko-KR" altLang="en-US" sz="1400" b="1" kern="0" dirty="0">
                <a:latin typeface="맑은 고딕" panose="020F0502020204030204"/>
              </a:rPr>
              <a:t>배송이 잘 이뤄졌는지 확인하고 해당 사항을 프로젝트 페이지에 반영할 의무가 있으며 후원자가 귀책사유 없이 선물을 정상적으로 수령하지 못했을 때에 이에 대한 모든 책임을 집니다</a:t>
            </a:r>
            <a:r>
              <a:rPr lang="en-US" altLang="ko-KR" sz="1400" b="1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400" kern="0" dirty="0">
              <a:latin typeface="맑은 고딕" panose="020F0502020204030204"/>
            </a:endParaRPr>
          </a:p>
          <a:p>
            <a:pPr algn="l"/>
            <a:r>
              <a:rPr lang="ko-KR" altLang="en-US" sz="1400" kern="0" dirty="0">
                <a:latin typeface="맑은 고딕" panose="020F0502020204030204"/>
              </a:rPr>
              <a:t>회원이 다음 각 사유에 해당될 때에는 회원의 탈퇴신청이 제한될 수 있습니다</a:t>
            </a:r>
            <a:r>
              <a:rPr lang="en-US" altLang="ko-KR" sz="1400" kern="0" dirty="0">
                <a:latin typeface="맑은 고딕" panose="020F0502020204030204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400" kern="0" dirty="0">
                <a:latin typeface="맑은 고딕" panose="020F0502020204030204"/>
              </a:rPr>
              <a:t>창작자로서 자신이 진행한 프로젝트의 선물 전달이 끝나지 않은 경우와 같이 회사가 제공하는 서비스를 통해 진행 중인 거래 또는 절차가 있는 경우</a:t>
            </a:r>
          </a:p>
          <a:p>
            <a:pPr algn="l"/>
            <a:endParaRPr lang="en-US" altLang="ko-KR" sz="1400" kern="0" dirty="0">
              <a:latin typeface="맑은 고딕" panose="020F0502020204030204"/>
            </a:endParaRP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D9B12CB6-BA9A-4313-A5DB-3D7FBC0A7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7811" y="13623972"/>
            <a:ext cx="1085850" cy="638175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BB2E45E5-F17C-4B50-A60F-7F445B3A3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852"/>
          <a:stretch/>
        </p:blipFill>
        <p:spPr>
          <a:xfrm>
            <a:off x="1233853" y="1519699"/>
            <a:ext cx="11477625" cy="465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048E19-347E-4D67-A6B0-2446F6A681D5}"/>
              </a:ext>
            </a:extLst>
          </p:cNvPr>
          <p:cNvSpPr txBox="1"/>
          <p:nvPr/>
        </p:nvSpPr>
        <p:spPr>
          <a:xfrm>
            <a:off x="1578514" y="1552984"/>
            <a:ext cx="6331975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모두동의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77539D-8B8B-4155-AE8A-64D9350A6978}"/>
              </a:ext>
            </a:extLst>
          </p:cNvPr>
          <p:cNvSpPr txBox="1"/>
          <p:nvPr/>
        </p:nvSpPr>
        <p:spPr>
          <a:xfrm>
            <a:off x="1282671" y="2385929"/>
            <a:ext cx="11121993" cy="526297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창작자는 수령한 기금액을 프로젝트 창작의 목적 달성 및 완료 및 선물 제작 및 발송을 위한 경비로만 사용해야 합니다</a:t>
            </a:r>
            <a:r>
              <a:rPr lang="en-US" altLang="ko-KR" sz="1600" kern="0" dirty="0">
                <a:latin typeface="맑은 고딕" panose="020F0502020204030204"/>
              </a:rPr>
              <a:t>. </a:t>
            </a: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창작자가 이를 이행하지 않거나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고의로 게시한 내용과 </a:t>
            </a:r>
            <a:r>
              <a:rPr lang="ko-KR" altLang="en-US" sz="1600" b="1" kern="0" dirty="0">
                <a:latin typeface="맑은 고딕" panose="020F0502020204030204"/>
              </a:rPr>
              <a:t>다르게 혹은 일부만 이행</a:t>
            </a:r>
            <a:r>
              <a:rPr lang="ko-KR" altLang="en-US" sz="1600" kern="0" dirty="0">
                <a:latin typeface="맑은 고딕" panose="020F0502020204030204"/>
              </a:rPr>
              <a:t>하는 경우 </a:t>
            </a:r>
            <a:r>
              <a:rPr lang="ko-KR" altLang="en-US" sz="1600" b="1" kern="0" dirty="0">
                <a:latin typeface="맑은 고딕" panose="020F0502020204030204"/>
              </a:rPr>
              <a:t>후원자로부터 법적 청구</a:t>
            </a:r>
            <a:r>
              <a:rPr lang="ko-KR" altLang="en-US" sz="1600" kern="0" dirty="0">
                <a:latin typeface="맑은 고딕" panose="020F0502020204030204"/>
              </a:rPr>
              <a:t>를 받을 수 있습니다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r>
              <a:rPr lang="en-US" altLang="ko-KR" sz="1600" kern="0" dirty="0">
                <a:latin typeface="맑은 고딕" panose="020F0502020204030204"/>
              </a:rPr>
              <a:t> </a:t>
            </a:r>
            <a:r>
              <a:rPr lang="ko-KR" altLang="en-US" sz="1600" kern="0" dirty="0">
                <a:latin typeface="맑은 고딕" panose="020F0502020204030204"/>
              </a:rPr>
              <a:t>이 경우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창작자의 의무불이행 등으로 인한 분쟁에 관한한 모든 책임은 창작자에게 있습니다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창작자는 프로젝트 진행중에 장애 혹은 연기 사유가 발생한 경우 즉시 후원자에게 알려야 합니다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창작자는 프로젝트 및 후원자 선물과 관련한 후원자들의 문의사항에 성실하게 답변 및 응대할 의무가 있습니다</a:t>
            </a:r>
            <a:endParaRPr lang="en-US" altLang="ko-KR" sz="1600" kern="0" dirty="0">
              <a:latin typeface="맑은 고딕" panose="020F0502020204030204"/>
            </a:endParaRP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r>
              <a:rPr lang="ko-KR" altLang="en-US" sz="1600" kern="0" dirty="0">
                <a:latin typeface="맑은 고딕" panose="020F0502020204030204"/>
              </a:rPr>
              <a:t>창작자는 후원자와의 후원 관련 분쟁이 발생하면 분쟁의 해결을 위하여 성실히 임해야 하며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불성실한 분쟁해결로 인해 후원자와 회사에 손실과 손해가 발생하면 그에 대한 책임을 부담합니다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회사가 본 약관에 따라 프로젝트의 생성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등록을 제한하거나 프로젝트를 중단시키는 경우 및</a:t>
            </a:r>
            <a:r>
              <a:rPr lang="en-US" altLang="ko-KR" sz="1600" kern="0" dirty="0">
                <a:latin typeface="맑은 고딕" panose="020F0502020204030204"/>
              </a:rPr>
              <a:t>/</a:t>
            </a:r>
            <a:r>
              <a:rPr lang="ko-KR" altLang="en-US" sz="1600" kern="0" dirty="0">
                <a:latin typeface="맑은 고딕" panose="020F0502020204030204"/>
              </a:rPr>
              <a:t>또는 후원금 결제를 유보하거나 </a:t>
            </a:r>
            <a:r>
              <a:rPr lang="ko-KR" altLang="en-US" sz="1600" kern="0" dirty="0" err="1">
                <a:latin typeface="맑은 고딕" panose="020F0502020204030204"/>
              </a:rPr>
              <a:t>환불시키는</a:t>
            </a:r>
            <a:r>
              <a:rPr lang="ko-KR" altLang="en-US" sz="1600" kern="0" dirty="0">
                <a:latin typeface="맑은 고딕" panose="020F0502020204030204"/>
              </a:rPr>
              <a:t> 경우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회사는 이로 인하여 발생한 회원의 손해에 대하여 책임을 지지 않습니다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  <a:r>
              <a:rPr lang="ko-KR" altLang="en-US" sz="1600" kern="0" dirty="0">
                <a:latin typeface="맑은 고딕" panose="020F0502020204030204"/>
              </a:rPr>
              <a:t> </a:t>
            </a:r>
            <a:endParaRPr lang="en-US" altLang="ko-KR" sz="1600" kern="0" dirty="0">
              <a:latin typeface="맑은 고딕" panose="020F0502020204030204"/>
            </a:endParaRP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ko-KR" altLang="en-US" sz="1600" kern="0" dirty="0">
                <a:latin typeface="맑은 고딕" panose="020F0502020204030204"/>
              </a:rPr>
              <a:t> 회사는 창작자와 후원자의 연결을 매개하는 중개플랫폼을 제공하는 주체이므로 직접 프로젝트를 생성 및 운영하지 않으며 후원 및 선물 전달 계약의 당사자에 해당하지 않습니다</a:t>
            </a:r>
            <a:r>
              <a:rPr lang="en-US" altLang="ko-KR" sz="1600" kern="0" dirty="0">
                <a:latin typeface="맑은 고딕" panose="020F0502020204030204"/>
              </a:rPr>
              <a:t>. </a:t>
            </a:r>
            <a:r>
              <a:rPr lang="ko-KR" altLang="en-US" sz="1600" kern="0" dirty="0">
                <a:latin typeface="맑은 고딕" panose="020F0502020204030204"/>
              </a:rPr>
              <a:t>따라서 회사는 회원의 서비스 이용과 관련하여 회원간 또는 회원과 제</a:t>
            </a:r>
            <a:r>
              <a:rPr lang="en-US" altLang="ko-KR" sz="1600" kern="0" dirty="0">
                <a:latin typeface="맑은 고딕" panose="020F0502020204030204"/>
              </a:rPr>
              <a:t>3</a:t>
            </a:r>
            <a:r>
              <a:rPr lang="ko-KR" altLang="en-US" sz="1600" kern="0" dirty="0">
                <a:latin typeface="맑은 고딕" panose="020F0502020204030204"/>
              </a:rPr>
              <a:t>자 사이에 발생한 분쟁에 개입할 의무가 없습니다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  <a:p>
            <a:pPr algn="l"/>
            <a:endParaRPr lang="en-US" altLang="ko-KR" sz="1600" kern="0" dirty="0">
              <a:latin typeface="맑은 고딕" panose="020F0502020204030204"/>
            </a:endParaRPr>
          </a:p>
          <a:p>
            <a:pPr algn="l"/>
            <a:r>
              <a:rPr lang="en-US" altLang="ko-KR" sz="1600" kern="0" dirty="0">
                <a:latin typeface="맑은 고딕" panose="020F0502020204030204"/>
              </a:rPr>
              <a:t> </a:t>
            </a:r>
            <a:r>
              <a:rPr lang="ko-KR" altLang="en-US" sz="1600" kern="0" dirty="0">
                <a:latin typeface="맑은 고딕" panose="020F0502020204030204"/>
              </a:rPr>
              <a:t>회사는 회원간 또는 회원과 제</a:t>
            </a:r>
            <a:r>
              <a:rPr lang="en-US" altLang="ko-KR" sz="1600" kern="0" dirty="0">
                <a:latin typeface="맑은 고딕" panose="020F0502020204030204"/>
              </a:rPr>
              <a:t>3</a:t>
            </a:r>
            <a:r>
              <a:rPr lang="ko-KR" altLang="en-US" sz="1600" kern="0" dirty="0">
                <a:latin typeface="맑은 고딕" panose="020F0502020204030204"/>
              </a:rPr>
              <a:t>자간에 서비스를 매개로 하여 서비스에서 정하는 프로젝트 후원 외의 방식으로 물품거래 혹은 금전적 거래를 하는 것을 금지하며</a:t>
            </a:r>
            <a:r>
              <a:rPr lang="en-US" altLang="ko-KR" sz="1600" kern="0" dirty="0">
                <a:latin typeface="맑은 고딕" panose="020F0502020204030204"/>
              </a:rPr>
              <a:t>, </a:t>
            </a:r>
            <a:r>
              <a:rPr lang="ko-KR" altLang="en-US" sz="1600" kern="0" dirty="0">
                <a:latin typeface="맑은 고딕" panose="020F0502020204030204"/>
              </a:rPr>
              <a:t>회사는 이와 관련하여 어떠한 책임도 부담하지 않습니다</a:t>
            </a:r>
            <a:r>
              <a:rPr lang="en-US" altLang="ko-KR" sz="1600" kern="0" dirty="0">
                <a:latin typeface="맑은 고딕" panose="020F0502020204030204"/>
              </a:rPr>
              <a:t>.</a:t>
            </a:r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4768FAB0-64F8-4CBD-9062-F176A559DF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902"/>
          <a:stretch/>
        </p:blipFill>
        <p:spPr>
          <a:xfrm>
            <a:off x="2294406" y="14696112"/>
            <a:ext cx="7835083" cy="4728714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14CFE57B-A0EC-4707-87CC-16A588BD8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750"/>
          <a:stretch/>
        </p:blipFill>
        <p:spPr>
          <a:xfrm>
            <a:off x="1287946" y="12176344"/>
            <a:ext cx="11477625" cy="5768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D842F15-FC49-458D-A568-C450CA5E8DE3}"/>
              </a:ext>
            </a:extLst>
          </p:cNvPr>
          <p:cNvSpPr txBox="1"/>
          <p:nvPr/>
        </p:nvSpPr>
        <p:spPr>
          <a:xfrm>
            <a:off x="1535543" y="12144946"/>
            <a:ext cx="917657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이용수수료와 세금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,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환불에 대한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이용약관을 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7A518-60FE-4CB4-B260-54CF3EFA42B7}"/>
              </a:ext>
            </a:extLst>
          </p:cNvPr>
          <p:cNvSpPr txBox="1"/>
          <p:nvPr/>
        </p:nvSpPr>
        <p:spPr>
          <a:xfrm>
            <a:off x="1411668" y="12753191"/>
            <a:ext cx="11121993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algn="l"/>
            <a:endParaRPr lang="en-US" altLang="ko-KR" sz="1400" kern="0" dirty="0">
              <a:solidFill>
                <a:prstClr val="white">
                  <a:lumMod val="65000"/>
                </a:prstClr>
              </a:solidFill>
              <a:latin typeface="맑은 고딕" panose="020F05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39A85-F9AD-4372-B069-5439054F436A}"/>
              </a:ext>
            </a:extLst>
          </p:cNvPr>
          <p:cNvSpPr txBox="1"/>
          <p:nvPr/>
        </p:nvSpPr>
        <p:spPr>
          <a:xfrm>
            <a:off x="2588996" y="13199701"/>
            <a:ext cx="80780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solidFill>
                  <a:schemeClr val="accent1"/>
                </a:solidFill>
              </a:rPr>
              <a:t>모든회원이</a:t>
            </a:r>
            <a:r>
              <a:rPr lang="ko-KR" altLang="en-US" sz="2400" b="1" dirty="0">
                <a:solidFill>
                  <a:schemeClr val="accent1"/>
                </a:solidFill>
              </a:rPr>
              <a:t> 창작자가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될수</a:t>
            </a:r>
            <a:r>
              <a:rPr lang="ko-KR" altLang="en-US" sz="2400" b="1" dirty="0">
                <a:solidFill>
                  <a:schemeClr val="accent1"/>
                </a:solidFill>
              </a:rPr>
              <a:t> 있으므로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창작자의 가입전에 동의한 창작자</a:t>
            </a:r>
            <a:r>
              <a:rPr lang="en-US" altLang="ko-KR" sz="2400" b="1" dirty="0">
                <a:solidFill>
                  <a:schemeClr val="accent1"/>
                </a:solidFill>
              </a:rPr>
              <a:t>, </a:t>
            </a:r>
            <a:r>
              <a:rPr lang="ko-KR" altLang="en-US" sz="2400" b="1" dirty="0">
                <a:solidFill>
                  <a:schemeClr val="accent1"/>
                </a:solidFill>
              </a:rPr>
              <a:t>배송의무 약관 다시 확인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3D4E4EF1-21DD-4BD2-968E-8295A0AA9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750"/>
          <a:stretch/>
        </p:blipFill>
        <p:spPr>
          <a:xfrm>
            <a:off x="1287946" y="14222454"/>
            <a:ext cx="11477625" cy="5768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58FFDB-DB92-4E8C-8119-8B9D69A1E17F}"/>
              </a:ext>
            </a:extLst>
          </p:cNvPr>
          <p:cNvSpPr txBox="1"/>
          <p:nvPr/>
        </p:nvSpPr>
        <p:spPr>
          <a:xfrm>
            <a:off x="1535543" y="14191056"/>
            <a:ext cx="917657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심사기준을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280830-7DEB-4E29-9C6C-543FEA6B5559}"/>
              </a:ext>
            </a:extLst>
          </p:cNvPr>
          <p:cNvSpPr txBox="1"/>
          <p:nvPr/>
        </p:nvSpPr>
        <p:spPr>
          <a:xfrm>
            <a:off x="5061401" y="19619949"/>
            <a:ext cx="8078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7030A0"/>
                </a:solidFill>
              </a:rPr>
              <a:t>관리자 심사기능 </a:t>
            </a:r>
            <a:r>
              <a:rPr lang="ko-KR" altLang="en-US" sz="2400" b="1" dirty="0" err="1">
                <a:solidFill>
                  <a:srgbClr val="7030A0"/>
                </a:solidFill>
              </a:rPr>
              <a:t>추가시</a:t>
            </a:r>
            <a:r>
              <a:rPr lang="ko-KR" altLang="en-US" sz="2400" b="1" dirty="0">
                <a:solidFill>
                  <a:srgbClr val="7030A0"/>
                </a:solidFill>
              </a:rPr>
              <a:t> 심사기준 확인 추가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D88021-E6AB-4CC3-ABE1-CA78929DE18E}"/>
              </a:ext>
            </a:extLst>
          </p:cNvPr>
          <p:cNvSpPr txBox="1"/>
          <p:nvPr/>
        </p:nvSpPr>
        <p:spPr>
          <a:xfrm>
            <a:off x="68689" y="1542519"/>
            <a:ext cx="1213982" cy="32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/>
              <a:t>등록</a:t>
            </a: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BCE45C9A-3E2B-4889-92DA-8BD39E480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750"/>
          <a:stretch/>
        </p:blipFill>
        <p:spPr>
          <a:xfrm>
            <a:off x="1287946" y="12707349"/>
            <a:ext cx="11477625" cy="5768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374581-DDE7-4C24-909A-44E5EE59D453}"/>
              </a:ext>
            </a:extLst>
          </p:cNvPr>
          <p:cNvSpPr txBox="1"/>
          <p:nvPr/>
        </p:nvSpPr>
        <p:spPr>
          <a:xfrm>
            <a:off x="1535543" y="12675951"/>
            <a:ext cx="917657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프로젝트 취소에 대한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이용약관을 확인하였습니다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467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FB9888-B178-4158-9B6E-388D999BC9B2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085DF60-018B-41BF-9099-7C4A1B818898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EAEE1C-BE2E-475B-AB75-C4CDAFA16191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60181F-72CC-4D2F-993F-8370949302B9}"/>
              </a:ext>
            </a:extLst>
          </p:cNvPr>
          <p:cNvSpPr txBox="1"/>
          <p:nvPr/>
        </p:nvSpPr>
        <p:spPr>
          <a:xfrm>
            <a:off x="1977476" y="254266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창작자 닉네임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E129E7-860D-47EE-A8BA-C0C4C21B1F00}"/>
              </a:ext>
            </a:extLst>
          </p:cNvPr>
          <p:cNvSpPr/>
          <p:nvPr/>
        </p:nvSpPr>
        <p:spPr>
          <a:xfrm>
            <a:off x="2488047" y="1410859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기본정보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28B7CA-8041-40C5-B40A-95ACEBB43F00}"/>
              </a:ext>
            </a:extLst>
          </p:cNvPr>
          <p:cNvSpPr/>
          <p:nvPr/>
        </p:nvSpPr>
        <p:spPr>
          <a:xfrm>
            <a:off x="7901689" y="1420664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 err="1">
                <a:solidFill>
                  <a:schemeClr val="tx1"/>
                </a:solidFill>
              </a:rPr>
              <a:t>펀딩계획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B8F5DD-ABB3-4390-A60C-B65D97D612F0}"/>
              </a:ext>
            </a:extLst>
          </p:cNvPr>
          <p:cNvSpPr/>
          <p:nvPr/>
        </p:nvSpPr>
        <p:spPr>
          <a:xfrm>
            <a:off x="5416784" y="1431792"/>
            <a:ext cx="1600200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창작자 정보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DD5610-8D56-4845-845D-C6029EC9EC44}"/>
              </a:ext>
            </a:extLst>
          </p:cNvPr>
          <p:cNvSpPr txBox="1"/>
          <p:nvPr/>
        </p:nvSpPr>
        <p:spPr>
          <a:xfrm>
            <a:off x="1975200" y="384749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프로필 이미지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7C9AF4-1C25-4C47-A813-67769A6B5B7C}"/>
              </a:ext>
            </a:extLst>
          </p:cNvPr>
          <p:cNvSpPr txBox="1"/>
          <p:nvPr/>
        </p:nvSpPr>
        <p:spPr>
          <a:xfrm>
            <a:off x="2195524" y="778878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입금계좌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FDCD03E7-F540-4654-AF5B-2D1DC27878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23"/>
          <a:stretch/>
        </p:blipFill>
        <p:spPr>
          <a:xfrm>
            <a:off x="4456783" y="3591112"/>
            <a:ext cx="4897469" cy="180022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ED8A997-3CB4-4882-9950-B18585338D76}"/>
              </a:ext>
            </a:extLst>
          </p:cNvPr>
          <p:cNvSpPr txBox="1"/>
          <p:nvPr/>
        </p:nvSpPr>
        <p:spPr>
          <a:xfrm>
            <a:off x="4749883" y="905359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예금주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849BAC-FE38-419A-B833-21B0E3E02402}"/>
              </a:ext>
            </a:extLst>
          </p:cNvPr>
          <p:cNvSpPr txBox="1"/>
          <p:nvPr/>
        </p:nvSpPr>
        <p:spPr>
          <a:xfrm>
            <a:off x="5968423" y="8952412"/>
            <a:ext cx="2952400" cy="578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89D007-05B1-4928-9E8D-8D9E35584A72}"/>
              </a:ext>
            </a:extLst>
          </p:cNvPr>
          <p:cNvSpPr txBox="1"/>
          <p:nvPr/>
        </p:nvSpPr>
        <p:spPr>
          <a:xfrm>
            <a:off x="4749883" y="84943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계좌번호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FE5B5-0BA8-4BF7-8DB8-9BF197EE6102}"/>
              </a:ext>
            </a:extLst>
          </p:cNvPr>
          <p:cNvSpPr txBox="1"/>
          <p:nvPr/>
        </p:nvSpPr>
        <p:spPr>
          <a:xfrm>
            <a:off x="5968423" y="8393133"/>
            <a:ext cx="2952400" cy="578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7DF552-6CF1-4785-93FA-5C20C273F20D}"/>
              </a:ext>
            </a:extLst>
          </p:cNvPr>
          <p:cNvSpPr txBox="1"/>
          <p:nvPr/>
        </p:nvSpPr>
        <p:spPr>
          <a:xfrm>
            <a:off x="4749883" y="784030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은행선택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00520B-972E-4857-B2D0-658A117B7CA2}"/>
              </a:ext>
            </a:extLst>
          </p:cNvPr>
          <p:cNvSpPr txBox="1"/>
          <p:nvPr/>
        </p:nvSpPr>
        <p:spPr>
          <a:xfrm>
            <a:off x="5968423" y="7752292"/>
            <a:ext cx="2952400" cy="578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B906F345-01B6-4F89-BEF9-F98F3D9CC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00" y="2931088"/>
            <a:ext cx="2099934" cy="307777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창작자 개인이나 팀을 대표할 수 있는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6D6D6D"/>
              </a:solidFill>
              <a:effectLst/>
              <a:latin typeface="Arial" panose="020B0604020202020204" pitchFamily="34" charset="0"/>
              <a:ea typeface="NotoSansK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 이름을 써주세요.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1031F818-8EC8-41DD-A5EF-55659500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748" y="8050868"/>
            <a:ext cx="2285882" cy="430887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후원금을 전달받을 계좌를 등록해주세요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769E59FF-713F-4CB6-B71A-451373E3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24" y="4390710"/>
            <a:ext cx="2321148" cy="153888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창작자 개인이나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Arial" panose="020B0604020202020204" pitchFamily="34" charset="0"/>
                <a:ea typeface="NotoSansKR"/>
              </a:rPr>
              <a:t>팀의 사진을 올</a:t>
            </a:r>
            <a:r>
              <a:rPr lang="ko-KR" altLang="en-US" sz="1000" dirty="0">
                <a:solidFill>
                  <a:srgbClr val="6D6D6D"/>
                </a:solidFill>
                <a:ea typeface="NotoSansKR"/>
              </a:rPr>
              <a:t>려주세요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029001-17CC-47D1-A5D5-8C117FF317F8}"/>
              </a:ext>
            </a:extLst>
          </p:cNvPr>
          <p:cNvSpPr txBox="1"/>
          <p:nvPr/>
        </p:nvSpPr>
        <p:spPr>
          <a:xfrm>
            <a:off x="1975200" y="553077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창작자소개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3EE9FB6B-80D8-481C-BF0A-E1367279E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24" y="5997050"/>
            <a:ext cx="1821011" cy="307777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2~3</a:t>
            </a:r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문장으로 창작자님의 이력과 </a:t>
            </a:r>
            <a:endParaRPr lang="en-US" altLang="ko-KR" sz="1000" b="0" i="0" dirty="0">
              <a:solidFill>
                <a:srgbClr val="6D6D6D"/>
              </a:solidFill>
              <a:effectLst/>
              <a:latin typeface="NotoSansK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간단한 소개를 써주세요</a:t>
            </a: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5F2B1269-61DD-4E83-B7BB-E33A987C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672" y="5447810"/>
            <a:ext cx="5000625" cy="16573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702638B-6782-4B85-92B4-B3BC550644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875"/>
          <a:stretch/>
        </p:blipFill>
        <p:spPr>
          <a:xfrm>
            <a:off x="8049327" y="10980523"/>
            <a:ext cx="1304925" cy="6463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3B43912-32C0-4440-9B3F-651FEF5793D4}"/>
              </a:ext>
            </a:extLst>
          </p:cNvPr>
          <p:cNvSpPr txBox="1"/>
          <p:nvPr/>
        </p:nvSpPr>
        <p:spPr>
          <a:xfrm>
            <a:off x="5739953" y="2321062"/>
            <a:ext cx="8078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</a:rPr>
              <a:t>(</a:t>
            </a:r>
            <a:r>
              <a:rPr lang="ko-KR" altLang="en-US" sz="2400" dirty="0">
                <a:solidFill>
                  <a:schemeClr val="accent1"/>
                </a:solidFill>
              </a:rPr>
              <a:t>프로젝트별 프로필 </a:t>
            </a:r>
            <a:r>
              <a:rPr lang="en-US" altLang="ko-KR" sz="2400" dirty="0">
                <a:solidFill>
                  <a:schemeClr val="accent1"/>
                </a:solidFill>
              </a:rPr>
              <a:t>x – </a:t>
            </a:r>
            <a:r>
              <a:rPr lang="ko-KR" altLang="en-US" sz="2400" dirty="0">
                <a:solidFill>
                  <a:schemeClr val="accent1"/>
                </a:solidFill>
              </a:rPr>
              <a:t>창작자테이블에 </a:t>
            </a:r>
            <a:r>
              <a:rPr lang="en-US" altLang="ko-KR" sz="2400" dirty="0">
                <a:solidFill>
                  <a:schemeClr val="accent1"/>
                </a:solidFill>
              </a:rPr>
              <a:t>INSERT or Update)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 - </a:t>
            </a:r>
            <a:r>
              <a:rPr lang="ko-KR" altLang="en-US" sz="2400" b="1" dirty="0">
                <a:solidFill>
                  <a:schemeClr val="accent1"/>
                </a:solidFill>
              </a:rPr>
              <a:t>신규 창작자 </a:t>
            </a:r>
            <a:r>
              <a:rPr lang="en-US" altLang="ko-KR" sz="2400" b="1" dirty="0">
                <a:solidFill>
                  <a:schemeClr val="accent1"/>
                </a:solidFill>
              </a:rPr>
              <a:t>:</a:t>
            </a:r>
            <a:r>
              <a:rPr lang="ko-KR" altLang="en-US" sz="2400" dirty="0">
                <a:solidFill>
                  <a:schemeClr val="accent1"/>
                </a:solidFill>
              </a:rPr>
              <a:t>새로 입력 </a:t>
            </a:r>
            <a:r>
              <a:rPr lang="en-US" altLang="ko-KR" sz="2400" dirty="0">
                <a:solidFill>
                  <a:schemeClr val="accent1"/>
                </a:solidFill>
              </a:rPr>
              <a:t> 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 - </a:t>
            </a:r>
            <a:r>
              <a:rPr lang="ko-KR" altLang="en-US" sz="2400" b="1" dirty="0">
                <a:solidFill>
                  <a:schemeClr val="accent1"/>
                </a:solidFill>
              </a:rPr>
              <a:t>기존 창작자 </a:t>
            </a:r>
            <a:r>
              <a:rPr lang="en-US" altLang="ko-KR" sz="2400" b="1" dirty="0">
                <a:solidFill>
                  <a:schemeClr val="accent1"/>
                </a:solidFill>
              </a:rPr>
              <a:t>:  </a:t>
            </a:r>
            <a:r>
              <a:rPr lang="ko-KR" altLang="en-US" sz="2400" dirty="0">
                <a:solidFill>
                  <a:schemeClr val="accent1"/>
                </a:solidFill>
              </a:rPr>
              <a:t>불러오기 및 수정가능</a:t>
            </a:r>
          </a:p>
        </p:txBody>
      </p:sp>
    </p:spTree>
    <p:extLst>
      <p:ext uri="{BB962C8B-B14F-4D97-AF65-F5344CB8AC3E}">
        <p14:creationId xmlns:p14="http://schemas.microsoft.com/office/powerpoint/2010/main" val="421503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07AAA4-16AB-409A-91CB-B8D3C8DCB2A9}"/>
              </a:ext>
            </a:extLst>
          </p:cNvPr>
          <p:cNvSpPr/>
          <p:nvPr/>
        </p:nvSpPr>
        <p:spPr>
          <a:xfrm>
            <a:off x="2228236" y="1663751"/>
            <a:ext cx="1600200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기본정보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7604F-8CE0-4270-B0B4-276A38093509}"/>
              </a:ext>
            </a:extLst>
          </p:cNvPr>
          <p:cNvSpPr txBox="1"/>
          <p:nvPr/>
        </p:nvSpPr>
        <p:spPr>
          <a:xfrm>
            <a:off x="1618047" y="242076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카테고리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6BA479-49AA-42F1-9040-033F54162C52}"/>
              </a:ext>
            </a:extLst>
          </p:cNvPr>
          <p:cNvSpPr txBox="1"/>
          <p:nvPr/>
        </p:nvSpPr>
        <p:spPr>
          <a:xfrm>
            <a:off x="1618047" y="368581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제목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95F06603-A2F0-4358-AD91-92B0DDC9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785" y="2327809"/>
            <a:ext cx="2756986" cy="914342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609BE-A7D2-4BFF-8E45-FBD48E492174}"/>
              </a:ext>
            </a:extLst>
          </p:cNvPr>
          <p:cNvSpPr/>
          <p:nvPr/>
        </p:nvSpPr>
        <p:spPr>
          <a:xfrm>
            <a:off x="4280036" y="1685586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창작자정보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9CA488-DF14-456E-93F9-8AB119F64671}"/>
              </a:ext>
            </a:extLst>
          </p:cNvPr>
          <p:cNvSpPr/>
          <p:nvPr/>
        </p:nvSpPr>
        <p:spPr>
          <a:xfrm>
            <a:off x="6256372" y="1714535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 err="1">
                <a:solidFill>
                  <a:schemeClr val="tx1"/>
                </a:solidFill>
              </a:rPr>
              <a:t>펀딩계획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09A7D7-42F0-4E04-B856-A5CD7F6EFECF}"/>
              </a:ext>
            </a:extLst>
          </p:cNvPr>
          <p:cNvSpPr txBox="1"/>
          <p:nvPr/>
        </p:nvSpPr>
        <p:spPr>
          <a:xfrm>
            <a:off x="8895749" y="2880101"/>
            <a:ext cx="227230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캔들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조향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비누</a:t>
            </a:r>
            <a:endParaRPr lang="en-US" altLang="ko-KR" dirty="0"/>
          </a:p>
          <a:p>
            <a:r>
              <a:rPr lang="ko-KR" altLang="en-US" dirty="0"/>
              <a:t>도예</a:t>
            </a:r>
            <a:endParaRPr lang="en-US" altLang="ko-KR" dirty="0"/>
          </a:p>
          <a:p>
            <a:r>
              <a:rPr lang="ko-KR" altLang="en-US" dirty="0"/>
              <a:t>섬유</a:t>
            </a:r>
            <a:r>
              <a:rPr lang="en-US" altLang="ko-KR" dirty="0"/>
              <a:t>,</a:t>
            </a:r>
            <a:r>
              <a:rPr lang="ko-KR" altLang="en-US" dirty="0"/>
              <a:t>자수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D06829-1B77-4A81-AAD2-C9354EB17AF5}"/>
              </a:ext>
            </a:extLst>
          </p:cNvPr>
          <p:cNvSpPr txBox="1"/>
          <p:nvPr/>
        </p:nvSpPr>
        <p:spPr>
          <a:xfrm>
            <a:off x="1736718" y="2778239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프로젝트 성격과 가장 일치하는 </a:t>
            </a:r>
            <a:endParaRPr lang="en-US" altLang="ko-KR" sz="1000" b="0" i="0" dirty="0">
              <a:solidFill>
                <a:srgbClr val="6D6D6D"/>
              </a:solidFill>
              <a:effectLst/>
              <a:latin typeface="NotoSansKR"/>
            </a:endParaRPr>
          </a:p>
          <a:p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카테고리를 선택해주세요</a:t>
            </a: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1020E7-A230-4BDC-A40E-5DCCF5390176}"/>
              </a:ext>
            </a:extLst>
          </p:cNvPr>
          <p:cNvSpPr txBox="1"/>
          <p:nvPr/>
        </p:nvSpPr>
        <p:spPr>
          <a:xfrm>
            <a:off x="1715683" y="4062579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프로젝트의 주제</a:t>
            </a: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, </a:t>
            </a:r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창작물의 특징이</a:t>
            </a:r>
            <a:endParaRPr lang="en-US" altLang="ko-KR" sz="1000" b="0" i="0" dirty="0">
              <a:solidFill>
                <a:srgbClr val="6D6D6D"/>
              </a:solidFill>
              <a:effectLst/>
              <a:latin typeface="NotoSansKR"/>
            </a:endParaRPr>
          </a:p>
          <a:p>
            <a:r>
              <a:rPr lang="ko-KR" altLang="en-US" sz="1000" b="0" i="0" dirty="0">
                <a:solidFill>
                  <a:srgbClr val="6D6D6D"/>
                </a:solidFill>
                <a:effectLst/>
                <a:latin typeface="NotoSansKR"/>
              </a:rPr>
              <a:t> 드러나는 멋진 제목을 붙여주세요</a:t>
            </a:r>
            <a:r>
              <a:rPr lang="en-US" altLang="ko-KR" sz="1000" b="0" i="0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93C749-5D12-4BAD-8F51-FFE628A2833E}"/>
              </a:ext>
            </a:extLst>
          </p:cNvPr>
          <p:cNvSpPr txBox="1"/>
          <p:nvPr/>
        </p:nvSpPr>
        <p:spPr>
          <a:xfrm>
            <a:off x="1394614" y="979008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</a:t>
            </a:r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요약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0" name="그림 59" descr="텍스트이(가) 표시된 사진&#10;&#10;자동 생성된 설명">
            <a:extLst>
              <a:ext uri="{FF2B5EF4-FFF2-40B4-BE49-F238E27FC236}">
                <a16:creationId xmlns:a16="http://schemas.microsoft.com/office/drawing/2014/main" id="{7FD5447C-C41E-4901-8550-810C922EB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816" y="9686925"/>
            <a:ext cx="5000625" cy="165735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56052833-23D6-4D75-BA88-9D3C1DA756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875"/>
          <a:stretch/>
        </p:blipFill>
        <p:spPr>
          <a:xfrm>
            <a:off x="9689388" y="20290628"/>
            <a:ext cx="1304925" cy="646331"/>
          </a:xfrm>
          <a:prstGeom prst="rect">
            <a:avLst/>
          </a:prstGeom>
        </p:spPr>
      </p:pic>
      <p:pic>
        <p:nvPicPr>
          <p:cNvPr id="62" name="그림 61" descr="텍스트이(가) 표시된 사진&#10;&#10;자동 생성된 설명">
            <a:extLst>
              <a:ext uri="{FF2B5EF4-FFF2-40B4-BE49-F238E27FC236}">
                <a16:creationId xmlns:a16="http://schemas.microsoft.com/office/drawing/2014/main" id="{A65C4791-D9CD-4251-9BCA-47103BD2B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241" y="5892100"/>
            <a:ext cx="5077044" cy="310781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F778A8E-F610-4F57-97C3-59E8BB9E7B5F}"/>
              </a:ext>
            </a:extLst>
          </p:cNvPr>
          <p:cNvSpPr txBox="1"/>
          <p:nvPr/>
        </p:nvSpPr>
        <p:spPr>
          <a:xfrm>
            <a:off x="1447208" y="5400267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</a:t>
            </a:r>
            <a:r>
              <a:rPr lang="ko-KR" altLang="en-US" b="1" i="0" dirty="0" err="1">
                <a:solidFill>
                  <a:srgbClr val="3D3D3D"/>
                </a:solidFill>
                <a:effectLst/>
                <a:latin typeface="NotoSansKR"/>
              </a:rPr>
              <a:t>대표이미지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A029AB-610E-4856-BD1D-083257DA3133}"/>
              </a:ext>
            </a:extLst>
          </p:cNvPr>
          <p:cNvSpPr txBox="1"/>
          <p:nvPr/>
        </p:nvSpPr>
        <p:spPr>
          <a:xfrm>
            <a:off x="1570326" y="10117164"/>
            <a:ext cx="25984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sz="1000" dirty="0"/>
              <a:t>후원자 분들이 프로젝트를 빠르게</a:t>
            </a:r>
            <a:endParaRPr lang="en-US" altLang="ko-KR" sz="1000" dirty="0"/>
          </a:p>
          <a:p>
            <a:r>
              <a:rPr lang="ko-KR" altLang="en-US" sz="1000" dirty="0"/>
              <a:t>이해할 수 있도록 명확하고 간략하게 </a:t>
            </a:r>
            <a:endParaRPr lang="en-US" altLang="ko-KR" sz="1000" dirty="0"/>
          </a:p>
          <a:p>
            <a:r>
              <a:rPr lang="ko-KR" altLang="en-US" sz="1000" dirty="0"/>
              <a:t>소개해주세요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F18AF8-49C6-4C3B-9F62-B6F3F9A9A0EE}"/>
              </a:ext>
            </a:extLst>
          </p:cNvPr>
          <p:cNvSpPr txBox="1"/>
          <p:nvPr/>
        </p:nvSpPr>
        <p:spPr>
          <a:xfrm>
            <a:off x="1597287" y="5796381"/>
            <a:ext cx="25984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sz="1000" dirty="0" err="1"/>
              <a:t>단일이미지</a:t>
            </a:r>
            <a:r>
              <a:rPr lang="en-US" altLang="ko-KR" sz="1000" dirty="0"/>
              <a:t>,</a:t>
            </a:r>
            <a:r>
              <a:rPr lang="ko-KR" altLang="en-US" sz="1000" dirty="0"/>
              <a:t> 글자</a:t>
            </a:r>
            <a:r>
              <a:rPr lang="en-US" altLang="ko-KR" sz="1000" dirty="0"/>
              <a:t>,</a:t>
            </a:r>
            <a:r>
              <a:rPr lang="ko-KR" altLang="en-US" sz="1000" dirty="0" err="1"/>
              <a:t>테투리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효과없는</a:t>
            </a:r>
            <a:r>
              <a:rPr lang="ko-KR" altLang="en-US" sz="1000" dirty="0"/>
              <a:t> 이미지</a:t>
            </a:r>
            <a:endParaRPr lang="en-US" altLang="ko-KR" sz="1000" dirty="0"/>
          </a:p>
          <a:p>
            <a:r>
              <a:rPr lang="ko-KR" altLang="en-US" sz="1000" dirty="0"/>
              <a:t>배경이 흰색이 아닌 선명한 이미지로</a:t>
            </a:r>
            <a:endParaRPr lang="en-US" altLang="ko-KR" sz="1000" dirty="0"/>
          </a:p>
          <a:p>
            <a:r>
              <a:rPr lang="ko-KR" altLang="en-US" sz="1000" dirty="0"/>
              <a:t>올려주세요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F39F53-2E67-4462-AE22-04B365D4EA17}"/>
              </a:ext>
            </a:extLst>
          </p:cNvPr>
          <p:cNvSpPr txBox="1"/>
          <p:nvPr/>
        </p:nvSpPr>
        <p:spPr>
          <a:xfrm>
            <a:off x="5301011" y="5442521"/>
            <a:ext cx="165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123.jpg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5655D3-6B55-4BC8-985A-414735246A38}"/>
              </a:ext>
            </a:extLst>
          </p:cNvPr>
          <p:cNvSpPr txBox="1"/>
          <p:nvPr/>
        </p:nvSpPr>
        <p:spPr>
          <a:xfrm>
            <a:off x="4374196" y="5507684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E253F-041F-4574-ACF0-B367CB9CD557}"/>
              </a:ext>
            </a:extLst>
          </p:cNvPr>
          <p:cNvSpPr txBox="1"/>
          <p:nvPr/>
        </p:nvSpPr>
        <p:spPr>
          <a:xfrm>
            <a:off x="819969" y="1104900"/>
            <a:ext cx="54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7030A0"/>
                </a:solidFill>
              </a:rPr>
              <a:t>뷰포인트로</a:t>
            </a:r>
            <a:r>
              <a:rPr lang="en-US" altLang="ko-KR" dirty="0">
                <a:solidFill>
                  <a:srgbClr val="7030A0"/>
                </a:solidFill>
              </a:rPr>
              <a:t>~</a:t>
            </a:r>
            <a:r>
              <a:rPr lang="ko-KR" altLang="en-US" dirty="0">
                <a:solidFill>
                  <a:srgbClr val="7030A0"/>
                </a:solidFill>
              </a:rPr>
              <a:t>마이페이지와 맞추기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3F85F3-F5A0-4B5A-A0A8-C954262FFA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9721" y="1335152"/>
            <a:ext cx="2543175" cy="13716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32D896B-5FF3-470D-9FE9-ABD9635E2587}"/>
              </a:ext>
            </a:extLst>
          </p:cNvPr>
          <p:cNvSpPr txBox="1"/>
          <p:nvPr/>
        </p:nvSpPr>
        <p:spPr>
          <a:xfrm>
            <a:off x="1618047" y="132696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</a:t>
            </a:r>
            <a:r>
              <a:rPr lang="ko-KR" altLang="en-US" b="1" dirty="0" err="1">
                <a:solidFill>
                  <a:srgbClr val="3D3D3D"/>
                </a:solidFill>
                <a:latin typeface="NotoSansKR"/>
              </a:rPr>
              <a:t>상세이미지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4EB0AC-5E6B-4EA5-9212-B98E9D23FF85}"/>
              </a:ext>
            </a:extLst>
          </p:cNvPr>
          <p:cNvSpPr txBox="1"/>
          <p:nvPr/>
        </p:nvSpPr>
        <p:spPr>
          <a:xfrm>
            <a:off x="5356359" y="13216143"/>
            <a:ext cx="27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상세이미지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31CBA9-D3D7-4BEC-AC53-80EB41820442}"/>
              </a:ext>
            </a:extLst>
          </p:cNvPr>
          <p:cNvSpPr txBox="1"/>
          <p:nvPr/>
        </p:nvSpPr>
        <p:spPr>
          <a:xfrm>
            <a:off x="4429544" y="13281306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D6F2AD-59F5-4B27-9701-15382796F220}"/>
              </a:ext>
            </a:extLst>
          </p:cNvPr>
          <p:cNvSpPr txBox="1"/>
          <p:nvPr/>
        </p:nvSpPr>
        <p:spPr>
          <a:xfrm>
            <a:off x="5356359" y="13561846"/>
            <a:ext cx="326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제품패키지 구성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76F79B-1644-48E1-839B-9047E38B2449}"/>
              </a:ext>
            </a:extLst>
          </p:cNvPr>
          <p:cNvSpPr txBox="1"/>
          <p:nvPr/>
        </p:nvSpPr>
        <p:spPr>
          <a:xfrm>
            <a:off x="4429544" y="13627009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8470A1-7BC3-4BBA-AE02-7FDDEFD93B7E}"/>
              </a:ext>
            </a:extLst>
          </p:cNvPr>
          <p:cNvSpPr txBox="1"/>
          <p:nvPr/>
        </p:nvSpPr>
        <p:spPr>
          <a:xfrm>
            <a:off x="5356359" y="13914741"/>
            <a:ext cx="326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제품 제작과정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AEC170-680B-429A-A1F5-29804C75F7B5}"/>
              </a:ext>
            </a:extLst>
          </p:cNvPr>
          <p:cNvSpPr txBox="1"/>
          <p:nvPr/>
        </p:nvSpPr>
        <p:spPr>
          <a:xfrm>
            <a:off x="4429544" y="13979904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4DE529-0B84-43C4-A3F5-4898D4533615}"/>
              </a:ext>
            </a:extLst>
          </p:cNvPr>
          <p:cNvSpPr txBox="1"/>
          <p:nvPr/>
        </p:nvSpPr>
        <p:spPr>
          <a:xfrm>
            <a:off x="5347136" y="14280707"/>
            <a:ext cx="165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컨셉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81F1FB-83CF-4C07-B062-E189422C2492}"/>
              </a:ext>
            </a:extLst>
          </p:cNvPr>
          <p:cNvSpPr txBox="1"/>
          <p:nvPr/>
        </p:nvSpPr>
        <p:spPr>
          <a:xfrm>
            <a:off x="4420321" y="14345870"/>
            <a:ext cx="846212" cy="276999"/>
          </a:xfrm>
          <a:prstGeom prst="rect">
            <a:avLst/>
          </a:prstGeom>
          <a:solidFill>
            <a:srgbClr val="F86453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파일선택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C317FD-ABDB-4F8E-8E23-08F8C32FB182}"/>
              </a:ext>
            </a:extLst>
          </p:cNvPr>
          <p:cNvSpPr txBox="1"/>
          <p:nvPr/>
        </p:nvSpPr>
        <p:spPr>
          <a:xfrm>
            <a:off x="1831054" y="13627009"/>
            <a:ext cx="2598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sz="1000" dirty="0" err="1"/>
              <a:t>제품상세이미지</a:t>
            </a:r>
            <a:r>
              <a:rPr lang="en-US" altLang="ko-KR" sz="1000" dirty="0"/>
              <a:t>, </a:t>
            </a:r>
            <a:r>
              <a:rPr lang="ko-KR" altLang="en-US" sz="1000" dirty="0"/>
              <a:t>제품 패키지 구성</a:t>
            </a:r>
            <a:endParaRPr lang="en-US" altLang="ko-KR" sz="1000" dirty="0"/>
          </a:p>
          <a:p>
            <a:r>
              <a:rPr lang="ko-KR" altLang="en-US" sz="1000" dirty="0"/>
              <a:t>제품제작과정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제품컨셉</a:t>
            </a:r>
            <a:r>
              <a:rPr lang="ko-KR" altLang="en-US" sz="1000" dirty="0"/>
              <a:t> 등</a:t>
            </a:r>
            <a:endParaRPr lang="en-US" altLang="ko-KR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E07CED-06AB-4314-A222-78C327F148A9}"/>
              </a:ext>
            </a:extLst>
          </p:cNvPr>
          <p:cNvSpPr txBox="1"/>
          <p:nvPr/>
        </p:nvSpPr>
        <p:spPr>
          <a:xfrm>
            <a:off x="1797901" y="1588560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D3D3D"/>
                </a:solidFill>
                <a:effectLst/>
                <a:latin typeface="NotoSansKR"/>
              </a:rPr>
              <a:t>프로젝트 </a:t>
            </a:r>
            <a:r>
              <a:rPr lang="ko-KR" altLang="en-US" b="1" dirty="0" err="1">
                <a:solidFill>
                  <a:srgbClr val="3D3D3D"/>
                </a:solidFill>
                <a:latin typeface="NotoSansKR"/>
              </a:rPr>
              <a:t>소개글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9B286D-5314-47ED-BEA1-40D5A55E378F}"/>
              </a:ext>
            </a:extLst>
          </p:cNvPr>
          <p:cNvSpPr txBox="1"/>
          <p:nvPr/>
        </p:nvSpPr>
        <p:spPr>
          <a:xfrm>
            <a:off x="1711296" y="16241534"/>
            <a:ext cx="259849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 b="0" i="0">
                <a:solidFill>
                  <a:srgbClr val="6D6D6D"/>
                </a:solidFill>
                <a:effectLst/>
                <a:latin typeface="NotoSansKR"/>
              </a:defRPr>
            </a:lvl1pPr>
          </a:lstStyle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막연하다면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질문에 대한 답이 내용에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포함되도록 작성해보세요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endParaRPr lang="en-US" altLang="ko-KR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B29717-62A5-49BB-B8EB-5C2B995808FD}"/>
              </a:ext>
            </a:extLst>
          </p:cNvPr>
          <p:cNvSpPr txBox="1"/>
          <p:nvPr/>
        </p:nvSpPr>
        <p:spPr>
          <a:xfrm>
            <a:off x="4223180" y="15856552"/>
            <a:ext cx="60937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프로젝트 목적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무엇을 만들기 위한 프로젝트인가요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프로젝트를 간단히 소개한다면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 프로젝트가 왜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의미있나요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 프로젝트를 시작하게 된 배경이 무엇인가요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상품정보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도예의 경우 크기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비누의 경우 성분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조향의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경우 용량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캔들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조향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비누의 경우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향소개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캔들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조향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비누의 경우 재료소개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dirty="0"/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주의사항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Q.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캔들의 경우 화기위험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FBD641-1798-41C2-A143-359EB773A040}"/>
              </a:ext>
            </a:extLst>
          </p:cNvPr>
          <p:cNvSpPr txBox="1"/>
          <p:nvPr/>
        </p:nvSpPr>
        <p:spPr>
          <a:xfrm>
            <a:off x="4535938" y="3817744"/>
            <a:ext cx="2952400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입력해 주세요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8C280D-11DD-4F6B-9A6D-498E311B1FD1}"/>
              </a:ext>
            </a:extLst>
          </p:cNvPr>
          <p:cNvSpPr txBox="1"/>
          <p:nvPr/>
        </p:nvSpPr>
        <p:spPr>
          <a:xfrm>
            <a:off x="7955631" y="5351215"/>
            <a:ext cx="5183457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</a:rPr>
              <a:t>프로젝트 번호로 디렉토리 만들고 파일이름 규칙생성</a:t>
            </a:r>
            <a:endParaRPr lang="en-US" altLang="ko-KR" sz="2400" dirty="0">
              <a:solidFill>
                <a:srgbClr val="7030A0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예</a:t>
            </a:r>
            <a:r>
              <a:rPr lang="en-US" altLang="ko-KR" dirty="0">
                <a:solidFill>
                  <a:srgbClr val="7030A0"/>
                </a:solidFill>
              </a:rPr>
              <a:t>)</a:t>
            </a:r>
            <a:r>
              <a:rPr lang="ko-KR" altLang="en-US" dirty="0" err="1">
                <a:solidFill>
                  <a:srgbClr val="7030A0"/>
                </a:solidFill>
              </a:rPr>
              <a:t>대표이미지</a:t>
            </a:r>
            <a:r>
              <a:rPr lang="en-US" altLang="ko-KR" dirty="0">
                <a:solidFill>
                  <a:srgbClr val="7030A0"/>
                </a:solidFill>
              </a:rPr>
              <a:t>: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123_0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D46A9C-0FFC-4EB7-81B6-6788A337C234}"/>
              </a:ext>
            </a:extLst>
          </p:cNvPr>
          <p:cNvSpPr txBox="1"/>
          <p:nvPr/>
        </p:nvSpPr>
        <p:spPr>
          <a:xfrm>
            <a:off x="7924778" y="13173708"/>
            <a:ext cx="3129187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-  </a:t>
            </a:r>
            <a:r>
              <a:rPr lang="ko-KR" altLang="en-US" sz="2000" dirty="0">
                <a:solidFill>
                  <a:srgbClr val="7030A0"/>
                </a:solidFill>
              </a:rPr>
              <a:t>이미지</a:t>
            </a:r>
            <a:r>
              <a:rPr lang="en-US" altLang="ko-KR" sz="2000" dirty="0">
                <a:solidFill>
                  <a:srgbClr val="7030A0"/>
                </a:solidFill>
              </a:rPr>
              <a:t>1: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123_1</a:t>
            </a:r>
          </a:p>
          <a:p>
            <a:r>
              <a:rPr lang="en-US" altLang="ko-KR" sz="2000" dirty="0">
                <a:solidFill>
                  <a:srgbClr val="7030A0"/>
                </a:solidFill>
              </a:rPr>
              <a:t> -  </a:t>
            </a:r>
            <a:r>
              <a:rPr lang="ko-KR" altLang="en-US" sz="2000" dirty="0">
                <a:solidFill>
                  <a:srgbClr val="7030A0"/>
                </a:solidFill>
              </a:rPr>
              <a:t>이미지</a:t>
            </a:r>
            <a:r>
              <a:rPr lang="en-US" altLang="ko-KR" sz="2000" dirty="0">
                <a:solidFill>
                  <a:srgbClr val="7030A0"/>
                </a:solidFill>
              </a:rPr>
              <a:t>2: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123_2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63D4E5-1484-4D6E-AB0F-DC35B667C3FA}"/>
              </a:ext>
            </a:extLst>
          </p:cNvPr>
          <p:cNvSpPr txBox="1"/>
          <p:nvPr/>
        </p:nvSpPr>
        <p:spPr>
          <a:xfrm>
            <a:off x="4664909" y="15478982"/>
            <a:ext cx="31291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kern="0" dirty="0">
                <a:solidFill>
                  <a:schemeClr val="accent1"/>
                </a:solidFill>
                <a:latin typeface="맑은 고딕" panose="020F0502020204030204"/>
              </a:rPr>
              <a:t>기본 형식 틀 제공</a:t>
            </a:r>
            <a:endParaRPr lang="en-US" altLang="ko-KR" b="1" kern="0" dirty="0">
              <a:solidFill>
                <a:schemeClr val="accent1"/>
              </a:solidFill>
              <a:latin typeface="맑은 고딕" panose="020F050202020403020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1121D4-31B2-4C20-801C-808B06E6FDCC}"/>
              </a:ext>
            </a:extLst>
          </p:cNvPr>
          <p:cNvSpPr txBox="1"/>
          <p:nvPr/>
        </p:nvSpPr>
        <p:spPr>
          <a:xfrm>
            <a:off x="5401146" y="7478553"/>
            <a:ext cx="136337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7030A0"/>
                </a:solidFill>
              </a:rPr>
              <a:t>등록 트랜잭션 고려</a:t>
            </a:r>
            <a:endParaRPr lang="en-US" altLang="ko-KR" sz="3600" b="1" dirty="0">
              <a:solidFill>
                <a:srgbClr val="7030A0"/>
              </a:solidFill>
            </a:endParaRPr>
          </a:p>
          <a:p>
            <a:r>
              <a:rPr lang="ko-KR" altLang="en-US" sz="3600" dirty="0">
                <a:solidFill>
                  <a:srgbClr val="7030A0"/>
                </a:solidFill>
              </a:rPr>
              <a:t> </a:t>
            </a:r>
            <a:r>
              <a:rPr lang="en-US" altLang="ko-KR" sz="3600" dirty="0">
                <a:solidFill>
                  <a:srgbClr val="7030A0"/>
                </a:solidFill>
              </a:rPr>
              <a:t>- </a:t>
            </a:r>
            <a:r>
              <a:rPr lang="ko-KR" altLang="en-US" sz="3600" dirty="0">
                <a:solidFill>
                  <a:srgbClr val="7030A0"/>
                </a:solidFill>
              </a:rPr>
              <a:t>프로젝트테이블</a:t>
            </a:r>
            <a:r>
              <a:rPr lang="en-US" altLang="ko-KR" sz="3600" dirty="0">
                <a:solidFill>
                  <a:srgbClr val="7030A0"/>
                </a:solidFill>
              </a:rPr>
              <a:t> insert </a:t>
            </a:r>
          </a:p>
          <a:p>
            <a:r>
              <a:rPr lang="ko-KR" altLang="en-US" sz="3600" dirty="0">
                <a:solidFill>
                  <a:srgbClr val="7030A0"/>
                </a:solidFill>
              </a:rPr>
              <a:t> </a:t>
            </a:r>
            <a:r>
              <a:rPr lang="en-US" altLang="ko-KR" sz="3600" dirty="0">
                <a:solidFill>
                  <a:srgbClr val="7030A0"/>
                </a:solidFill>
              </a:rPr>
              <a:t> - </a:t>
            </a:r>
            <a:r>
              <a:rPr lang="ko-KR" altLang="en-US" sz="3600" dirty="0">
                <a:solidFill>
                  <a:srgbClr val="7030A0"/>
                </a:solidFill>
              </a:rPr>
              <a:t>창작자테이블 </a:t>
            </a:r>
            <a:r>
              <a:rPr lang="en-US" altLang="ko-KR" sz="3600" dirty="0">
                <a:solidFill>
                  <a:srgbClr val="7030A0"/>
                </a:solidFill>
              </a:rPr>
              <a:t>insert(</a:t>
            </a:r>
            <a:r>
              <a:rPr lang="ko-KR" altLang="en-US" sz="3600" dirty="0">
                <a:solidFill>
                  <a:srgbClr val="7030A0"/>
                </a:solidFill>
              </a:rPr>
              <a:t>신규</a:t>
            </a:r>
            <a:r>
              <a:rPr lang="en-US" altLang="ko-KR" sz="3600" dirty="0">
                <a:solidFill>
                  <a:srgbClr val="7030A0"/>
                </a:solidFill>
              </a:rPr>
              <a:t>) or update(</a:t>
            </a:r>
            <a:r>
              <a:rPr lang="ko-KR" altLang="en-US" sz="3600" dirty="0">
                <a:solidFill>
                  <a:srgbClr val="7030A0"/>
                </a:solidFill>
              </a:rPr>
              <a:t>기존</a:t>
            </a:r>
            <a:r>
              <a:rPr lang="en-US" altLang="ko-KR" sz="3600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3600" dirty="0">
                <a:solidFill>
                  <a:srgbClr val="7030A0"/>
                </a:solidFill>
              </a:rPr>
              <a:t> - </a:t>
            </a:r>
            <a:r>
              <a:rPr lang="ko-KR" altLang="en-US" sz="3600" dirty="0">
                <a:solidFill>
                  <a:srgbClr val="7030A0"/>
                </a:solidFill>
              </a:rPr>
              <a:t>프로젝트번호로 폴더 만들고 이미지 업로드</a:t>
            </a:r>
            <a:endParaRPr lang="en-US" altLang="ko-KR" sz="3600" dirty="0">
              <a:solidFill>
                <a:srgbClr val="7030A0"/>
              </a:solidFill>
            </a:endParaRPr>
          </a:p>
          <a:p>
            <a:r>
              <a:rPr lang="en-US" altLang="ko-KR" sz="3600" dirty="0">
                <a:solidFill>
                  <a:srgbClr val="7030A0"/>
                </a:solidFill>
              </a:rPr>
              <a:t> - </a:t>
            </a:r>
            <a:r>
              <a:rPr lang="ko-KR" altLang="en-US" sz="3600" dirty="0" err="1">
                <a:solidFill>
                  <a:srgbClr val="7030A0"/>
                </a:solidFill>
              </a:rPr>
              <a:t>섬네일</a:t>
            </a:r>
            <a:r>
              <a:rPr lang="ko-KR" altLang="en-US" sz="3600" dirty="0">
                <a:solidFill>
                  <a:srgbClr val="7030A0"/>
                </a:solidFill>
              </a:rPr>
              <a:t> 만들기</a:t>
            </a:r>
            <a:endParaRPr lang="en-US" altLang="ko-KR" sz="3600" dirty="0">
              <a:solidFill>
                <a:srgbClr val="7030A0"/>
              </a:solidFill>
            </a:endParaRPr>
          </a:p>
          <a:p>
            <a:endParaRPr lang="en-US" altLang="ko-KR" sz="3600" dirty="0">
              <a:solidFill>
                <a:srgbClr val="7030A0"/>
              </a:solidFill>
            </a:endParaRPr>
          </a:p>
          <a:p>
            <a:r>
              <a:rPr lang="ko-KR" altLang="en-US" sz="3600" dirty="0">
                <a:solidFill>
                  <a:srgbClr val="7030A0"/>
                </a:solidFill>
              </a:rPr>
              <a:t>결정 </a:t>
            </a:r>
            <a:r>
              <a:rPr lang="en-US" altLang="ko-KR" sz="3600" dirty="0">
                <a:solidFill>
                  <a:srgbClr val="7030A0"/>
                </a:solidFill>
              </a:rPr>
              <a:t>: </a:t>
            </a:r>
          </a:p>
          <a:p>
            <a:r>
              <a:rPr lang="en-US" altLang="ko-KR" sz="3600" dirty="0">
                <a:solidFill>
                  <a:srgbClr val="7030A0"/>
                </a:solidFill>
              </a:rPr>
              <a:t>1.</a:t>
            </a:r>
            <a:r>
              <a:rPr lang="ko-KR" altLang="en-US" sz="3600" dirty="0" err="1">
                <a:solidFill>
                  <a:srgbClr val="7030A0"/>
                </a:solidFill>
              </a:rPr>
              <a:t>여러페이지</a:t>
            </a:r>
            <a:r>
              <a:rPr lang="ko-KR" altLang="en-US" sz="3600" dirty="0">
                <a:solidFill>
                  <a:srgbClr val="7030A0"/>
                </a:solidFill>
              </a:rPr>
              <a:t> 나눠서 </a:t>
            </a:r>
            <a:r>
              <a:rPr lang="en-US" altLang="ko-KR" sz="3600" dirty="0" err="1">
                <a:solidFill>
                  <a:srgbClr val="7030A0"/>
                </a:solidFill>
              </a:rPr>
              <a:t>FormData.append</a:t>
            </a:r>
            <a:r>
              <a:rPr lang="en-US" altLang="ko-KR" sz="3600" dirty="0">
                <a:solidFill>
                  <a:srgbClr val="7030A0"/>
                </a:solidFill>
              </a:rPr>
              <a:t>()</a:t>
            </a:r>
          </a:p>
          <a:p>
            <a:r>
              <a:rPr lang="en-US" altLang="ko-KR" sz="3600" b="1" dirty="0">
                <a:solidFill>
                  <a:srgbClr val="7030A0"/>
                </a:solidFill>
              </a:rPr>
              <a:t>2.</a:t>
            </a:r>
            <a:r>
              <a:rPr lang="ko-KR" altLang="en-US" sz="3600" b="1" dirty="0">
                <a:solidFill>
                  <a:srgbClr val="7030A0"/>
                </a:solidFill>
              </a:rPr>
              <a:t>한페이징 </a:t>
            </a:r>
            <a:r>
              <a:rPr lang="ko-KR" altLang="en-US" sz="3600" b="1" dirty="0" err="1">
                <a:solidFill>
                  <a:srgbClr val="7030A0"/>
                </a:solidFill>
              </a:rPr>
              <a:t>뷰포인트</a:t>
            </a:r>
            <a:r>
              <a:rPr lang="ko-KR" altLang="en-US" sz="3600" b="1" dirty="0">
                <a:solidFill>
                  <a:srgbClr val="7030A0"/>
                </a:solidFill>
              </a:rPr>
              <a:t> 이동</a:t>
            </a:r>
            <a:endParaRPr lang="en-US" altLang="ko-KR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1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29046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FB9888-B178-4158-9B6E-388D999BC9B2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085DF60-018B-41BF-9099-7C4A1B818898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EAEE1C-BE2E-475B-AB75-C4CDAFA16191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22FF47-829B-44C0-8244-3185D9577425}"/>
              </a:ext>
            </a:extLst>
          </p:cNvPr>
          <p:cNvSpPr/>
          <p:nvPr/>
        </p:nvSpPr>
        <p:spPr>
          <a:xfrm>
            <a:off x="3193657" y="1302941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기본정보</a:t>
            </a:r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9F469171-3EB0-4B6C-82B4-98DD9546F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476"/>
          <a:stretch/>
        </p:blipFill>
        <p:spPr>
          <a:xfrm>
            <a:off x="3203472" y="6399644"/>
            <a:ext cx="5514975" cy="34904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852FE95-3F08-4EF7-9411-3E043CE88068}"/>
              </a:ext>
            </a:extLst>
          </p:cNvPr>
          <p:cNvSpPr txBox="1"/>
          <p:nvPr/>
        </p:nvSpPr>
        <p:spPr>
          <a:xfrm>
            <a:off x="1028513" y="6519721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3D3D3D"/>
                </a:solidFill>
                <a:latin typeface="NotoSansKR"/>
              </a:rPr>
              <a:t>펀딩일정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040B43-58A4-4C7F-94A7-3F0E8D3EA602}"/>
              </a:ext>
            </a:extLst>
          </p:cNvPr>
          <p:cNvSpPr txBox="1"/>
          <p:nvPr/>
        </p:nvSpPr>
        <p:spPr>
          <a:xfrm>
            <a:off x="1028513" y="224920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3D3D3D"/>
                </a:solidFill>
                <a:latin typeface="NotoSansKR"/>
              </a:rPr>
              <a:t>목표금액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*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BE07E9-6642-446A-8DF7-632C9375A555}"/>
              </a:ext>
            </a:extLst>
          </p:cNvPr>
          <p:cNvSpPr txBox="1"/>
          <p:nvPr/>
        </p:nvSpPr>
        <p:spPr>
          <a:xfrm>
            <a:off x="3294968" y="3740646"/>
            <a:ext cx="299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목표달성시 예상 수령액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22A1A9-F2AF-44A0-9303-3EF18294212C}"/>
              </a:ext>
            </a:extLst>
          </p:cNvPr>
          <p:cNvSpPr txBox="1"/>
          <p:nvPr/>
        </p:nvSpPr>
        <p:spPr>
          <a:xfrm>
            <a:off x="3307669" y="3017149"/>
            <a:ext cx="149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목표갯수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 *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10EC07-FEE2-45E8-9620-8D5B5B2064A8}"/>
              </a:ext>
            </a:extLst>
          </p:cNvPr>
          <p:cNvSpPr txBox="1"/>
          <p:nvPr/>
        </p:nvSpPr>
        <p:spPr>
          <a:xfrm>
            <a:off x="3294968" y="2217953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펀딩금액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 *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02A398-D76E-4F80-8CDA-B0FFA013E3E3}"/>
              </a:ext>
            </a:extLst>
          </p:cNvPr>
          <p:cNvSpPr txBox="1"/>
          <p:nvPr/>
        </p:nvSpPr>
        <p:spPr>
          <a:xfrm>
            <a:off x="5916859" y="2982324"/>
            <a:ext cx="2519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3DECE-04F3-4519-8035-16C644C78CF4}"/>
              </a:ext>
            </a:extLst>
          </p:cNvPr>
          <p:cNvSpPr txBox="1"/>
          <p:nvPr/>
        </p:nvSpPr>
        <p:spPr>
          <a:xfrm>
            <a:off x="5916859" y="2196822"/>
            <a:ext cx="2519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10,000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7F29AE-FBCB-4447-8788-BD6685CFBAC3}"/>
              </a:ext>
            </a:extLst>
          </p:cNvPr>
          <p:cNvSpPr txBox="1"/>
          <p:nvPr/>
        </p:nvSpPr>
        <p:spPr>
          <a:xfrm>
            <a:off x="5916859" y="3728191"/>
            <a:ext cx="2519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1,000,000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95E2C9-E906-44BF-80BA-1605D1979A86}"/>
              </a:ext>
            </a:extLst>
          </p:cNvPr>
          <p:cNvSpPr txBox="1"/>
          <p:nvPr/>
        </p:nvSpPr>
        <p:spPr>
          <a:xfrm>
            <a:off x="8718447" y="2242359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734F5D-4380-4FF4-B9FA-40856FDF1DB4}"/>
              </a:ext>
            </a:extLst>
          </p:cNvPr>
          <p:cNvSpPr txBox="1"/>
          <p:nvPr/>
        </p:nvSpPr>
        <p:spPr>
          <a:xfrm>
            <a:off x="8629545" y="3042382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B95318-62A0-4BD8-A37F-3CFABB3E2309}"/>
              </a:ext>
            </a:extLst>
          </p:cNvPr>
          <p:cNvSpPr txBox="1"/>
          <p:nvPr/>
        </p:nvSpPr>
        <p:spPr>
          <a:xfrm>
            <a:off x="8629545" y="3830016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0CF727-480F-4868-953C-F30CB91E0031}"/>
              </a:ext>
            </a:extLst>
          </p:cNvPr>
          <p:cNvSpPr txBox="1"/>
          <p:nvPr/>
        </p:nvSpPr>
        <p:spPr>
          <a:xfrm>
            <a:off x="3307669" y="4600233"/>
            <a:ext cx="216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수량한도</a:t>
            </a:r>
            <a:r>
              <a:rPr lang="en-US" altLang="ko-KR" b="1" dirty="0">
                <a:solidFill>
                  <a:schemeClr val="accent2"/>
                </a:solidFill>
                <a:latin typeface="NotoSansKR"/>
              </a:rPr>
              <a:t> *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6BFD95-F0AB-4A2B-A00D-8A839F2A250E}"/>
              </a:ext>
            </a:extLst>
          </p:cNvPr>
          <p:cNvSpPr txBox="1"/>
          <p:nvPr/>
        </p:nvSpPr>
        <p:spPr>
          <a:xfrm>
            <a:off x="5916859" y="4565408"/>
            <a:ext cx="2519879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1,000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50CF7E-C0C4-4A73-AD3A-767644B51B3A}"/>
              </a:ext>
            </a:extLst>
          </p:cNvPr>
          <p:cNvSpPr txBox="1"/>
          <p:nvPr/>
        </p:nvSpPr>
        <p:spPr>
          <a:xfrm>
            <a:off x="8667647" y="4676433"/>
            <a:ext cx="21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67AEAA-033F-400A-8AA3-965113CB4049}"/>
              </a:ext>
            </a:extLst>
          </p:cNvPr>
          <p:cNvSpPr txBox="1"/>
          <p:nvPr/>
        </p:nvSpPr>
        <p:spPr>
          <a:xfrm>
            <a:off x="9284877" y="3763031"/>
            <a:ext cx="22723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자동계산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E1D63-F893-4B91-B7C8-8EE1B53932F3}"/>
              </a:ext>
            </a:extLst>
          </p:cNvPr>
          <p:cNvSpPr txBox="1"/>
          <p:nvPr/>
        </p:nvSpPr>
        <p:spPr>
          <a:xfrm>
            <a:off x="3478909" y="5259948"/>
            <a:ext cx="9957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설정한 수량한도 </a:t>
            </a:r>
            <a:r>
              <a:rPr lang="ko-KR" altLang="en-US" sz="1600" dirty="0" err="1"/>
              <a:t>갯수</a:t>
            </a:r>
            <a:r>
              <a:rPr lang="ko-KR" altLang="en-US" sz="1600" dirty="0"/>
              <a:t> 초과시 프로젝트 더 이상 후원불가</a:t>
            </a:r>
            <a:r>
              <a:rPr lang="en-US" altLang="ko-KR" sz="1600" dirty="0"/>
              <a:t>,</a:t>
            </a:r>
            <a:r>
              <a:rPr lang="ko-KR" altLang="en-US" sz="1600" dirty="0"/>
              <a:t> 프로젝트 일정은 그대로 진행 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E9AEB5-1E39-4135-B246-00B9767CBE21}"/>
              </a:ext>
            </a:extLst>
          </p:cNvPr>
          <p:cNvSpPr/>
          <p:nvPr/>
        </p:nvSpPr>
        <p:spPr>
          <a:xfrm>
            <a:off x="8063368" y="1202207"/>
            <a:ext cx="1600200" cy="720000"/>
          </a:xfrm>
          <a:prstGeom prst="rect">
            <a:avLst/>
          </a:prstGeom>
          <a:solidFill>
            <a:srgbClr val="F86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 err="1">
                <a:solidFill>
                  <a:schemeClr val="bg1"/>
                </a:solidFill>
              </a:rPr>
              <a:t>펀딩계획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E9FD21-9D37-453C-B925-D6767C188341}"/>
              </a:ext>
            </a:extLst>
          </p:cNvPr>
          <p:cNvSpPr txBox="1"/>
          <p:nvPr/>
        </p:nvSpPr>
        <p:spPr>
          <a:xfrm>
            <a:off x="6172013" y="18247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1E58B9D-1FF5-4C8B-B2D2-8EF7B51ABF7B}"/>
              </a:ext>
            </a:extLst>
          </p:cNvPr>
          <p:cNvSpPr/>
          <p:nvPr/>
        </p:nvSpPr>
        <p:spPr>
          <a:xfrm>
            <a:off x="5713225" y="1302941"/>
            <a:ext cx="16002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창작자정보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87BF0F-4C7A-4980-9D82-4A8611BBEA8F}"/>
              </a:ext>
            </a:extLst>
          </p:cNvPr>
          <p:cNvSpPr txBox="1"/>
          <p:nvPr/>
        </p:nvSpPr>
        <p:spPr>
          <a:xfrm>
            <a:off x="8812669" y="6270780"/>
            <a:ext cx="36726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시작일 오늘로부터 일주일 후</a:t>
            </a:r>
          </a:p>
          <a:p>
            <a:r>
              <a:rPr lang="en-US" altLang="ko-KR" b="1" dirty="0">
                <a:solidFill>
                  <a:srgbClr val="7030A0"/>
                </a:solidFill>
              </a:rPr>
              <a:t>  </a:t>
            </a:r>
            <a:r>
              <a:rPr lang="ko-KR" altLang="en-US" b="1" dirty="0">
                <a:solidFill>
                  <a:srgbClr val="7030A0"/>
                </a:solidFill>
              </a:rPr>
              <a:t>오늘로부터 최대 </a:t>
            </a:r>
            <a:r>
              <a:rPr lang="en-US" altLang="ko-KR" b="1" dirty="0">
                <a:solidFill>
                  <a:srgbClr val="7030A0"/>
                </a:solidFill>
              </a:rPr>
              <a:t>1</a:t>
            </a:r>
            <a:r>
              <a:rPr lang="ko-KR" altLang="en-US" b="1" dirty="0">
                <a:solidFill>
                  <a:srgbClr val="7030A0"/>
                </a:solidFill>
              </a:rPr>
              <a:t>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E5E95F-6DD6-49D1-8FF6-643B12C10F8B}"/>
              </a:ext>
            </a:extLst>
          </p:cNvPr>
          <p:cNvSpPr txBox="1"/>
          <p:nvPr/>
        </p:nvSpPr>
        <p:spPr>
          <a:xfrm>
            <a:off x="8753475" y="8230135"/>
            <a:ext cx="36726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종료일 시작일로부터 일주일후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en-US" altLang="ko-KR" b="1" dirty="0">
                <a:solidFill>
                  <a:srgbClr val="7030A0"/>
                </a:solidFill>
              </a:rPr>
              <a:t>         </a:t>
            </a:r>
            <a:r>
              <a:rPr lang="ko-KR" altLang="en-US" b="1" dirty="0">
                <a:solidFill>
                  <a:srgbClr val="7030A0"/>
                </a:solidFill>
              </a:rPr>
              <a:t>오늘로 부터 최대 </a:t>
            </a:r>
            <a:r>
              <a:rPr lang="en-US" altLang="ko-KR" b="1" dirty="0">
                <a:solidFill>
                  <a:srgbClr val="7030A0"/>
                </a:solidFill>
              </a:rPr>
              <a:t>60</a:t>
            </a:r>
            <a:r>
              <a:rPr lang="ko-KR" altLang="en-US" b="1" dirty="0">
                <a:solidFill>
                  <a:srgbClr val="7030A0"/>
                </a:solidFill>
              </a:rPr>
              <a:t>일전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F58DC6-3EB0-4A29-BCF5-2B5AA8343573}"/>
              </a:ext>
            </a:extLst>
          </p:cNvPr>
          <p:cNvSpPr txBox="1"/>
          <p:nvPr/>
        </p:nvSpPr>
        <p:spPr>
          <a:xfrm>
            <a:off x="3228771" y="9130353"/>
            <a:ext cx="2166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배송예정일 설정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D9C0C1-D40E-4E77-993E-9CD20B8A17AA}"/>
              </a:ext>
            </a:extLst>
          </p:cNvPr>
          <p:cNvSpPr txBox="1"/>
          <p:nvPr/>
        </p:nvSpPr>
        <p:spPr>
          <a:xfrm>
            <a:off x="3297694" y="9449190"/>
            <a:ext cx="53571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배송예정일을 입력해주세요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F8D5E5-6BB2-407B-B9C6-F7A8FDEDA9F0}"/>
              </a:ext>
            </a:extLst>
          </p:cNvPr>
          <p:cNvSpPr txBox="1"/>
          <p:nvPr/>
        </p:nvSpPr>
        <p:spPr>
          <a:xfrm>
            <a:off x="8863469" y="9158882"/>
            <a:ext cx="36726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결제 종료일로부터 </a:t>
            </a:r>
            <a:r>
              <a:rPr lang="en-US" altLang="ko-KR" b="1" dirty="0">
                <a:solidFill>
                  <a:srgbClr val="7030A0"/>
                </a:solidFill>
              </a:rPr>
              <a:t>2</a:t>
            </a:r>
            <a:r>
              <a:rPr lang="ko-KR" altLang="en-US" b="1" dirty="0">
                <a:solidFill>
                  <a:srgbClr val="7030A0"/>
                </a:solidFill>
              </a:rPr>
              <a:t>개월 이내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C5D973D4-FFC7-47F9-8F19-3A3F78AFA6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875"/>
          <a:stretch/>
        </p:blipFill>
        <p:spPr>
          <a:xfrm>
            <a:off x="8211006" y="10394896"/>
            <a:ext cx="1304925" cy="64633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A93884-FB7D-460D-8DBA-30EECD393705}"/>
              </a:ext>
            </a:extLst>
          </p:cNvPr>
          <p:cNvSpPr/>
          <p:nvPr/>
        </p:nvSpPr>
        <p:spPr>
          <a:xfrm>
            <a:off x="5916859" y="6399644"/>
            <a:ext cx="2712686" cy="1002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2D3401-6582-40FB-A577-8E4C01D40B2A}"/>
              </a:ext>
            </a:extLst>
          </p:cNvPr>
          <p:cNvSpPr txBox="1"/>
          <p:nvPr/>
        </p:nvSpPr>
        <p:spPr>
          <a:xfrm>
            <a:off x="9284877" y="2188482"/>
            <a:ext cx="22723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물품 </a:t>
            </a:r>
            <a:r>
              <a:rPr lang="en-US" altLang="ko-KR" b="1" dirty="0"/>
              <a:t>1</a:t>
            </a:r>
            <a:r>
              <a:rPr lang="ko-KR" altLang="en-US" b="1" dirty="0"/>
              <a:t>개당 금액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030313-88D2-41F1-934B-85EB6479A296}"/>
              </a:ext>
            </a:extLst>
          </p:cNvPr>
          <p:cNvSpPr txBox="1"/>
          <p:nvPr/>
        </p:nvSpPr>
        <p:spPr>
          <a:xfrm>
            <a:off x="9064241" y="4615282"/>
            <a:ext cx="694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accent1"/>
                </a:solidFill>
              </a:rPr>
              <a:t>창작자가 소화가능한 물량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73F93E-B71A-4395-AFFF-9ECB5B95E8BE}"/>
              </a:ext>
            </a:extLst>
          </p:cNvPr>
          <p:cNvSpPr txBox="1"/>
          <p:nvPr/>
        </p:nvSpPr>
        <p:spPr>
          <a:xfrm>
            <a:off x="4264991" y="7614954"/>
            <a:ext cx="22723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자동계산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41E799-D9F3-4E4D-8CC6-5ED45F138219}"/>
              </a:ext>
            </a:extLst>
          </p:cNvPr>
          <p:cNvSpPr txBox="1"/>
          <p:nvPr/>
        </p:nvSpPr>
        <p:spPr>
          <a:xfrm>
            <a:off x="9284877" y="3011806"/>
            <a:ext cx="227230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성공기준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66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0363200" y="285772"/>
            <a:ext cx="2538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 </a:t>
            </a:r>
            <a:r>
              <a:rPr kumimoji="1" lang="en-US" altLang="ko-KR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회원가입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1A8815-1391-2548-ADBA-A8F69EB831A2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6CA0F9-CF42-3543-8D0B-E43F8060A5F1}"/>
              </a:ext>
            </a:extLst>
          </p:cNvPr>
          <p:cNvSpPr txBox="1"/>
          <p:nvPr/>
        </p:nvSpPr>
        <p:spPr>
          <a:xfrm>
            <a:off x="31713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AABF45-96DC-437B-83DF-52547786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722" y="1509493"/>
            <a:ext cx="3193252" cy="9267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F82DFE8-FDBC-4DB9-A517-099F179951F2}"/>
              </a:ext>
            </a:extLst>
          </p:cNvPr>
          <p:cNvSpPr txBox="1"/>
          <p:nvPr/>
        </p:nvSpPr>
        <p:spPr>
          <a:xfrm>
            <a:off x="1391151" y="2357816"/>
            <a:ext cx="10391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└카테고리 : 캔들 / </a:t>
            </a:r>
            <a:r>
              <a:rPr lang="ko-KR" altLang="en-US" dirty="0" err="1"/>
              <a:t>조향</a:t>
            </a:r>
            <a:r>
              <a:rPr lang="ko-KR" altLang="en-US" dirty="0"/>
              <a:t> / 비누 / 도예 / </a:t>
            </a:r>
            <a:r>
              <a:rPr lang="ko-KR" altLang="en-US" dirty="0" err="1"/>
              <a:t>섬유.자수</a:t>
            </a:r>
            <a:endParaRPr lang="en-US" altLang="ko-KR" dirty="0"/>
          </a:p>
          <a:p>
            <a:r>
              <a:rPr lang="ko-KR" altLang="en-US" dirty="0"/>
              <a:t>└상태 </a:t>
            </a:r>
            <a:r>
              <a:rPr lang="en-US" altLang="ko-KR" dirty="0"/>
              <a:t>: </a:t>
            </a:r>
            <a:r>
              <a:rPr lang="ko-KR" altLang="en-US" dirty="0"/>
              <a:t>진행 예정프로젝트</a:t>
            </a:r>
            <a:r>
              <a:rPr lang="en-US" altLang="ko-KR" dirty="0"/>
              <a:t>, </a:t>
            </a:r>
            <a:r>
              <a:rPr lang="ko-KR" altLang="en-US" dirty="0"/>
              <a:t>진행중 프로젝트</a:t>
            </a:r>
            <a:r>
              <a:rPr lang="en-US" altLang="ko-KR" dirty="0"/>
              <a:t>, </a:t>
            </a:r>
            <a:r>
              <a:rPr lang="ko-KR" altLang="en-US" dirty="0"/>
              <a:t>완료된 프로젝트</a:t>
            </a:r>
            <a:endParaRPr lang="en-US" altLang="ko-KR" dirty="0"/>
          </a:p>
          <a:p>
            <a:r>
              <a:rPr lang="ko-KR" altLang="en-US" dirty="0"/>
              <a:t>└ </a:t>
            </a:r>
            <a:r>
              <a:rPr lang="ko-KR" altLang="en-US" dirty="0" err="1"/>
              <a:t>달성률</a:t>
            </a:r>
            <a:r>
              <a:rPr lang="ko-KR" altLang="en-US" dirty="0"/>
              <a:t> </a:t>
            </a:r>
            <a:r>
              <a:rPr lang="en-US" altLang="ko-KR" dirty="0"/>
              <a:t>: 75% </a:t>
            </a:r>
            <a:r>
              <a:rPr lang="ko-KR" altLang="en-US" dirty="0"/>
              <a:t>이하 </a:t>
            </a:r>
            <a:r>
              <a:rPr lang="en-US" altLang="ko-KR" dirty="0"/>
              <a:t>/ 75%~100% /  100%</a:t>
            </a:r>
            <a:r>
              <a:rPr lang="ko-KR" altLang="en-US" dirty="0"/>
              <a:t>이상     </a:t>
            </a: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11C2A515-5738-438A-B3AE-E502DDFF5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804" y="13580324"/>
            <a:ext cx="9314631" cy="44999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EAAD215-D0D6-4277-92F0-187C8CD074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03"/>
          <a:stretch/>
        </p:blipFill>
        <p:spPr>
          <a:xfrm>
            <a:off x="1391151" y="4086171"/>
            <a:ext cx="9804043" cy="445218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232E418-9AB3-4D47-B272-72595923C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055" y="8809374"/>
            <a:ext cx="9620549" cy="44999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930964E-B40A-4C3D-AA32-E68BFBB102F1}"/>
              </a:ext>
            </a:extLst>
          </p:cNvPr>
          <p:cNvSpPr txBox="1"/>
          <p:nvPr/>
        </p:nvSpPr>
        <p:spPr>
          <a:xfrm>
            <a:off x="9751790" y="3972884"/>
            <a:ext cx="1295814" cy="14986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u="sng" dirty="0" err="1">
                <a:solidFill>
                  <a:srgbClr val="FF6666"/>
                </a:solidFill>
              </a:rPr>
              <a:t>인기순</a:t>
            </a:r>
            <a:endParaRPr lang="en-US" altLang="ko-KR" sz="1600" u="sng" dirty="0">
              <a:solidFill>
                <a:srgbClr val="FF6666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최신순</a:t>
            </a:r>
            <a:endParaRPr lang="en-US" altLang="ko-KR" sz="1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마감임박순</a:t>
            </a:r>
            <a:endParaRPr lang="ko-KR" altLang="en-US" sz="1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57E08D-3D81-4C53-9D72-44BD26460603}"/>
              </a:ext>
            </a:extLst>
          </p:cNvPr>
          <p:cNvSpPr txBox="1"/>
          <p:nvPr/>
        </p:nvSpPr>
        <p:spPr>
          <a:xfrm>
            <a:off x="10822435" y="3918635"/>
            <a:ext cx="2938709" cy="1674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좋아요 높은 순 목록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최근 등록된 날짜 순 목록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마감일이 빠른 날짜 순 목록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C28531-7625-4557-83EA-B94A1FBD3FCD}"/>
              </a:ext>
            </a:extLst>
          </p:cNvPr>
          <p:cNvSpPr txBox="1"/>
          <p:nvPr/>
        </p:nvSpPr>
        <p:spPr>
          <a:xfrm>
            <a:off x="7960496" y="18361372"/>
            <a:ext cx="10391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페이징</a:t>
            </a:r>
            <a:r>
              <a:rPr lang="en-US" altLang="ko-KR" dirty="0"/>
              <a:t>&gt;</a:t>
            </a:r>
          </a:p>
          <a:p>
            <a:r>
              <a:rPr lang="ko-KR" altLang="en-US" u="sng" dirty="0"/>
              <a:t>한페이당  </a:t>
            </a:r>
            <a:r>
              <a:rPr lang="en-US" altLang="ko-KR" u="sng" dirty="0"/>
              <a:t>3*5  15</a:t>
            </a:r>
            <a:r>
              <a:rPr lang="ko-KR" altLang="en-US" u="sng" dirty="0"/>
              <a:t>개</a:t>
            </a:r>
            <a:r>
              <a:rPr lang="en-US" altLang="ko-KR" u="sng" dirty="0"/>
              <a:t>  / </a:t>
            </a:r>
            <a:r>
              <a:rPr lang="ko-KR" altLang="en-US" u="sng" dirty="0"/>
              <a:t>페이지 그룹</a:t>
            </a:r>
            <a:r>
              <a:rPr lang="en-US" altLang="ko-KR" u="sng" dirty="0"/>
              <a:t>5</a:t>
            </a:r>
            <a:r>
              <a:rPr lang="ko-KR" altLang="en-US" u="sng" dirty="0"/>
              <a:t>개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16F0573-7E7D-4931-8EE1-DEE855A61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1561" y="18177974"/>
            <a:ext cx="5949839" cy="137834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5FEDECD-7F75-4505-9BF7-FF4D2A6F1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65199" y="239190"/>
            <a:ext cx="461664" cy="461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5BE78A-F22B-4FE3-A44F-A004D6DB1F57}"/>
              </a:ext>
            </a:extLst>
          </p:cNvPr>
          <p:cNvSpPr txBox="1"/>
          <p:nvPr/>
        </p:nvSpPr>
        <p:spPr>
          <a:xfrm>
            <a:off x="1619679" y="7024914"/>
            <a:ext cx="35328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비누   </a:t>
            </a:r>
            <a:r>
              <a:rPr lang="en-US" altLang="ko-KR" dirty="0"/>
              <a:t>2021.07.15~2021.08.21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06D12-1A8F-49A7-A324-2382C3D03C75}"/>
              </a:ext>
            </a:extLst>
          </p:cNvPr>
          <p:cNvSpPr txBox="1"/>
          <p:nvPr/>
        </p:nvSpPr>
        <p:spPr>
          <a:xfrm>
            <a:off x="1459390" y="7995620"/>
            <a:ext cx="35328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4,988,000</a:t>
            </a:r>
            <a:r>
              <a:rPr lang="ko-KR" altLang="en-US" dirty="0"/>
              <a:t>원                            </a:t>
            </a:r>
            <a:r>
              <a:rPr lang="en-US" altLang="ko-KR" dirty="0">
                <a:solidFill>
                  <a:srgbClr val="FF6666"/>
                </a:solidFill>
              </a:rPr>
              <a:t>48%</a:t>
            </a:r>
            <a:endParaRPr lang="ko-KR" altLang="en-US" dirty="0">
              <a:solidFill>
                <a:srgbClr val="FF666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D05C8-EC44-4B2B-93A2-8766BDAD91BB}"/>
              </a:ext>
            </a:extLst>
          </p:cNvPr>
          <p:cNvSpPr txBox="1"/>
          <p:nvPr/>
        </p:nvSpPr>
        <p:spPr>
          <a:xfrm>
            <a:off x="4619581" y="6116901"/>
            <a:ext cx="3943851" cy="22480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제목                    </a:t>
            </a:r>
            <a:r>
              <a:rPr lang="en-US" altLang="ko-KR" sz="2400" b="1" dirty="0"/>
              <a:t>/ </a:t>
            </a:r>
            <a:r>
              <a:rPr lang="ko-KR" altLang="en-US" sz="2400" b="1" dirty="0" err="1"/>
              <a:t>북마크수</a:t>
            </a:r>
            <a:endParaRPr lang="ko-KR" altLang="en-US" sz="2400" b="1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카테고리       /        기간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프로젝트요약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모집금액   /         </a:t>
            </a:r>
            <a:r>
              <a:rPr lang="ko-KR" altLang="en-US" sz="2400" dirty="0" err="1">
                <a:solidFill>
                  <a:srgbClr val="FF6666"/>
                </a:solidFill>
              </a:rPr>
              <a:t>달성률</a:t>
            </a:r>
            <a:r>
              <a:rPr lang="ko-KR" altLang="en-US" sz="2400" dirty="0">
                <a:solidFill>
                  <a:srgbClr val="FF6666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542FA2-CF11-4A51-B3D5-2B740A3CD3CE}"/>
              </a:ext>
            </a:extLst>
          </p:cNvPr>
          <p:cNvSpPr txBox="1"/>
          <p:nvPr/>
        </p:nvSpPr>
        <p:spPr>
          <a:xfrm>
            <a:off x="7773970" y="2076702"/>
            <a:ext cx="5880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진행예정 </a:t>
            </a:r>
            <a:r>
              <a:rPr lang="en-US" altLang="ko-KR" b="1" dirty="0"/>
              <a:t>: </a:t>
            </a:r>
            <a:r>
              <a:rPr lang="ko-KR" altLang="en-US" dirty="0"/>
              <a:t>시작일 이전 </a:t>
            </a:r>
            <a:r>
              <a:rPr lang="ko-KR" altLang="en-US" dirty="0" err="1"/>
              <a:t>프로젝트최근</a:t>
            </a:r>
            <a:r>
              <a:rPr lang="ko-KR" altLang="en-US" dirty="0"/>
              <a:t> 등록된 날짜 순 </a:t>
            </a:r>
            <a:r>
              <a:rPr lang="ko-KR" altLang="en-US" b="1" dirty="0"/>
              <a:t>진행중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시작일 </a:t>
            </a:r>
            <a:r>
              <a:rPr lang="en-US" altLang="ko-KR" dirty="0"/>
              <a:t>~ </a:t>
            </a:r>
            <a:r>
              <a:rPr lang="ko-KR" altLang="en-US" dirty="0"/>
              <a:t>종료일 프로젝트</a:t>
            </a:r>
            <a:endParaRPr lang="en-US" altLang="ko-KR" dirty="0"/>
          </a:p>
          <a:p>
            <a:r>
              <a:rPr lang="ko-KR" altLang="en-US" b="1" dirty="0"/>
              <a:t>마감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종료일이 지난 프로젝트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+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E43510-70D1-4DFA-9811-7884B00A7C01}"/>
              </a:ext>
            </a:extLst>
          </p:cNvPr>
          <p:cNvSpPr txBox="1"/>
          <p:nvPr/>
        </p:nvSpPr>
        <p:spPr>
          <a:xfrm>
            <a:off x="29579" y="760474"/>
            <a:ext cx="1213982" cy="32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/>
              <a:t>목록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0F0748-ADAC-4562-AF01-3313D9E6FE9C}"/>
              </a:ext>
            </a:extLst>
          </p:cNvPr>
          <p:cNvSpPr txBox="1"/>
          <p:nvPr/>
        </p:nvSpPr>
        <p:spPr>
          <a:xfrm>
            <a:off x="4419605" y="19166397"/>
            <a:ext cx="1147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</a:rPr>
              <a:t>스크롤 내리면 </a:t>
            </a:r>
            <a:r>
              <a:rPr lang="en-US" altLang="ko-KR" sz="3600" dirty="0">
                <a:solidFill>
                  <a:schemeClr val="accent1"/>
                </a:solidFill>
              </a:rPr>
              <a:t>18</a:t>
            </a:r>
            <a:r>
              <a:rPr lang="ko-KR" altLang="en-US" sz="3600" dirty="0">
                <a:solidFill>
                  <a:schemeClr val="accent1"/>
                </a:solidFill>
              </a:rPr>
              <a:t>개씩 업데이트</a:t>
            </a:r>
            <a:r>
              <a:rPr lang="en-US" altLang="ko-KR" sz="36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82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72B4BA75-DC94-4EE6-AE37-550E3F5D1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9"/>
          <a:stretch/>
        </p:blipFill>
        <p:spPr bwMode="auto">
          <a:xfrm>
            <a:off x="1448218" y="13490506"/>
            <a:ext cx="6590034" cy="484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E4817-1456-9546-8EE2-B37658FA1105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3A49AC-59EB-B241-BFAC-90468978A71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E5D1055-6323-3642-8C2E-E1EC3A5ECD97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D6AA1-9BB6-FF4A-A75F-E8F666872716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DE48EA8-10EC-324C-9A2B-22FA8F201B7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6450F0A-0CC0-F149-9B98-15A4908AB92F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6DD27A3-FA80-1F48-88E2-1470AF42CC24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E67008-35BD-4396-9EA7-BF8EF858F5A1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8CED0C-E52A-4FFF-A55A-8B148E1E2395}"/>
              </a:ext>
            </a:extLst>
          </p:cNvPr>
          <p:cNvSpPr txBox="1"/>
          <p:nvPr/>
        </p:nvSpPr>
        <p:spPr>
          <a:xfrm>
            <a:off x="31713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5C1790E6-35F8-4C63-964C-E298A08A3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60" y="628218"/>
            <a:ext cx="11690280" cy="814676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5B2B065-F4F9-4F6C-A02A-F86E7D8A4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734" y="8916677"/>
            <a:ext cx="3686867" cy="27811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B7493A-0735-431C-AC06-069F8505D203}"/>
              </a:ext>
            </a:extLst>
          </p:cNvPr>
          <p:cNvSpPr/>
          <p:nvPr/>
        </p:nvSpPr>
        <p:spPr>
          <a:xfrm>
            <a:off x="9662160" y="9745980"/>
            <a:ext cx="1424940" cy="259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27BF4-42F9-4CB2-8515-63D13E931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433" y="12287417"/>
            <a:ext cx="1647116" cy="12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8092A2-B6B8-4CDE-9CF0-FE6569ACBA2E}"/>
              </a:ext>
            </a:extLst>
          </p:cNvPr>
          <p:cNvSpPr txBox="1"/>
          <p:nvPr/>
        </p:nvSpPr>
        <p:spPr>
          <a:xfrm>
            <a:off x="10379798" y="12316306"/>
            <a:ext cx="308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세종대왕에 이어 국민 </a:t>
            </a:r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시트러스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향수 신사임당 </a:t>
            </a:r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오드퍼퓸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D7E5A0-6F07-4EA7-B115-59FB0C741137}"/>
              </a:ext>
            </a:extLst>
          </p:cNvPr>
          <p:cNvSpPr txBox="1"/>
          <p:nvPr/>
        </p:nvSpPr>
        <p:spPr>
          <a:xfrm>
            <a:off x="9374510" y="16979704"/>
            <a:ext cx="405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kern="0" dirty="0">
                <a:solidFill>
                  <a:srgbClr val="0070C0"/>
                </a:solidFill>
                <a:latin typeface="맑은 고딕" panose="020F0502020204030204"/>
              </a:rPr>
              <a:t> 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F0502020204030204"/>
              </a:rPr>
              <a:t>[</a:t>
            </a:r>
            <a:r>
              <a:rPr lang="ko-KR" altLang="en-US" sz="2800" b="1" kern="0" dirty="0">
                <a:solidFill>
                  <a:srgbClr val="0070C0"/>
                </a:solidFill>
                <a:latin typeface="맑은 고딕" panose="020F0502020204030204"/>
              </a:rPr>
              <a:t>창작자 </a:t>
            </a:r>
            <a:r>
              <a:rPr lang="ko-KR" altLang="en-US" sz="2800" b="1" kern="0" dirty="0" err="1">
                <a:solidFill>
                  <a:srgbClr val="0070C0"/>
                </a:solidFill>
                <a:latin typeface="맑은 고딕" panose="020F0502020204030204"/>
              </a:rPr>
              <a:t>올린프로젝트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F0502020204030204"/>
              </a:rPr>
              <a:t>]</a:t>
            </a:r>
            <a:endParaRPr lang="ko-KR" altLang="en-US" sz="2800" b="1" kern="0" dirty="0">
              <a:solidFill>
                <a:srgbClr val="0070C0"/>
              </a:solidFill>
              <a:latin typeface="맑은 고딕" panose="020F0502020204030204"/>
            </a:endParaRPr>
          </a:p>
          <a:p>
            <a:pPr algn="ctr"/>
            <a:r>
              <a:rPr lang="en-US" altLang="ko-KR" sz="2800" kern="0" dirty="0">
                <a:solidFill>
                  <a:srgbClr val="0070C0"/>
                </a:solidFill>
                <a:latin typeface="맑은 고딕" panose="020F0502020204030204"/>
              </a:rPr>
              <a:t>(</a:t>
            </a:r>
            <a:r>
              <a:rPr lang="ko-KR" altLang="en-US" sz="2800" kern="0" dirty="0" err="1">
                <a:solidFill>
                  <a:srgbClr val="0070C0"/>
                </a:solidFill>
                <a:latin typeface="맑은 고딕" panose="020F0502020204030204"/>
              </a:rPr>
              <a:t>대표이미지</a:t>
            </a:r>
            <a:endParaRPr lang="ko-KR" altLang="en-US" sz="2800" kern="0" dirty="0">
              <a:solidFill>
                <a:srgbClr val="0070C0"/>
              </a:solidFill>
              <a:latin typeface="맑은 고딕" panose="020F0502020204030204"/>
            </a:endParaRPr>
          </a:p>
          <a:p>
            <a:pPr algn="ctr"/>
            <a:r>
              <a:rPr lang="ko-KR" altLang="en-US" sz="2800" kern="0" dirty="0">
                <a:solidFill>
                  <a:srgbClr val="0070C0"/>
                </a:solidFill>
                <a:latin typeface="맑은 고딕" panose="020F0502020204030204"/>
              </a:rPr>
              <a:t>제목</a:t>
            </a:r>
          </a:p>
          <a:p>
            <a:pPr algn="ctr"/>
            <a:r>
              <a:rPr lang="ko-KR" altLang="en-US" sz="2800" kern="0" dirty="0" err="1">
                <a:solidFill>
                  <a:srgbClr val="0070C0"/>
                </a:solidFill>
                <a:latin typeface="맑은 고딕" panose="020F0502020204030204"/>
              </a:rPr>
              <a:t>달성률</a:t>
            </a:r>
            <a:endParaRPr lang="ko-KR" altLang="en-US" sz="2800" kern="0" dirty="0">
              <a:solidFill>
                <a:srgbClr val="0070C0"/>
              </a:solidFill>
              <a:latin typeface="맑은 고딕" panose="020F0502020204030204"/>
            </a:endParaRPr>
          </a:p>
          <a:p>
            <a:pPr algn="ctr"/>
            <a:r>
              <a:rPr lang="ko-KR" altLang="en-US" sz="2800" kern="0" dirty="0">
                <a:solidFill>
                  <a:srgbClr val="0070C0"/>
                </a:solidFill>
                <a:latin typeface="맑은 고딕" panose="020F0502020204030204"/>
              </a:rPr>
              <a:t>요약</a:t>
            </a:r>
            <a:r>
              <a:rPr lang="en-US" altLang="ko-KR" sz="2800" kern="0" dirty="0">
                <a:solidFill>
                  <a:srgbClr val="0070C0"/>
                </a:solidFill>
                <a:latin typeface="맑은 고딕" panose="020F0502020204030204"/>
              </a:rPr>
              <a:t>)</a:t>
            </a:r>
            <a:endParaRPr lang="ko-KR" altLang="en-US" sz="2800" kern="0" dirty="0">
              <a:solidFill>
                <a:srgbClr val="0070C0"/>
              </a:solidFill>
              <a:latin typeface="맑은 고딕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04A03-92E6-49B1-86D4-8F6E9D56B1AC}"/>
              </a:ext>
            </a:extLst>
          </p:cNvPr>
          <p:cNvSpPr txBox="1"/>
          <p:nvPr/>
        </p:nvSpPr>
        <p:spPr>
          <a:xfrm>
            <a:off x="8495471" y="11681349"/>
            <a:ext cx="308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창작자 올린 프로젝트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D80C43-A9AC-4885-8A96-C76CD3C8BBC3}"/>
              </a:ext>
            </a:extLst>
          </p:cNvPr>
          <p:cNvSpPr txBox="1"/>
          <p:nvPr/>
        </p:nvSpPr>
        <p:spPr>
          <a:xfrm>
            <a:off x="8685971" y="13664446"/>
            <a:ext cx="5548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향수로 한국의 영웅을 기억하고 싶습니다</a:t>
            </a:r>
            <a:r>
              <a:rPr lang="en-US" altLang="ko-KR" sz="1400" b="0" i="0" dirty="0">
                <a:solidFill>
                  <a:srgbClr val="3D3D3D"/>
                </a:solidFill>
                <a:effectLst/>
                <a:latin typeface="SF Pro Text"/>
              </a:rPr>
              <a:t>. </a:t>
            </a:r>
          </a:p>
          <a:p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 세종대왕 향수에 이어 신사임당 향수 런칭합니다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4CD3B4-8632-476B-8BB9-865ED8520CDC}"/>
              </a:ext>
            </a:extLst>
          </p:cNvPr>
          <p:cNvSpPr txBox="1"/>
          <p:nvPr/>
        </p:nvSpPr>
        <p:spPr>
          <a:xfrm>
            <a:off x="10347733" y="14845185"/>
            <a:ext cx="308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세종대왕을 향수로 가을</a:t>
            </a:r>
            <a:r>
              <a:rPr kumimoji="1" lang="en-US" altLang="ko-KR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겨울 </a:t>
            </a:r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남녀공용향수</a:t>
            </a: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kumimoji="1"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샌달우드향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34451A-D46C-4254-A37E-8734CA149BEB}"/>
              </a:ext>
            </a:extLst>
          </p:cNvPr>
          <p:cNvSpPr txBox="1"/>
          <p:nvPr/>
        </p:nvSpPr>
        <p:spPr>
          <a:xfrm>
            <a:off x="8598009" y="16272418"/>
            <a:ext cx="5548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세종대왕을 향으로 표현한 향수</a:t>
            </a:r>
            <a:r>
              <a:rPr lang="en-US" altLang="ko-KR" sz="1400" b="0" i="0" dirty="0">
                <a:solidFill>
                  <a:srgbClr val="3D3D3D"/>
                </a:solidFill>
                <a:effectLst/>
                <a:latin typeface="SF Pro Text"/>
              </a:rPr>
              <a:t>, </a:t>
            </a:r>
          </a:p>
          <a:p>
            <a:r>
              <a:rPr lang="ko-KR" altLang="en-US" sz="1400" b="0" i="0" dirty="0" err="1">
                <a:solidFill>
                  <a:srgbClr val="3D3D3D"/>
                </a:solidFill>
                <a:effectLst/>
                <a:latin typeface="SF Pro Text"/>
              </a:rPr>
              <a:t>니치향수에서</a:t>
            </a:r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 사용하는 천연 </a:t>
            </a:r>
            <a:r>
              <a:rPr lang="ko-KR" altLang="en-US" sz="1400" b="0" i="0" dirty="0" err="1">
                <a:solidFill>
                  <a:srgbClr val="3D3D3D"/>
                </a:solidFill>
                <a:effectLst/>
                <a:latin typeface="SF Pro Text"/>
              </a:rPr>
              <a:t>샌달우드</a:t>
            </a:r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 </a:t>
            </a:r>
            <a:r>
              <a:rPr lang="ko-KR" altLang="en-US" sz="1400" b="0" i="0" dirty="0" err="1">
                <a:solidFill>
                  <a:srgbClr val="3D3D3D"/>
                </a:solidFill>
                <a:effectLst/>
                <a:latin typeface="SF Pro Text"/>
              </a:rPr>
              <a:t>에센셜오일</a:t>
            </a:r>
            <a:r>
              <a:rPr lang="ko-KR" altLang="en-US" sz="1400" b="0" i="0" dirty="0">
                <a:solidFill>
                  <a:srgbClr val="3D3D3D"/>
                </a:solidFill>
                <a:effectLst/>
                <a:latin typeface="SF Pro Text"/>
              </a:rPr>
              <a:t> 함유</a:t>
            </a:r>
            <a:endParaRPr lang="ko-KR" altLang="en-US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827231-E6EA-4E7A-B6D7-05B1E880C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71" y="14915197"/>
            <a:ext cx="1647117" cy="12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9927BAF5-9DDD-4C4D-92BF-84674B54A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3527" y="9161636"/>
            <a:ext cx="6865908" cy="619793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9BE63C5-ADD4-48B5-8B99-25A06186F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61" y="12179365"/>
            <a:ext cx="6307036" cy="50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3506588-446B-4EA3-B9C3-EB700360DAE7}"/>
              </a:ext>
            </a:extLst>
          </p:cNvPr>
          <p:cNvSpPr txBox="1"/>
          <p:nvPr/>
        </p:nvSpPr>
        <p:spPr>
          <a:xfrm>
            <a:off x="1293527" y="18725180"/>
            <a:ext cx="12015502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D3D3D"/>
                </a:solidFill>
                <a:effectLst/>
                <a:latin typeface="SF Pro Text"/>
              </a:rPr>
              <a:t>이순신 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SF Pro Text"/>
              </a:rPr>
              <a:t>003 |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SF Pro Text"/>
              </a:rPr>
              <a:t>아쿠아 </a:t>
            </a:r>
            <a:r>
              <a:rPr lang="en-US" altLang="ko-KR" b="1" i="0" dirty="0">
                <a:solidFill>
                  <a:srgbClr val="3D3D3D"/>
                </a:solidFill>
                <a:effectLst/>
                <a:latin typeface="SF Pro Text"/>
              </a:rPr>
              <a:t>&amp; </a:t>
            </a:r>
            <a:r>
              <a:rPr lang="ko-KR" altLang="en-US" b="1" i="0" dirty="0">
                <a:solidFill>
                  <a:srgbClr val="3D3D3D"/>
                </a:solidFill>
                <a:effectLst/>
                <a:latin typeface="SF Pro Text"/>
              </a:rPr>
              <a:t>사이프레스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향수 형태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: 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오 </a:t>
            </a:r>
            <a:r>
              <a:rPr lang="ko-KR" altLang="en-US" b="0" i="0" dirty="0" err="1">
                <a:solidFill>
                  <a:srgbClr val="6D6D6D"/>
                </a:solidFill>
                <a:effectLst/>
                <a:latin typeface="SF Pro Text"/>
              </a:rPr>
              <a:t>드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 </a:t>
            </a:r>
            <a:r>
              <a:rPr lang="ko-KR" altLang="en-US" b="0" i="0" dirty="0" err="1">
                <a:solidFill>
                  <a:srgbClr val="6D6D6D"/>
                </a:solidFill>
                <a:effectLst/>
                <a:latin typeface="SF Pro Text"/>
              </a:rPr>
              <a:t>퍼퓸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용량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: 50 ml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u="none" strike="noStrike" dirty="0" err="1">
                <a:solidFill>
                  <a:srgbClr val="6D6D6D"/>
                </a:solidFill>
                <a:effectLst/>
                <a:latin typeface="SF Pro Text"/>
              </a:rPr>
              <a:t>젠더리스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 향수 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|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남녀공용 향수 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향의 카테고리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: 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워터 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(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아쿠아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)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어울리는 계절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: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무덥고 습한 여름에도 주변사람들에게 </a:t>
            </a:r>
            <a:r>
              <a:rPr lang="ko-KR" altLang="en-US" b="1" i="0" u="none" strike="noStrike" dirty="0" err="1">
                <a:solidFill>
                  <a:srgbClr val="6D6D6D"/>
                </a:solidFill>
                <a:effectLst/>
                <a:latin typeface="SF Pro Text"/>
              </a:rPr>
              <a:t>자극주지않을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 향수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사계절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향의 인상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: 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잔잔한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편안한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0" i="0" dirty="0">
                <a:solidFill>
                  <a:srgbClr val="6D6D6D"/>
                </a:solidFill>
                <a:effectLst/>
                <a:latin typeface="SF Pro Text"/>
              </a:rPr>
              <a:t>선선한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, 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부드러운</a:t>
            </a:r>
            <a:r>
              <a:rPr lang="en-US" altLang="ko-KR" b="0" i="0" dirty="0">
                <a:solidFill>
                  <a:srgbClr val="6D6D6D"/>
                </a:solidFill>
                <a:effectLst/>
                <a:latin typeface="SF Pro Text"/>
              </a:rPr>
              <a:t>, 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고급스러운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포근한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, </a:t>
            </a:r>
            <a:r>
              <a:rPr lang="ko-KR" altLang="en-US" b="1" i="0" u="none" strike="noStrike" dirty="0" err="1">
                <a:solidFill>
                  <a:srgbClr val="6D6D6D"/>
                </a:solidFill>
                <a:effectLst/>
                <a:latin typeface="SF Pro Text"/>
              </a:rPr>
              <a:t>비누향같은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지속력</a:t>
            </a:r>
            <a:r>
              <a:rPr lang="en-US" altLang="ko-KR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: 7</a:t>
            </a:r>
            <a:r>
              <a:rPr lang="ko-KR" altLang="en-US" b="1" i="0" u="none" strike="noStrike" dirty="0">
                <a:solidFill>
                  <a:srgbClr val="6D6D6D"/>
                </a:solidFill>
                <a:effectLst/>
                <a:latin typeface="SF Pro Text"/>
              </a:rPr>
              <a:t>시간 이상</a:t>
            </a:r>
            <a:endParaRPr lang="ko-KR" altLang="en-US" b="0" i="0" dirty="0">
              <a:solidFill>
                <a:srgbClr val="6D6D6D"/>
              </a:solidFill>
              <a:effectLst/>
              <a:latin typeface="SF Pro Tex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280A4-F1BE-4AA6-9FE0-B187D12D2B7C}"/>
              </a:ext>
            </a:extLst>
          </p:cNvPr>
          <p:cNvSpPr txBox="1"/>
          <p:nvPr/>
        </p:nvSpPr>
        <p:spPr>
          <a:xfrm>
            <a:off x="11144987" y="13205993"/>
            <a:ext cx="308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666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150%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으로 </a:t>
            </a:r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펀딩성공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FB0EB9-E9C3-444F-AC23-C8D46E0B09C0}"/>
              </a:ext>
            </a:extLst>
          </p:cNvPr>
          <p:cNvSpPr txBox="1"/>
          <p:nvPr/>
        </p:nvSpPr>
        <p:spPr>
          <a:xfrm>
            <a:off x="11144987" y="15779196"/>
            <a:ext cx="308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6666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120%</a:t>
            </a:r>
            <a:r>
              <a:rPr kumimoji="1"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으로 </a:t>
            </a:r>
            <a:r>
              <a:rPr kumimoji="1" lang="ko-KR" altLang="en-US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펀딩성공</a:t>
            </a:r>
            <a:endParaRPr kumimoji="1" lang="ko-US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0D5B7-7F32-455D-AE9B-2A5C81020B16}"/>
              </a:ext>
            </a:extLst>
          </p:cNvPr>
          <p:cNvSpPr txBox="1"/>
          <p:nvPr/>
        </p:nvSpPr>
        <p:spPr>
          <a:xfrm>
            <a:off x="11245870" y="3412733"/>
            <a:ext cx="437395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rgbClr val="0070C0"/>
                </a:solidFill>
              </a:rPr>
              <a:t>모인금액</a:t>
            </a:r>
            <a:r>
              <a:rPr lang="en-US" altLang="ko-KR" sz="2800" dirty="0">
                <a:solidFill>
                  <a:srgbClr val="0070C0"/>
                </a:solidFill>
              </a:rPr>
              <a:t>/</a:t>
            </a:r>
            <a:r>
              <a:rPr lang="ko-KR" altLang="en-US" sz="2800" dirty="0" err="1">
                <a:solidFill>
                  <a:srgbClr val="0070C0"/>
                </a:solidFill>
              </a:rPr>
              <a:t>달성률</a:t>
            </a:r>
            <a:endParaRPr lang="ko-KR" altLang="en-US" sz="2800" dirty="0">
              <a:solidFill>
                <a:srgbClr val="0070C0"/>
              </a:solidFill>
            </a:endParaRPr>
          </a:p>
          <a:p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dirty="0" err="1">
                <a:solidFill>
                  <a:srgbClr val="0070C0"/>
                </a:solidFill>
              </a:rPr>
              <a:t>남은시간</a:t>
            </a:r>
            <a:endParaRPr lang="ko-KR" altLang="en-US" sz="2800" dirty="0">
              <a:solidFill>
                <a:srgbClr val="0070C0"/>
              </a:solidFill>
            </a:endParaRPr>
          </a:p>
          <a:p>
            <a:endParaRPr lang="en-US" altLang="ko-KR" sz="2800" dirty="0">
              <a:solidFill>
                <a:srgbClr val="0070C0"/>
              </a:solidFill>
            </a:endParaRPr>
          </a:p>
          <a:p>
            <a:r>
              <a:rPr lang="ko-KR" altLang="en-US" sz="2800" dirty="0" err="1">
                <a:solidFill>
                  <a:srgbClr val="0070C0"/>
                </a:solidFill>
              </a:rPr>
              <a:t>주문갯수</a:t>
            </a:r>
            <a:r>
              <a:rPr lang="en-US" altLang="ko-KR" sz="2800" dirty="0">
                <a:solidFill>
                  <a:srgbClr val="0070C0"/>
                </a:solidFill>
              </a:rPr>
              <a:t> / </a:t>
            </a:r>
            <a:r>
              <a:rPr lang="ko-KR" altLang="en-US" sz="2800" dirty="0">
                <a:solidFill>
                  <a:srgbClr val="0070C0"/>
                </a:solidFill>
              </a:rPr>
              <a:t>제한수량</a:t>
            </a:r>
            <a:endParaRPr lang="en-US" altLang="ko-KR" sz="2800" dirty="0">
              <a:solidFill>
                <a:srgbClr val="0070C0"/>
              </a:solidFill>
            </a:endParaRPr>
          </a:p>
          <a:p>
            <a:endParaRPr lang="ko-KR" altLang="en-US" sz="2800" dirty="0">
              <a:solidFill>
                <a:srgbClr val="0070C0"/>
              </a:solidFill>
            </a:endParaRPr>
          </a:p>
          <a:p>
            <a:r>
              <a:rPr lang="ko-KR" altLang="en-US" sz="2800" dirty="0" err="1">
                <a:solidFill>
                  <a:srgbClr val="0070C0"/>
                </a:solidFill>
              </a:rPr>
              <a:t>펀딩금액</a:t>
            </a:r>
            <a:r>
              <a:rPr lang="en-US" altLang="ko-KR" sz="2800" dirty="0">
                <a:solidFill>
                  <a:srgbClr val="0070C0"/>
                </a:solidFill>
              </a:rPr>
              <a:t>(1</a:t>
            </a:r>
            <a:r>
              <a:rPr lang="ko-KR" altLang="en-US" sz="2800" dirty="0">
                <a:solidFill>
                  <a:srgbClr val="0070C0"/>
                </a:solidFill>
              </a:rPr>
              <a:t>개당금액</a:t>
            </a:r>
            <a:r>
              <a:rPr lang="en-US" altLang="ko-KR" sz="2800" dirty="0">
                <a:solidFill>
                  <a:srgbClr val="0070C0"/>
                </a:solidFill>
              </a:rPr>
              <a:t>)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0709AE-3BEE-4FFE-A467-320E33F92061}"/>
              </a:ext>
            </a:extLst>
          </p:cNvPr>
          <p:cNvSpPr txBox="1"/>
          <p:nvPr/>
        </p:nvSpPr>
        <p:spPr>
          <a:xfrm>
            <a:off x="10898376" y="8896869"/>
            <a:ext cx="30624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[</a:t>
            </a:r>
            <a:r>
              <a:rPr lang="ko-KR" altLang="en-US" sz="3200" b="1" dirty="0">
                <a:solidFill>
                  <a:srgbClr val="0070C0"/>
                </a:solidFill>
              </a:rPr>
              <a:t>창작자 소개</a:t>
            </a:r>
            <a:r>
              <a:rPr lang="en-US" altLang="ko-KR" sz="3200" b="1" dirty="0">
                <a:solidFill>
                  <a:srgbClr val="0070C0"/>
                </a:solidFill>
              </a:rPr>
              <a:t>]</a:t>
            </a:r>
            <a:endParaRPr lang="ko-KR" altLang="en-US" sz="3200" b="1" dirty="0">
              <a:solidFill>
                <a:srgbClr val="0070C0"/>
              </a:solidFill>
            </a:endParaRPr>
          </a:p>
          <a:p>
            <a:r>
              <a:rPr lang="ko-KR" altLang="en-US" sz="2400" dirty="0">
                <a:solidFill>
                  <a:srgbClr val="0070C0"/>
                </a:solidFill>
              </a:rPr>
              <a:t>프로필/닉네임</a:t>
            </a:r>
          </a:p>
          <a:p>
            <a:r>
              <a:rPr lang="ko-KR" altLang="en-US" sz="2400" dirty="0" err="1">
                <a:solidFill>
                  <a:srgbClr val="0070C0"/>
                </a:solidFill>
              </a:rPr>
              <a:t>소개글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5CC86F-CAF5-48B8-AD88-1701539F55A6}"/>
              </a:ext>
            </a:extLst>
          </p:cNvPr>
          <p:cNvSpPr txBox="1"/>
          <p:nvPr/>
        </p:nvSpPr>
        <p:spPr>
          <a:xfrm>
            <a:off x="577308" y="8659802"/>
            <a:ext cx="694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accent1"/>
                </a:solidFill>
              </a:rPr>
              <a:t>상세이미지</a:t>
            </a:r>
            <a:r>
              <a:rPr lang="ko-KR" altLang="en-US" sz="3200" b="1" dirty="0">
                <a:solidFill>
                  <a:schemeClr val="accent1"/>
                </a:solidFill>
              </a:rPr>
              <a:t> 최대 </a:t>
            </a:r>
            <a:r>
              <a:rPr lang="en-US" altLang="ko-KR" sz="3200" b="1" dirty="0">
                <a:solidFill>
                  <a:schemeClr val="accent1"/>
                </a:solidFill>
              </a:rPr>
              <a:t>4</a:t>
            </a:r>
            <a:r>
              <a:rPr lang="ko-KR" altLang="en-US" sz="3200" b="1" dirty="0">
                <a:solidFill>
                  <a:schemeClr val="accent1"/>
                </a:solidFill>
              </a:rPr>
              <a:t>개까지</a:t>
            </a:r>
          </a:p>
        </p:txBody>
      </p:sp>
      <p:pic>
        <p:nvPicPr>
          <p:cNvPr id="40" name="그림 39" descr="꽃, 여러개이(가) 표시된 사진&#10;&#10;자동 생성된 설명">
            <a:extLst>
              <a:ext uri="{FF2B5EF4-FFF2-40B4-BE49-F238E27FC236}">
                <a16:creationId xmlns:a16="http://schemas.microsoft.com/office/drawing/2014/main" id="{52094B11-2460-446F-B51A-986C56C6D1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3703" y="9814057"/>
            <a:ext cx="6923020" cy="506088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A896912-070F-4830-A3B3-70FFB3BD7464}"/>
              </a:ext>
            </a:extLst>
          </p:cNvPr>
          <p:cNvSpPr txBox="1"/>
          <p:nvPr/>
        </p:nvSpPr>
        <p:spPr>
          <a:xfrm>
            <a:off x="1312999" y="2321820"/>
            <a:ext cx="694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accent1"/>
                </a:solidFill>
              </a:rPr>
              <a:t>대표이미지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5091A9-A017-45F9-A887-36F34D3A0E2E}"/>
              </a:ext>
            </a:extLst>
          </p:cNvPr>
          <p:cNvSpPr txBox="1"/>
          <p:nvPr/>
        </p:nvSpPr>
        <p:spPr>
          <a:xfrm>
            <a:off x="7521032" y="549014"/>
            <a:ext cx="694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카테고리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3DCA31-3306-4BE0-BEF3-CBF233A830B7}"/>
              </a:ext>
            </a:extLst>
          </p:cNvPr>
          <p:cNvSpPr txBox="1"/>
          <p:nvPr/>
        </p:nvSpPr>
        <p:spPr>
          <a:xfrm>
            <a:off x="11745358" y="1331477"/>
            <a:ext cx="694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제목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208FE4-B377-415A-A745-7134C34186FC}"/>
              </a:ext>
            </a:extLst>
          </p:cNvPr>
          <p:cNvSpPr txBox="1"/>
          <p:nvPr/>
        </p:nvSpPr>
        <p:spPr>
          <a:xfrm>
            <a:off x="512897" y="18140405"/>
            <a:ext cx="694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chemeClr val="accent1"/>
                </a:solidFill>
              </a:rPr>
              <a:t>소개글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6AF70C-5C92-46EE-9AF8-AC0777105D0F}"/>
              </a:ext>
            </a:extLst>
          </p:cNvPr>
          <p:cNvSpPr txBox="1"/>
          <p:nvPr/>
        </p:nvSpPr>
        <p:spPr>
          <a:xfrm>
            <a:off x="11745358" y="6899030"/>
            <a:ext cx="2246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70C0"/>
                </a:solidFill>
              </a:rPr>
              <a:t>프로젝트 목표금액</a:t>
            </a:r>
          </a:p>
          <a:p>
            <a:r>
              <a:rPr lang="ko-KR" altLang="en-US" sz="1800" dirty="0">
                <a:solidFill>
                  <a:srgbClr val="0070C0"/>
                </a:solidFill>
              </a:rPr>
              <a:t>프로젝트종료일</a:t>
            </a:r>
            <a:endParaRPr lang="en-US" altLang="ko-KR" sz="1800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결제일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sz="1800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9360A-0E13-493C-9DD7-FACF5252B036}"/>
              </a:ext>
            </a:extLst>
          </p:cNvPr>
          <p:cNvSpPr txBox="1"/>
          <p:nvPr/>
        </p:nvSpPr>
        <p:spPr>
          <a:xfrm>
            <a:off x="24368" y="663778"/>
            <a:ext cx="1213982" cy="3235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/>
              <a:t>상세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086479-D56F-4A29-A93E-CC686B14C308}"/>
              </a:ext>
            </a:extLst>
          </p:cNvPr>
          <p:cNvSpPr txBox="1"/>
          <p:nvPr/>
        </p:nvSpPr>
        <p:spPr>
          <a:xfrm>
            <a:off x="13781274" y="16043944"/>
            <a:ext cx="4659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kern="0" dirty="0">
                <a:solidFill>
                  <a:srgbClr val="0070C0"/>
                </a:solidFill>
                <a:latin typeface="맑은 고딕" panose="020F0502020204030204"/>
              </a:rPr>
              <a:t> 이전프로젝트가 없습니다</a:t>
            </a:r>
            <a:r>
              <a:rPr lang="en-US" altLang="ko-KR" sz="2800" b="1" kern="0" dirty="0">
                <a:solidFill>
                  <a:srgbClr val="0070C0"/>
                </a:solidFill>
                <a:latin typeface="맑은 고딕" panose="020F0502020204030204"/>
              </a:rPr>
              <a:t>.</a:t>
            </a:r>
            <a:endParaRPr lang="ko-KR" altLang="en-US" sz="2800" kern="0" dirty="0">
              <a:solidFill>
                <a:srgbClr val="0070C0"/>
              </a:solidFill>
              <a:latin typeface="맑은 고딕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E925F-3D78-4BCB-8E36-63C9F1EF9CE8}"/>
              </a:ext>
            </a:extLst>
          </p:cNvPr>
          <p:cNvSpPr txBox="1"/>
          <p:nvPr/>
        </p:nvSpPr>
        <p:spPr>
          <a:xfrm>
            <a:off x="8490093" y="6177208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34,800</a:t>
            </a:r>
            <a:r>
              <a:rPr lang="ko-KR" altLang="en-US" sz="3200" dirty="0"/>
              <a:t>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914C2-49B6-4D69-8D6B-D04B1357BF45}"/>
              </a:ext>
            </a:extLst>
          </p:cNvPr>
          <p:cNvSpPr txBox="1"/>
          <p:nvPr/>
        </p:nvSpPr>
        <p:spPr>
          <a:xfrm>
            <a:off x="8583433" y="5946309"/>
            <a:ext cx="15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펀딩금액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C11328-FD26-4B29-96E5-1A6DB594AF87}"/>
              </a:ext>
            </a:extLst>
          </p:cNvPr>
          <p:cNvSpPr txBox="1"/>
          <p:nvPr/>
        </p:nvSpPr>
        <p:spPr>
          <a:xfrm>
            <a:off x="8283784" y="8384959"/>
            <a:ext cx="224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북마크</a:t>
            </a:r>
            <a:endParaRPr lang="en-US" altLang="ko-KR" sz="1800" dirty="0">
              <a:solidFill>
                <a:srgbClr val="7030A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92E1A5-0964-4357-A5A8-940A80F55C84}"/>
              </a:ext>
            </a:extLst>
          </p:cNvPr>
          <p:cNvSpPr txBox="1"/>
          <p:nvPr/>
        </p:nvSpPr>
        <p:spPr>
          <a:xfrm>
            <a:off x="7733648" y="7372892"/>
            <a:ext cx="4373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0070C0"/>
                </a:solidFill>
              </a:rPr>
              <a:t>프로젝트번호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6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CF7786-29FF-4D4C-A96C-665D82D3B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27"/>
          <a:stretch/>
        </p:blipFill>
        <p:spPr>
          <a:xfrm>
            <a:off x="1442193" y="2247319"/>
            <a:ext cx="12964293" cy="217719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52935A0-ECAA-4AC7-A6A6-74F50024ED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761"/>
          <a:stretch/>
        </p:blipFill>
        <p:spPr>
          <a:xfrm>
            <a:off x="751707" y="4736161"/>
            <a:ext cx="12676385" cy="596227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5B2F00-B61B-487F-BB1F-ECAD5C463EA9}"/>
              </a:ext>
            </a:extLst>
          </p:cNvPr>
          <p:cNvSpPr txBox="1"/>
          <p:nvPr/>
        </p:nvSpPr>
        <p:spPr>
          <a:xfrm>
            <a:off x="974541" y="5713712"/>
            <a:ext cx="1289688" cy="7243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금액</a:t>
            </a:r>
            <a:endParaRPr kumimoji="1"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개수</a:t>
            </a:r>
            <a:endParaRPr kumimoji="1" lang="ko-US" altLang="en-US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508E0-0245-4B58-B872-DA8915819F42}"/>
              </a:ext>
            </a:extLst>
          </p:cNvPr>
          <p:cNvSpPr txBox="1"/>
          <p:nvPr/>
        </p:nvSpPr>
        <p:spPr>
          <a:xfrm>
            <a:off x="2264229" y="5713712"/>
            <a:ext cx="1886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34,800</a:t>
            </a:r>
            <a:r>
              <a:rPr lang="ko-KR" altLang="en-US" dirty="0"/>
              <a:t>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872FD-80B6-4671-863E-24ABF0A5E5AB}"/>
              </a:ext>
            </a:extLst>
          </p:cNvPr>
          <p:cNvSpPr txBox="1"/>
          <p:nvPr/>
        </p:nvSpPr>
        <p:spPr>
          <a:xfrm>
            <a:off x="2264230" y="6083044"/>
            <a:ext cx="1117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DAF756-B943-4AE0-8A43-B9E80B7E65AA}"/>
              </a:ext>
            </a:extLst>
          </p:cNvPr>
          <p:cNvSpPr txBox="1"/>
          <p:nvPr/>
        </p:nvSpPr>
        <p:spPr>
          <a:xfrm>
            <a:off x="2659153" y="6092463"/>
            <a:ext cx="11175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5DAD28-C8BD-4D12-8A97-CCFF2F654B85}"/>
              </a:ext>
            </a:extLst>
          </p:cNvPr>
          <p:cNvSpPr txBox="1"/>
          <p:nvPr/>
        </p:nvSpPr>
        <p:spPr>
          <a:xfrm>
            <a:off x="2264230" y="6106825"/>
            <a:ext cx="11175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30105-56BF-44EE-B574-CD2546997B96}"/>
              </a:ext>
            </a:extLst>
          </p:cNvPr>
          <p:cNvSpPr txBox="1"/>
          <p:nvPr/>
        </p:nvSpPr>
        <p:spPr>
          <a:xfrm>
            <a:off x="7274197" y="5876714"/>
            <a:ext cx="13731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914FDF-4035-4CB8-BE9E-6145D2DFFC27}"/>
              </a:ext>
            </a:extLst>
          </p:cNvPr>
          <p:cNvSpPr txBox="1"/>
          <p:nvPr/>
        </p:nvSpPr>
        <p:spPr>
          <a:xfrm>
            <a:off x="751707" y="18092873"/>
            <a:ext cx="67412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[</a:t>
            </a:r>
            <a:r>
              <a:rPr lang="ko-KR" altLang="en-US" sz="2400" b="1" dirty="0">
                <a:solidFill>
                  <a:srgbClr val="7030A0"/>
                </a:solidFill>
              </a:rPr>
              <a:t>부가기능</a:t>
            </a:r>
            <a:r>
              <a:rPr lang="en-US" altLang="ko-KR" sz="2400" b="1" dirty="0">
                <a:solidFill>
                  <a:srgbClr val="7030A0"/>
                </a:solidFill>
              </a:rPr>
              <a:t>]</a:t>
            </a:r>
          </a:p>
          <a:p>
            <a:r>
              <a:rPr lang="ko-KR" altLang="en-US" sz="2000" dirty="0">
                <a:solidFill>
                  <a:srgbClr val="7030A0"/>
                </a:solidFill>
              </a:rPr>
              <a:t>테스트용 결제 </a:t>
            </a:r>
            <a:r>
              <a:rPr lang="en-US" altLang="ko-KR" sz="2000" dirty="0">
                <a:solidFill>
                  <a:srgbClr val="7030A0"/>
                </a:solidFill>
              </a:rPr>
              <a:t>API (</a:t>
            </a:r>
            <a:r>
              <a:rPr lang="ko-KR" altLang="en-US" sz="2000" dirty="0" err="1">
                <a:solidFill>
                  <a:srgbClr val="7030A0"/>
                </a:solidFill>
              </a:rPr>
              <a:t>아임포트</a:t>
            </a:r>
            <a:r>
              <a:rPr lang="en-US" altLang="ko-KR" sz="2000" dirty="0">
                <a:solidFill>
                  <a:srgbClr val="7030A0"/>
                </a:solidFill>
              </a:rPr>
              <a:t>)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사용여부에 따라서 </a:t>
            </a: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ko-KR" altLang="en-US" sz="2000" dirty="0">
                <a:solidFill>
                  <a:srgbClr val="7030A0"/>
                </a:solidFill>
              </a:rPr>
              <a:t>화면 구성 달라짐</a:t>
            </a:r>
            <a:endParaRPr lang="en-US" altLang="ko-KR" sz="2000" dirty="0">
              <a:solidFill>
                <a:srgbClr val="7030A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243F006-96B3-472C-A8F1-C5199E8E3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58" y="16172398"/>
            <a:ext cx="7245467" cy="18484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A50987-5C2C-4D33-9B8F-FE0B3D60E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224" y="12090063"/>
            <a:ext cx="4296868" cy="53015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BC5DA1-35E5-4624-8D4B-5369B61F3ADE}"/>
              </a:ext>
            </a:extLst>
          </p:cNvPr>
          <p:cNvSpPr txBox="1"/>
          <p:nvPr/>
        </p:nvSpPr>
        <p:spPr>
          <a:xfrm>
            <a:off x="9131224" y="11443502"/>
            <a:ext cx="1935259" cy="56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주소검색 창</a:t>
            </a:r>
            <a:endParaRPr lang="en-US" altLang="ko-KR" dirty="0"/>
          </a:p>
        </p:txBody>
      </p:sp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72A4E0CD-66A2-44C3-B98E-8B1AFE3229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736"/>
          <a:stretch/>
        </p:blipFill>
        <p:spPr>
          <a:xfrm>
            <a:off x="858921" y="10946919"/>
            <a:ext cx="7065419" cy="398828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60D52F4-CA7E-43A2-833D-29CF9D3015E8}"/>
              </a:ext>
            </a:extLst>
          </p:cNvPr>
          <p:cNvSpPr txBox="1"/>
          <p:nvPr/>
        </p:nvSpPr>
        <p:spPr>
          <a:xfrm>
            <a:off x="824476" y="10432623"/>
            <a:ext cx="1935259" cy="56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배송정보</a:t>
            </a:r>
            <a:endParaRPr lang="en-US" altLang="ko-KR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F05D3C-F034-4DC1-9DBC-9052563DADCB}"/>
              </a:ext>
            </a:extLst>
          </p:cNvPr>
          <p:cNvSpPr/>
          <p:nvPr/>
        </p:nvSpPr>
        <p:spPr>
          <a:xfrm>
            <a:off x="2267268" y="8686436"/>
            <a:ext cx="2304732" cy="55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6334F8-06CF-4388-AF87-7D808A74086F}"/>
              </a:ext>
            </a:extLst>
          </p:cNvPr>
          <p:cNvSpPr/>
          <p:nvPr/>
        </p:nvSpPr>
        <p:spPr>
          <a:xfrm>
            <a:off x="6465105" y="8080681"/>
            <a:ext cx="1537496" cy="55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불러오기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7A0388-B889-4111-9741-159E76905BE3}"/>
              </a:ext>
            </a:extLst>
          </p:cNvPr>
          <p:cNvSpPr/>
          <p:nvPr/>
        </p:nvSpPr>
        <p:spPr>
          <a:xfrm>
            <a:off x="925058" y="16566741"/>
            <a:ext cx="7245467" cy="593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2D8894-E2F9-4C11-B2D7-E3AA63D42F0A}"/>
              </a:ext>
            </a:extLst>
          </p:cNvPr>
          <p:cNvSpPr txBox="1"/>
          <p:nvPr/>
        </p:nvSpPr>
        <p:spPr>
          <a:xfrm>
            <a:off x="14271641" y="6923970"/>
            <a:ext cx="6858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ko-KR" altLang="en-US" b="1" i="0" u="none" strike="noStrike" dirty="0">
                <a:solidFill>
                  <a:srgbClr val="3D3D3D"/>
                </a:solidFill>
                <a:effectLst/>
                <a:latin typeface="NotoSansKR"/>
              </a:rPr>
              <a:t>교환 및 환불 안내</a:t>
            </a:r>
          </a:p>
          <a:p>
            <a:pPr algn="l" latinLnBrk="1"/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모든 프로젝트 공통</a:t>
            </a:r>
            <a:b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프로젝트 마감일 후에는 즉시 제작 및 실행에 착수하는 프로젝트 특성상 단순 변심에 의한 후원금 환불이 불가능합니다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예상 전달일로부터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15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일 이상 선물 전달이 이뤄지지 않을 경우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,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환불을 원하시는 분들께는 수수료를 포함한 후원금을 환불해 드립니다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(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플랫폼 수수료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: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모금액의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5%,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부가세 별도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/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결제 수수료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: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결제 성공액의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3%,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부가세 별도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)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선물 전달을 위한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배송지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및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서베이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답변은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2020.09.17(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목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)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에 일괄 취합할 예정입니다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이후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배송지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변경이나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서베이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답변 변경을 원하실 때에는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'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창작자에게 문의하기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'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로 개별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문의하셔야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배송이 필요한 선물</a:t>
            </a:r>
            <a:b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파손 또는 불량품 수령 시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2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일 이내로 교환이 가능합니다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교환 및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AS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문의는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'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창작자에게 문의하기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'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로 신청해 주세요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파손이나 불량품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교환시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발생하는 비용은 창작자가 부담합니다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선물 확인을 위한 포장 훼손 외에 아이템의 가치가 훼손된 경우에는 교환 및 환불이 불가합니다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</a:t>
            </a:r>
            <a:b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-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후원자가 배송지를 잘못 기재하거나 창작자에게 사전 고지 없이 배송지를 수정하여 배송사고가 발생할 경우</a:t>
            </a:r>
            <a:b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</a:b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창작자는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1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번까지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재발송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해 드립니다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 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배송비 부담은 후원자에게 있으며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,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오배송된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제품을 직접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재발송해주셔야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 (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왕복 </a:t>
            </a:r>
            <a:r>
              <a:rPr lang="ko-KR" altLang="en-US" b="0" i="0" u="none" strike="noStrike" dirty="0" err="1">
                <a:solidFill>
                  <a:srgbClr val="6D6D6D"/>
                </a:solidFill>
                <a:effectLst/>
                <a:latin typeface="NotoSansKR"/>
              </a:rPr>
              <a:t>택배비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 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5,000</a:t>
            </a:r>
            <a:r>
              <a:rPr lang="ko-KR" altLang="en-US" b="0" i="0" u="none" strike="noStrike" dirty="0">
                <a:solidFill>
                  <a:srgbClr val="6D6D6D"/>
                </a:solidFill>
                <a:effectLst/>
                <a:latin typeface="NotoSansKR"/>
              </a:rPr>
              <a:t>원은 후원자가 부담합니다</a:t>
            </a:r>
            <a:r>
              <a:rPr lang="en-US" altLang="ko-KR" b="0" i="0" u="none" strike="noStrike" dirty="0">
                <a:solidFill>
                  <a:srgbClr val="6D6D6D"/>
                </a:solidFill>
                <a:effectLst/>
                <a:latin typeface="NotoSansKR"/>
              </a:rPr>
              <a:t>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44446-B114-40EA-BF75-E599599C670C}"/>
              </a:ext>
            </a:extLst>
          </p:cNvPr>
          <p:cNvSpPr txBox="1"/>
          <p:nvPr/>
        </p:nvSpPr>
        <p:spPr>
          <a:xfrm>
            <a:off x="4726481" y="229582"/>
            <a:ext cx="426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US" altLang="en-US" sz="2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크크펀딩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79A457-AF83-41C2-9F74-74C7966A3601}"/>
              </a:ext>
            </a:extLst>
          </p:cNvPr>
          <p:cNvSpPr txBox="1"/>
          <p:nvPr/>
        </p:nvSpPr>
        <p:spPr>
          <a:xfrm>
            <a:off x="11682118" y="285772"/>
            <a:ext cx="121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크크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F7C501E-AC9A-4DD7-A012-F19D918172D5}"/>
              </a:ext>
            </a:extLst>
          </p:cNvPr>
          <p:cNvSpPr/>
          <p:nvPr/>
        </p:nvSpPr>
        <p:spPr>
          <a:xfrm>
            <a:off x="12696964" y="141441"/>
            <a:ext cx="735883" cy="7358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US" altLang="en-US" sz="2492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CCC2D-DE65-479E-BB98-604292875187}"/>
              </a:ext>
            </a:extLst>
          </p:cNvPr>
          <p:cNvSpPr txBox="1"/>
          <p:nvPr/>
        </p:nvSpPr>
        <p:spPr>
          <a:xfrm>
            <a:off x="12875920" y="323320"/>
            <a:ext cx="560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K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cxnSp>
        <p:nvCxnSpPr>
          <p:cNvPr id="34" name="직선 연결선[R] 13">
            <a:extLst>
              <a:ext uri="{FF2B5EF4-FFF2-40B4-BE49-F238E27FC236}">
                <a16:creationId xmlns:a16="http://schemas.microsoft.com/office/drawing/2014/main" id="{9C0D1B4D-EBA0-4939-BABF-991E0BE53BDB}"/>
              </a:ext>
            </a:extLst>
          </p:cNvPr>
          <p:cNvCxnSpPr/>
          <p:nvPr/>
        </p:nvCxnSpPr>
        <p:spPr>
          <a:xfrm>
            <a:off x="288527" y="344407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14">
            <a:extLst>
              <a:ext uri="{FF2B5EF4-FFF2-40B4-BE49-F238E27FC236}">
                <a16:creationId xmlns:a16="http://schemas.microsoft.com/office/drawing/2014/main" id="{4148129E-1E41-4652-AAD1-05643EA90384}"/>
              </a:ext>
            </a:extLst>
          </p:cNvPr>
          <p:cNvCxnSpPr/>
          <p:nvPr/>
        </p:nvCxnSpPr>
        <p:spPr>
          <a:xfrm>
            <a:off x="288527" y="443234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15">
            <a:extLst>
              <a:ext uri="{FF2B5EF4-FFF2-40B4-BE49-F238E27FC236}">
                <a16:creationId xmlns:a16="http://schemas.microsoft.com/office/drawing/2014/main" id="{3D784D07-EEFA-4A16-8F8C-A5F314AA76C9}"/>
              </a:ext>
            </a:extLst>
          </p:cNvPr>
          <p:cNvCxnSpPr/>
          <p:nvPr/>
        </p:nvCxnSpPr>
        <p:spPr>
          <a:xfrm>
            <a:off x="288527" y="542066"/>
            <a:ext cx="44874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3912C4-8C23-453E-896C-55E18399DDE1}"/>
              </a:ext>
            </a:extLst>
          </p:cNvPr>
          <p:cNvSpPr txBox="1"/>
          <p:nvPr/>
        </p:nvSpPr>
        <p:spPr>
          <a:xfrm>
            <a:off x="819969" y="261538"/>
            <a:ext cx="294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둘러보기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35B69E-E03B-4458-BADE-E361F4EA7E72}"/>
              </a:ext>
            </a:extLst>
          </p:cNvPr>
          <p:cNvSpPr txBox="1"/>
          <p:nvPr/>
        </p:nvSpPr>
        <p:spPr>
          <a:xfrm>
            <a:off x="3171364" y="261663"/>
            <a:ext cx="2496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US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</a:t>
            </a:r>
            <a:r>
              <a:rPr kumimoji="1" lang="ko-KR" altLang="en-US" sz="20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올리기</a:t>
            </a:r>
            <a:endParaRPr kumimoji="1" lang="ko-US" altLang="en-US" sz="20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E27B3C-B373-4C0D-BCEC-81E9DDBFDF00}"/>
              </a:ext>
            </a:extLst>
          </p:cNvPr>
          <p:cNvSpPr txBox="1"/>
          <p:nvPr/>
        </p:nvSpPr>
        <p:spPr>
          <a:xfrm>
            <a:off x="3903152" y="8808565"/>
            <a:ext cx="5228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가입할 때 입력한 정보 불러오기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1E03C3-290A-4846-B55F-185A1CE05530}"/>
              </a:ext>
            </a:extLst>
          </p:cNvPr>
          <p:cNvSpPr/>
          <p:nvPr/>
        </p:nvSpPr>
        <p:spPr>
          <a:xfrm>
            <a:off x="1061922" y="5222464"/>
            <a:ext cx="3350421" cy="428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C2A242-3DE7-47A6-8363-68F7A64D47C2}"/>
              </a:ext>
            </a:extLst>
          </p:cNvPr>
          <p:cNvSpPr txBox="1"/>
          <p:nvPr/>
        </p:nvSpPr>
        <p:spPr>
          <a:xfrm>
            <a:off x="1816200" y="10745411"/>
            <a:ext cx="5167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후원할 때 마다 입력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60A49E-4A87-4D07-BBF2-AB860B87117C}"/>
              </a:ext>
            </a:extLst>
          </p:cNvPr>
          <p:cNvSpPr/>
          <p:nvPr/>
        </p:nvSpPr>
        <p:spPr>
          <a:xfrm>
            <a:off x="7089899" y="12560009"/>
            <a:ext cx="912702" cy="962354"/>
          </a:xfrm>
          <a:prstGeom prst="ellipse">
            <a:avLst/>
          </a:prstGeom>
          <a:noFill/>
          <a:ln>
            <a:solidFill>
              <a:srgbClr val="FF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FB7575-9914-47F7-9858-ACD0B91D1BE9}"/>
              </a:ext>
            </a:extLst>
          </p:cNvPr>
          <p:cNvCxnSpPr>
            <a:stCxn id="8" idx="6"/>
          </p:cNvCxnSpPr>
          <p:nvPr/>
        </p:nvCxnSpPr>
        <p:spPr>
          <a:xfrm>
            <a:off x="8002601" y="13041186"/>
            <a:ext cx="1128623" cy="7614"/>
          </a:xfrm>
          <a:prstGeom prst="straightConnector1">
            <a:avLst/>
          </a:prstGeom>
          <a:ln>
            <a:solidFill>
              <a:srgbClr val="FF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962E4D-547D-4DF8-A9E2-7F336D06DF23}"/>
              </a:ext>
            </a:extLst>
          </p:cNvPr>
          <p:cNvSpPr txBox="1"/>
          <p:nvPr/>
        </p:nvSpPr>
        <p:spPr>
          <a:xfrm>
            <a:off x="9735249" y="10325560"/>
            <a:ext cx="4373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+</a:t>
            </a:r>
            <a:r>
              <a:rPr lang="ko-KR" altLang="en-US" sz="2800" dirty="0">
                <a:solidFill>
                  <a:srgbClr val="0070C0"/>
                </a:solidFill>
              </a:rPr>
              <a:t>교환 환불정책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EDD1D5-62C8-46F4-B1DE-6F62F617904E}"/>
              </a:ext>
            </a:extLst>
          </p:cNvPr>
          <p:cNvSpPr txBox="1"/>
          <p:nvPr/>
        </p:nvSpPr>
        <p:spPr>
          <a:xfrm>
            <a:off x="4288696" y="5929156"/>
            <a:ext cx="5228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주문 개수 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F5F0B-7D28-46A4-A38A-039948C616DA}"/>
              </a:ext>
            </a:extLst>
          </p:cNvPr>
          <p:cNvSpPr txBox="1"/>
          <p:nvPr/>
        </p:nvSpPr>
        <p:spPr>
          <a:xfrm>
            <a:off x="2198801" y="17308121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계좌번호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08C14-FD7B-462A-B948-BAFBF92B5282}"/>
              </a:ext>
            </a:extLst>
          </p:cNvPr>
          <p:cNvSpPr txBox="1"/>
          <p:nvPr/>
        </p:nvSpPr>
        <p:spPr>
          <a:xfrm>
            <a:off x="3417341" y="17206943"/>
            <a:ext cx="2952400" cy="578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98253-BEE1-4AEC-98BD-D1002309FCBC}"/>
              </a:ext>
            </a:extLst>
          </p:cNvPr>
          <p:cNvSpPr txBox="1"/>
          <p:nvPr/>
        </p:nvSpPr>
        <p:spPr>
          <a:xfrm>
            <a:off x="2198801" y="16654117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은행선택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A8077F-F54F-4EB7-980E-791C5CEFBD66}"/>
              </a:ext>
            </a:extLst>
          </p:cNvPr>
          <p:cNvSpPr txBox="1"/>
          <p:nvPr/>
        </p:nvSpPr>
        <p:spPr>
          <a:xfrm>
            <a:off x="3417341" y="16566102"/>
            <a:ext cx="2952400" cy="578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004AC6-77E6-42E9-A6DA-7406408BDC9A}"/>
              </a:ext>
            </a:extLst>
          </p:cNvPr>
          <p:cNvSpPr txBox="1"/>
          <p:nvPr/>
        </p:nvSpPr>
        <p:spPr>
          <a:xfrm>
            <a:off x="29579" y="760474"/>
            <a:ext cx="1213982" cy="3244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dirty="0" err="1"/>
              <a:t>펀</a:t>
            </a:r>
            <a:endParaRPr lang="en-US" altLang="ko-KR" sz="7200" b="1" dirty="0"/>
          </a:p>
          <a:p>
            <a:pPr algn="ctr">
              <a:lnSpc>
                <a:spcPct val="150000"/>
              </a:lnSpc>
            </a:pPr>
            <a:r>
              <a:rPr lang="ko-KR" altLang="en-US" sz="7200" b="1" dirty="0" err="1"/>
              <a:t>딩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39288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</TotalTime>
  <Words>3883</Words>
  <Application>Microsoft Office PowerPoint</Application>
  <PresentationFormat>사용자 지정</PresentationFormat>
  <Paragraphs>679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-apple-system</vt:lpstr>
      <vt:lpstr>DX영화자막 M</vt:lpstr>
      <vt:lpstr>NotoSansKR</vt:lpstr>
      <vt:lpstr>SF Pro Text</vt:lpstr>
      <vt:lpstr>Spoqa Han Sans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나문오</dc:creator>
  <cp:lastModifiedBy>김 태일</cp:lastModifiedBy>
  <cp:revision>135</cp:revision>
  <cp:lastPrinted>2021-08-15T09:27:11Z</cp:lastPrinted>
  <dcterms:created xsi:type="dcterms:W3CDTF">2021-08-15T09:25:24Z</dcterms:created>
  <dcterms:modified xsi:type="dcterms:W3CDTF">2021-08-19T02:57:13Z</dcterms:modified>
</cp:coreProperties>
</file>