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4D1DCE-1AA0-45A6-9A69-42D14554C12B}">
  <a:tblStyle styleId="{594D1DCE-1AA0-45A6-9A69-42D14554C1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8fb37a7a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8fb37a7a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8fb168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8fb168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8fb168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8fb168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8fb37a7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8fb37a7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8fb37a7a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8fb37a7a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rgbClr val="05299E"/>
                </a:solidFill>
              </a:defRPr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 rot="5400000">
            <a:off x="2408150" y="-1387884"/>
            <a:ext cx="4314900" cy="8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17500" lvl="0" marL="457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 rot="5400000">
            <a:off x="5376251" y="1402350"/>
            <a:ext cx="50304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 rot="5400000">
            <a:off x="848675" y="-747150"/>
            <a:ext cx="5030400" cy="6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17500" lvl="0" marL="457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52400" y="571500"/>
            <a:ext cx="88392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algn="l">
              <a:spcBef>
                <a:spcPts val="6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5562600" y="4812507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0" y="0"/>
            <a:ext cx="9144000" cy="5145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5029200" y="4514850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Title and Content">
  <p:cSld name="70_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52400" y="571500"/>
            <a:ext cx="88392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algn="l">
              <a:spcBef>
                <a:spcPts val="6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172200" y="4812507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/>
        </p:nvSpPr>
        <p:spPr>
          <a:xfrm>
            <a:off x="0" y="0"/>
            <a:ext cx="9144000" cy="5145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Title and Content">
  <p:cSld name="71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52400" y="571500"/>
            <a:ext cx="88392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algn="l">
              <a:spcBef>
                <a:spcPts val="6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172200" y="4812507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0" y="0"/>
            <a:ext cx="9144000" cy="5145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Title and Content">
  <p:cSld name="72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52400" y="571500"/>
            <a:ext cx="88392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algn="l">
              <a:spcBef>
                <a:spcPts val="6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172200" y="4812507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0" y="0"/>
            <a:ext cx="9144000" cy="5145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8_Title and Content">
  <p:cSld name="88_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52400" y="571500"/>
            <a:ext cx="88392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algn="l">
              <a:spcBef>
                <a:spcPts val="6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172200" y="4812507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5145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Title and Content">
  <p:cSld name="89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52400" y="571500"/>
            <a:ext cx="8839200" cy="4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algn="l">
              <a:spcBef>
                <a:spcPts val="600"/>
              </a:spcBef>
              <a:spcAft>
                <a:spcPts val="0"/>
              </a:spcAft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6172200" y="4812507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0" y="0"/>
            <a:ext cx="9144000" cy="5145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SL Exos PDR master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04800" y="715566"/>
            <a:ext cx="85218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17500" lvl="0" marL="457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342900" lvl="1" marL="914400" algn="l">
              <a:lnSpc>
                <a:spcPct val="120833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04800" lvl="4" marL="228600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101600" y="493960"/>
            <a:ext cx="5953800" cy="57000"/>
          </a:xfrm>
          <a:prstGeom prst="rect">
            <a:avLst/>
          </a:prstGeom>
          <a:solidFill>
            <a:srgbClr val="FF31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04800" y="715566"/>
            <a:ext cx="85218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17500" lvl="0" marL="457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01600" y="493960"/>
            <a:ext cx="5953800" cy="57000"/>
          </a:xfrm>
          <a:prstGeom prst="rect">
            <a:avLst/>
          </a:prstGeom>
          <a:solidFill>
            <a:srgbClr val="FF31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04800" y="715566"/>
            <a:ext cx="41847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algn="l">
              <a:spcBef>
                <a:spcPts val="6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1851" y="715566"/>
            <a:ext cx="41847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algn="l">
              <a:spcBef>
                <a:spcPts val="6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429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01600" y="493960"/>
            <a:ext cx="5953800" cy="57000"/>
          </a:xfrm>
          <a:prstGeom prst="rect">
            <a:avLst/>
          </a:prstGeom>
          <a:solidFill>
            <a:srgbClr val="FF31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175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175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101600" y="493960"/>
            <a:ext cx="5953800" cy="57000"/>
          </a:xfrm>
          <a:prstGeom prst="rect">
            <a:avLst/>
          </a:prstGeom>
          <a:solidFill>
            <a:srgbClr val="FF31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429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4629150"/>
            <a:ext cx="8915400" cy="457200"/>
          </a:xfrm>
          <a:prstGeom prst="rect">
            <a:avLst/>
          </a:prstGeom>
          <a:gradFill>
            <a:gsLst>
              <a:gs pos="0">
                <a:srgbClr val="FFFFFF">
                  <a:alpha val="25098"/>
                </a:srgbClr>
              </a:gs>
              <a:gs pos="100000">
                <a:srgbClr val="0080FF">
                  <a:alpha val="25098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5299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04800" y="715566"/>
            <a:ext cx="85218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9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6055373" y="4648201"/>
            <a:ext cx="261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529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Space Systems Laboratory</a:t>
            </a:r>
            <a:br>
              <a:rPr b="1" lang="en" sz="1400">
                <a:solidFill>
                  <a:srgbClr val="05299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400">
                <a:solidFill>
                  <a:srgbClr val="0529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Dept.</a:t>
            </a:r>
            <a:r>
              <a:rPr b="1" lang="en" sz="1400">
                <a:solidFill>
                  <a:srgbClr val="05299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Aerospace Engineering</a:t>
            </a:r>
            <a:endParaRPr b="1" sz="1400">
              <a:solidFill>
                <a:srgbClr val="05299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432300" y="4867275"/>
            <a:ext cx="266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sz="1100" u="none">
                <a:solidFill>
                  <a:srgbClr val="00008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513" y="4386636"/>
            <a:ext cx="756863" cy="756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nd blue logo&#10;&#10;Description automatically generat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93032" y="3924663"/>
            <a:ext cx="266701" cy="11616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5000"/>
              <a:t>Team #15</a:t>
            </a:r>
            <a:endParaRPr sz="5000"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Sara Carter · Sophie Jack </a:t>
            </a:r>
            <a:r>
              <a:rPr lang="en"/>
              <a:t>· Ben Eber · Spyridon Mazis · Chris Witherspoon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Matrix of Resposibility: </a:t>
            </a:r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372325" y="8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{594D1DCE-1AA0-45A6-9A69-42D14554C12B}</a:tableStyleId>
              </a:tblPr>
              <a:tblGrid>
                <a:gridCol w="1373775"/>
                <a:gridCol w="1373775"/>
                <a:gridCol w="1373775"/>
                <a:gridCol w="1373775"/>
                <a:gridCol w="1373775"/>
                <a:gridCol w="1373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stage prop.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(columns) - Second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stage prop. (rows)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LOX/LCH4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LOX/LH2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LOX/RP1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Storables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LOX/LCH4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LOX/LH2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Sara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LOX/RP1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Spyros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Spyros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Spyros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Spyros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Spyros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Sophie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Sophie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Sophie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Sophie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Sophie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Storables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Chris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Full Graph of Results</a:t>
            </a:r>
            <a:endParaRPr/>
          </a:p>
        </p:txBody>
      </p:sp>
      <p:pic>
        <p:nvPicPr>
          <p:cNvPr id="116" name="Google Shape;116;p22" title="full_50.png"/>
          <p:cNvPicPr preferRelativeResize="0"/>
          <p:nvPr/>
        </p:nvPicPr>
        <p:blipFill rotWithShape="1">
          <a:blip r:embed="rId3">
            <a:alphaModFix/>
          </a:blip>
          <a:srcRect b="2103" l="8424" r="7499" t="3574"/>
          <a:stretch/>
        </p:blipFill>
        <p:spPr>
          <a:xfrm>
            <a:off x="1267600" y="648425"/>
            <a:ext cx="6608799" cy="391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Top Mass/Cost Results</a:t>
            </a:r>
            <a:endParaRPr/>
          </a:p>
        </p:txBody>
      </p:sp>
      <p:pic>
        <p:nvPicPr>
          <p:cNvPr id="122" name="Google Shape;122;p23" title="top_10.png"/>
          <p:cNvPicPr preferRelativeResize="0"/>
          <p:nvPr/>
        </p:nvPicPr>
        <p:blipFill rotWithShape="1">
          <a:blip r:embed="rId3">
            <a:alphaModFix/>
          </a:blip>
          <a:srcRect b="2269" l="8859" r="7325" t="3939"/>
          <a:stretch/>
        </p:blipFill>
        <p:spPr>
          <a:xfrm>
            <a:off x="1080388" y="685800"/>
            <a:ext cx="7259223" cy="38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Trade Study and Conclusion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04800" y="715566"/>
            <a:ext cx="8521800" cy="43149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the data, the LOX/LH</a:t>
            </a:r>
            <a:r>
              <a:rPr baseline="-25000" lang="en"/>
              <a:t>2</a:t>
            </a:r>
            <a:r>
              <a:rPr lang="en"/>
              <a:t> + </a:t>
            </a:r>
            <a:r>
              <a:rPr lang="en"/>
              <a:t>LOX/LH</a:t>
            </a:r>
            <a:r>
              <a:rPr baseline="-25000" lang="en"/>
              <a:t>2</a:t>
            </a:r>
            <a:r>
              <a:rPr lang="en"/>
              <a:t> combination was most optimized for mass and cost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Minimum Mass: [2582 (t), $B2025: 14.53]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Minimum Cost: [2650 (t), $B2025: 14.31]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H</a:t>
            </a:r>
            <a:r>
              <a:rPr baseline="-25000" lang="en"/>
              <a:t>2</a:t>
            </a:r>
            <a:r>
              <a:rPr lang="en"/>
              <a:t> is temperamental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/>
              <a:t>It needs cryogenic cooling, the technology for which is not available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Higher I</a:t>
            </a:r>
            <a:r>
              <a:rPr baseline="-25000" lang="en"/>
              <a:t>sp</a:t>
            </a:r>
            <a:r>
              <a:rPr lang="en"/>
              <a:t> in electric, but provides low thrust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Isp doesn’t paint a full picture of how to get a </a:t>
            </a:r>
            <a:r>
              <a:rPr lang="en"/>
              <a:t>launch</a:t>
            </a:r>
            <a:r>
              <a:rPr lang="en"/>
              <a:t> vehicle from the ground into space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analyses will paint a fuller picture by deriving ṁ from T2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analysis is dependent on consistent </a:t>
            </a:r>
            <a:r>
              <a:rPr lang="en"/>
              <a:t>𝝳</a:t>
            </a:r>
            <a:r>
              <a:rPr lang="en"/>
              <a:t> = 0.08, this might not be reflective of actual performance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01600" y="0"/>
            <a:ext cx="8902800" cy="685800"/>
          </a:xfrm>
          <a:prstGeom prst="rect">
            <a:avLst/>
          </a:prstGeom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Driving “top” results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04800" y="715566"/>
            <a:ext cx="8521800" cy="43149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Isp of the first stage seems to be a strong driving force.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higher the initial Isp the lower the cost and minimum mass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accordance with what we have learned in lecture, the higher the Isp, the higher the force per kg provided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Isp of the second stage also makes an impact on the minimum cost and mass as a two stage rocket uses all of its resources.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second stage Isp seems to be the deciding factor if, within the subsect of the first Isp, the </a:t>
            </a:r>
            <a:r>
              <a:rPr lang="en"/>
              <a:t>launch</a:t>
            </a:r>
            <a:r>
              <a:rPr lang="en"/>
              <a:t> vehicle will be at the top or bottom mass/cost for the group.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/>
              <a:t>Looking at the ΔV equation, I</a:t>
            </a:r>
            <a:r>
              <a:rPr baseline="-25000" lang="en"/>
              <a:t>sp</a:t>
            </a:r>
            <a:r>
              <a:rPr lang="en"/>
              <a:t> directly correlates to its value</a:t>
            </a:r>
            <a:r>
              <a:rPr baseline="-25000" lang="en"/>
              <a:t> </a:t>
            </a:r>
            <a:endParaRPr baseline="-25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 </a:t>
            </a:r>
            <a:endParaRPr/>
          </a:p>
        </p:txBody>
      </p:sp>
      <p:grpSp>
        <p:nvGrpSpPr>
          <p:cNvPr id="135" name="Google Shape;135;p25"/>
          <p:cNvGrpSpPr/>
          <p:nvPr/>
        </p:nvGrpSpPr>
        <p:grpSpPr>
          <a:xfrm>
            <a:off x="2462850" y="4100150"/>
            <a:ext cx="4218300" cy="507900"/>
            <a:chOff x="1352000" y="4129625"/>
            <a:chExt cx="4218300" cy="507900"/>
          </a:xfrm>
        </p:grpSpPr>
        <p:sp>
          <p:nvSpPr>
            <p:cNvPr id="136" name="Google Shape;136;p25"/>
            <p:cNvSpPr txBox="1"/>
            <p:nvPr/>
          </p:nvSpPr>
          <p:spPr>
            <a:xfrm>
              <a:off x="1352000" y="4129625"/>
              <a:ext cx="29325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ΔV</a:t>
              </a:r>
              <a:r>
                <a:rPr baseline="-25000" lang="en" sz="2100">
                  <a:solidFill>
                    <a:schemeClr val="dk1"/>
                  </a:solidFill>
                </a:rPr>
                <a:t>i</a:t>
              </a:r>
              <a:r>
                <a:rPr lang="en" sz="2100">
                  <a:solidFill>
                    <a:schemeClr val="dk1"/>
                  </a:solidFill>
                </a:rPr>
                <a:t>  = - V</a:t>
              </a:r>
              <a:r>
                <a:rPr baseline="-25000" lang="en" sz="2100">
                  <a:solidFill>
                    <a:schemeClr val="dk1"/>
                  </a:solidFill>
                </a:rPr>
                <a:t>e,i</a:t>
              </a:r>
              <a:r>
                <a:rPr lang="en" sz="2100">
                  <a:solidFill>
                    <a:schemeClr val="dk1"/>
                  </a:solidFill>
                </a:rPr>
                <a:t>*ln(m</a:t>
              </a:r>
              <a:r>
                <a:rPr baseline="-25000" lang="en" sz="2100">
                  <a:solidFill>
                    <a:schemeClr val="dk1"/>
                  </a:solidFill>
                </a:rPr>
                <a:t>f,i</a:t>
              </a:r>
              <a:r>
                <a:rPr lang="en" sz="2100">
                  <a:solidFill>
                    <a:schemeClr val="dk1"/>
                  </a:solidFill>
                </a:rPr>
                <a:t>/m</a:t>
              </a:r>
              <a:r>
                <a:rPr baseline="-25000" lang="en" sz="2100">
                  <a:solidFill>
                    <a:schemeClr val="dk1"/>
                  </a:solidFill>
                </a:rPr>
                <a:t>in,i</a:t>
              </a:r>
              <a:r>
                <a:rPr lang="en" sz="2100">
                  <a:solidFill>
                    <a:schemeClr val="dk1"/>
                  </a:solidFill>
                </a:rPr>
                <a:t>)</a:t>
              </a:r>
              <a:endParaRPr sz="2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4284500" y="4129625"/>
              <a:ext cx="1285800" cy="507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</a:rPr>
                <a:t>I</a:t>
              </a:r>
              <a:r>
                <a:rPr baseline="-25000" lang="en" sz="2100">
                  <a:solidFill>
                    <a:schemeClr val="dk1"/>
                  </a:solidFill>
                </a:rPr>
                <a:t>sp</a:t>
              </a:r>
              <a:r>
                <a:rPr lang="en" sz="2100">
                  <a:solidFill>
                    <a:schemeClr val="dk1"/>
                  </a:solidFill>
                </a:rPr>
                <a:t>*g</a:t>
              </a:r>
              <a:r>
                <a:rPr baseline="-25000" lang="en" sz="2100">
                  <a:solidFill>
                    <a:schemeClr val="dk1"/>
                  </a:solidFill>
                </a:rPr>
                <a:t>o</a:t>
              </a:r>
              <a:r>
                <a:rPr lang="en" sz="2100">
                  <a:solidFill>
                    <a:schemeClr val="dk1"/>
                  </a:solidFill>
                </a:rPr>
                <a:t>= V</a:t>
              </a:r>
              <a:r>
                <a:rPr baseline="-25000" lang="en" sz="2100">
                  <a:solidFill>
                    <a:schemeClr val="dk1"/>
                  </a:solidFill>
                </a:rPr>
                <a:t>e</a:t>
              </a:r>
              <a:endParaRPr sz="21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ADFE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CEE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