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5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6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7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trac.com/nhl/" TargetMode="External"/><Relationship Id="rId2" Type="http://schemas.openxmlformats.org/officeDocument/2006/relationships/hyperlink" Target="https://statsapi.web.nhl.com/api/v1/expand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6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B43FA-CB56-8342-915E-827B42F41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NHL Analytics: </a:t>
            </a:r>
            <a:br>
              <a:rPr lang="en-US" sz="4800" dirty="0"/>
            </a:br>
            <a:r>
              <a:rPr lang="en-US" sz="4800" dirty="0"/>
              <a:t>Predicting Player Salary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897A8-BD82-DC40-B322-B23E6960D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Sawyer Jacobson</a:t>
            </a:r>
          </a:p>
          <a:p>
            <a:pPr>
              <a:lnSpc>
                <a:spcPct val="100000"/>
              </a:lnSpc>
            </a:pPr>
            <a:r>
              <a:rPr lang="en-US" sz="1700"/>
              <a:t>Data Science Capstone</a:t>
            </a:r>
          </a:p>
          <a:p>
            <a:pPr>
              <a:lnSpc>
                <a:spcPct val="100000"/>
              </a:lnSpc>
            </a:pPr>
            <a:r>
              <a:rPr lang="en-US" sz="1700"/>
              <a:t>4/28/2021</a:t>
            </a:r>
          </a:p>
        </p:txBody>
      </p:sp>
      <p:sp>
        <p:nvSpPr>
          <p:cNvPr id="79" name="Rectangle 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607F42FE-29B5-4923-B633-CA7E0516B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4864608" y="645170"/>
            <a:ext cx="6846363" cy="54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8588-356C-E545-96CB-7DA9818C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4E4D-1259-C94B-9689-0CAAD8345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variables encoded with one-hot-encoding</a:t>
            </a:r>
          </a:p>
          <a:p>
            <a:r>
              <a:rPr lang="en-US" dirty="0"/>
              <a:t>Numeric variables scaled using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5-fold cross validation used to optimize the models on training set</a:t>
            </a:r>
          </a:p>
          <a:p>
            <a:r>
              <a:rPr lang="en-US" dirty="0"/>
              <a:t>Models scored on left out test set</a:t>
            </a:r>
          </a:p>
        </p:txBody>
      </p:sp>
    </p:spTree>
    <p:extLst>
      <p:ext uri="{BB962C8B-B14F-4D97-AF65-F5344CB8AC3E}">
        <p14:creationId xmlns:p14="http://schemas.microsoft.com/office/powerpoint/2010/main" val="373053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8588-356C-E545-96CB-7DA9818C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4E4D-1259-C94B-9689-0CAAD834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1836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Models Fit</a:t>
            </a:r>
          </a:p>
          <a:p>
            <a:r>
              <a:rPr lang="en-US" sz="1800" dirty="0"/>
              <a:t>Linear Regression</a:t>
            </a:r>
          </a:p>
          <a:p>
            <a:r>
              <a:rPr lang="en-US" sz="1800" dirty="0"/>
              <a:t>Random Forest</a:t>
            </a:r>
          </a:p>
          <a:p>
            <a:r>
              <a:rPr lang="en-US" sz="1800" dirty="0"/>
              <a:t>K-Nearest Neighbors</a:t>
            </a:r>
          </a:p>
          <a:p>
            <a:r>
              <a:rPr lang="en-US" sz="1800" dirty="0"/>
              <a:t>LASSO</a:t>
            </a:r>
          </a:p>
          <a:p>
            <a:r>
              <a:rPr lang="en-US" sz="1800" dirty="0"/>
              <a:t>Ridge Regression</a:t>
            </a:r>
          </a:p>
          <a:p>
            <a:r>
              <a:rPr lang="en-US" sz="1800" dirty="0"/>
              <a:t>Gradient Boosting Model</a:t>
            </a:r>
          </a:p>
          <a:p>
            <a:r>
              <a:rPr lang="en-US" sz="1800" dirty="0"/>
              <a:t>Ensemble model</a:t>
            </a:r>
          </a:p>
        </p:txBody>
      </p:sp>
    </p:spTree>
    <p:extLst>
      <p:ext uri="{BB962C8B-B14F-4D97-AF65-F5344CB8AC3E}">
        <p14:creationId xmlns:p14="http://schemas.microsoft.com/office/powerpoint/2010/main" val="64499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5394-A385-7E4B-808E-C92399C1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(forwards)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FE6A6-0E39-C84B-9507-AE08A594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52" y="2360053"/>
            <a:ext cx="5306148" cy="3496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62EE7-5CF8-F54E-9565-8D28C7AF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0053"/>
            <a:ext cx="5306148" cy="34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5394-A385-7E4B-808E-C92399C1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(defensemen)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1E7C8-D2EB-D140-9A99-FA8EFEB8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10369"/>
            <a:ext cx="6096000" cy="4016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070E2D-1ADD-864C-B243-7554E569F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03247"/>
            <a:ext cx="6096000" cy="40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6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07D8-97C9-B846-9042-22BE9129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(RF feature importance)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D5990-13C2-B240-BF24-CC990E81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952" y="2216508"/>
            <a:ext cx="6266048" cy="4092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DB0EBB-998C-EE4B-AB7E-1D8AB1D8F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" y="2216508"/>
            <a:ext cx="6157388" cy="409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8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B9EF-6020-1944-A2D1-AD488DD4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B24AA-C1C7-2648-9021-44A9439F4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062" y="2794715"/>
            <a:ext cx="5847266" cy="3377485"/>
          </a:xfrm>
        </p:spPr>
        <p:txBody>
          <a:bodyPr>
            <a:noAutofit/>
          </a:bodyPr>
          <a:lstStyle/>
          <a:p>
            <a:r>
              <a:rPr lang="en-US" sz="1800" dirty="0"/>
              <a:t>Model overfitting was seen in both groups</a:t>
            </a:r>
          </a:p>
          <a:p>
            <a:r>
              <a:rPr lang="en-US" sz="1800" dirty="0"/>
              <a:t>The ensemble model was in the top performers for both groups</a:t>
            </a:r>
          </a:p>
          <a:p>
            <a:pPr lvl="1"/>
            <a:r>
              <a:rPr lang="en-US" sz="1800" dirty="0"/>
              <a:t>Removing the very overfit KNN was key</a:t>
            </a:r>
          </a:p>
          <a:p>
            <a:r>
              <a:rPr lang="en-US" sz="1800" dirty="0"/>
              <a:t>Random forest feature importance shows important factors for both groups in determining salary</a:t>
            </a:r>
          </a:p>
          <a:p>
            <a:r>
              <a:rPr lang="en-US" sz="1800" dirty="0"/>
              <a:t>Simpson’s paradox can be observed if both positions are pooled together for predictions</a:t>
            </a:r>
          </a:p>
          <a:p>
            <a:r>
              <a:rPr lang="en-US" sz="1800" dirty="0"/>
              <a:t>Outside factors play into player salaries as well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0B0B5A-61D4-A74B-8C93-88E883C1B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794715"/>
            <a:ext cx="5640002" cy="337748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Salary data was limited</a:t>
            </a:r>
          </a:p>
          <a:p>
            <a:pPr lvl="1"/>
            <a:r>
              <a:rPr lang="en-US" sz="2000" dirty="0"/>
              <a:t>Obtaining more salary data would potentially help reduce the overfitting</a:t>
            </a:r>
          </a:p>
          <a:p>
            <a:r>
              <a:rPr lang="en-US" sz="2000" dirty="0"/>
              <a:t>Examining salary data from the beginning of the player’s contract</a:t>
            </a:r>
          </a:p>
          <a:p>
            <a:r>
              <a:rPr lang="en-US" sz="2000" dirty="0"/>
              <a:t>Including more advanced hockey analytic features</a:t>
            </a:r>
          </a:p>
        </p:txBody>
      </p:sp>
    </p:spTree>
    <p:extLst>
      <p:ext uri="{BB962C8B-B14F-4D97-AF65-F5344CB8AC3E}">
        <p14:creationId xmlns:p14="http://schemas.microsoft.com/office/powerpoint/2010/main" val="236340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4204-BED4-7F43-BD64-79A9D744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0656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1963-0041-934E-8B41-D070A67D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44601-F9C4-1844-8ED7-2F147941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National Hockey League is the highest level of professional hockey</a:t>
            </a:r>
          </a:p>
          <a:p>
            <a:r>
              <a:rPr lang="en-US" dirty="0"/>
              <a:t>Each team is limited by a salary cap</a:t>
            </a:r>
          </a:p>
          <a:p>
            <a:r>
              <a:rPr lang="en-US" dirty="0"/>
              <a:t>Players want to maximize their salary</a:t>
            </a:r>
          </a:p>
          <a:p>
            <a:pPr lvl="1"/>
            <a:r>
              <a:rPr lang="en-US" dirty="0"/>
              <a:t>Different positions value different attributes</a:t>
            </a:r>
          </a:p>
          <a:p>
            <a:r>
              <a:rPr lang="en-US" dirty="0"/>
              <a:t>Teams must budget in order to field a competitive team</a:t>
            </a:r>
          </a:p>
        </p:txBody>
      </p:sp>
    </p:spTree>
    <p:extLst>
      <p:ext uri="{BB962C8B-B14F-4D97-AF65-F5344CB8AC3E}">
        <p14:creationId xmlns:p14="http://schemas.microsoft.com/office/powerpoint/2010/main" val="106471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B963-E1C0-F640-A93A-D72C70DE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30C48-78F4-2048-9F94-8625C77E64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machine learning be utilized to determine a player’s salary (worth) based on on-ice statistics?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77C34-75EA-3044-A539-E40B813C39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features are most important in determining a player’s salary?</a:t>
            </a:r>
          </a:p>
        </p:txBody>
      </p:sp>
    </p:spTree>
    <p:extLst>
      <p:ext uri="{BB962C8B-B14F-4D97-AF65-F5344CB8AC3E}">
        <p14:creationId xmlns:p14="http://schemas.microsoft.com/office/powerpoint/2010/main" val="19704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04F2-39C6-0647-815E-CDFDA83D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51C6E1-3570-2F4B-AA71-BF772C72A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Statistics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496736-4D30-6C45-B29F-44C84D669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06199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Obtained by scraping the NHL’s </a:t>
            </a:r>
            <a:r>
              <a:rPr lang="en-US" sz="1800" dirty="0" err="1"/>
              <a:t>statsAPI</a:t>
            </a:r>
            <a:endParaRPr lang="en-US" sz="1800" dirty="0"/>
          </a:p>
          <a:p>
            <a:r>
              <a:rPr lang="en-US" sz="1800" dirty="0"/>
              <a:t>Data on JSON format</a:t>
            </a:r>
          </a:p>
          <a:p>
            <a:r>
              <a:rPr lang="en-US" sz="1800" dirty="0">
                <a:hlinkClick r:id="rId2"/>
              </a:rPr>
              <a:t>https://statsapi.web.nhl.com/api/v1/expands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A73635-FC39-524B-8C05-9791044E6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Player Salary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C4E6C0-8B61-0B42-89F4-6B551B360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8"/>
            <a:ext cx="4937760" cy="179331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Not readily available</a:t>
            </a:r>
          </a:p>
          <a:p>
            <a:r>
              <a:rPr lang="en-US" sz="1800" dirty="0"/>
              <a:t>Scraped from a 3</a:t>
            </a:r>
            <a:r>
              <a:rPr lang="en-US" sz="1800" baseline="30000" dirty="0"/>
              <a:t>rd</a:t>
            </a:r>
            <a:r>
              <a:rPr lang="en-US" sz="1800" dirty="0"/>
              <a:t> party website</a:t>
            </a:r>
          </a:p>
          <a:p>
            <a:r>
              <a:rPr lang="en-US" sz="1800" dirty="0"/>
              <a:t>Only available going back to the 2018-19 season</a:t>
            </a:r>
          </a:p>
          <a:p>
            <a:r>
              <a:rPr lang="en-US" sz="1800" dirty="0">
                <a:hlinkClick r:id="rId3"/>
              </a:rPr>
              <a:t>https://www.spotrac.com/nhl/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46605-E582-AE47-BE09-276DAE9F782A}"/>
              </a:ext>
            </a:extLst>
          </p:cNvPr>
          <p:cNvSpPr txBox="1"/>
          <p:nvPr/>
        </p:nvSpPr>
        <p:spPr>
          <a:xfrm>
            <a:off x="1115568" y="5129785"/>
            <a:ext cx="1062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statistics are aggregated by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data collected from the 2018-19 and 2019-20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1325 observations in total, 849 forwards and 476 defensemen</a:t>
            </a:r>
          </a:p>
        </p:txBody>
      </p:sp>
    </p:spTree>
    <p:extLst>
      <p:ext uri="{BB962C8B-B14F-4D97-AF65-F5344CB8AC3E}">
        <p14:creationId xmlns:p14="http://schemas.microsoft.com/office/powerpoint/2010/main" val="76961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04F2-39C6-0647-815E-CDFDA83D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35" name="Content Placeholder 3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0BF070-975A-2A4B-89E1-7AC1958931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5032" y="2278362"/>
            <a:ext cx="9521936" cy="4258342"/>
          </a:xfrm>
        </p:spPr>
      </p:pic>
    </p:spTree>
    <p:extLst>
      <p:ext uri="{BB962C8B-B14F-4D97-AF65-F5344CB8AC3E}">
        <p14:creationId xmlns:p14="http://schemas.microsoft.com/office/powerpoint/2010/main" val="354747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FFD5-2E3F-0046-B7AE-F086629B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306F62C-EA0A-8E46-8F3D-CD864D892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848" y="1005840"/>
            <a:ext cx="8942785" cy="5852160"/>
          </a:xfrm>
        </p:spPr>
      </p:pic>
    </p:spTree>
    <p:extLst>
      <p:ext uri="{BB962C8B-B14F-4D97-AF65-F5344CB8AC3E}">
        <p14:creationId xmlns:p14="http://schemas.microsoft.com/office/powerpoint/2010/main" val="103095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FFD5-2E3F-0046-B7AE-F086629B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</a:t>
            </a:r>
            <a:br>
              <a:rPr lang="en-US" dirty="0"/>
            </a:br>
            <a:r>
              <a:rPr lang="en-US" dirty="0"/>
              <a:t>(cont.)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63EC9DAA-D114-AC4C-953D-696F4750E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477" y="2056628"/>
            <a:ext cx="8297374" cy="4714440"/>
          </a:xfrm>
        </p:spPr>
      </p:pic>
    </p:spTree>
    <p:extLst>
      <p:ext uri="{BB962C8B-B14F-4D97-AF65-F5344CB8AC3E}">
        <p14:creationId xmlns:p14="http://schemas.microsoft.com/office/powerpoint/2010/main" val="326146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FFD5-2E3F-0046-B7AE-F086629B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</a:t>
            </a:r>
            <a:br>
              <a:rPr lang="en-US" dirty="0"/>
            </a:br>
            <a:r>
              <a:rPr lang="en-US" dirty="0"/>
              <a:t>(cont.)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963793C-75C1-F142-A37A-2FA9E990F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837" y="0"/>
            <a:ext cx="9410163" cy="6882560"/>
          </a:xfrm>
        </p:spPr>
      </p:pic>
    </p:spTree>
    <p:extLst>
      <p:ext uri="{BB962C8B-B14F-4D97-AF65-F5344CB8AC3E}">
        <p14:creationId xmlns:p14="http://schemas.microsoft.com/office/powerpoint/2010/main" val="168853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0223-7C99-E342-AE93-FE05EE3B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E0BF-0722-F348-BA3E-94C0DCA24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718562" cy="3694176"/>
          </a:xfrm>
        </p:spPr>
        <p:txBody>
          <a:bodyPr/>
          <a:lstStyle/>
          <a:p>
            <a:r>
              <a:rPr lang="en-US" dirty="0"/>
              <a:t>Data split 70/30 into train/test sets</a:t>
            </a:r>
          </a:p>
          <a:p>
            <a:r>
              <a:rPr lang="en-US" dirty="0" err="1"/>
              <a:t>Kmeans</a:t>
            </a:r>
            <a:r>
              <a:rPr lang="en-US" dirty="0"/>
              <a:t> clustering using 3 clusters was used as a form of feature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80DA8-00F3-F342-A120-BCBF9146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31" y="1775610"/>
            <a:ext cx="6235769" cy="45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407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D3325"/>
      </a:dk2>
      <a:lt2>
        <a:srgbClr val="E8E3E2"/>
      </a:lt2>
      <a:accent1>
        <a:srgbClr val="43ADC9"/>
      </a:accent1>
      <a:accent2>
        <a:srgbClr val="30B499"/>
      </a:accent2>
      <a:accent3>
        <a:srgbClr val="3CB56A"/>
      </a:accent3>
      <a:accent4>
        <a:srgbClr val="37BA32"/>
      </a:accent4>
      <a:accent5>
        <a:srgbClr val="71B13B"/>
      </a:accent5>
      <a:accent6>
        <a:srgbClr val="9AAA2E"/>
      </a:accent6>
      <a:hlink>
        <a:srgbClr val="BF5A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{97A1DD99-8660-434F-A0A9-ACE3FD187B24}tf10001120</Template>
  <TotalTime>356</TotalTime>
  <Words>370</Words>
  <Application>Microsoft Macintosh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AccentBoxVTI</vt:lpstr>
      <vt:lpstr>NHL Analytics:  Predicting Player Salary</vt:lpstr>
      <vt:lpstr>Background</vt:lpstr>
      <vt:lpstr>Research Question</vt:lpstr>
      <vt:lpstr>Data Source</vt:lpstr>
      <vt:lpstr>Data Source</vt:lpstr>
      <vt:lpstr>EDA</vt:lpstr>
      <vt:lpstr>EDA  (cont.)</vt:lpstr>
      <vt:lpstr>EDA  (cont.)</vt:lpstr>
      <vt:lpstr>Model Building</vt:lpstr>
      <vt:lpstr>Model Building (cont.)</vt:lpstr>
      <vt:lpstr>Model Building (cont.)</vt:lpstr>
      <vt:lpstr>Model Results (forwards)</vt:lpstr>
      <vt:lpstr>Model Results (defensemen)</vt:lpstr>
      <vt:lpstr>Model Results (RF feature importance)</vt:lpstr>
      <vt:lpstr>Conclusions/Future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 Player Analytics:  Predicting Player Salary</dc:title>
  <dc:creator>Sawyer Jacobson</dc:creator>
  <cp:lastModifiedBy>Sawyer Jacobson</cp:lastModifiedBy>
  <cp:revision>23</cp:revision>
  <dcterms:created xsi:type="dcterms:W3CDTF">2021-04-28T20:15:57Z</dcterms:created>
  <dcterms:modified xsi:type="dcterms:W3CDTF">2021-04-29T02:12:25Z</dcterms:modified>
</cp:coreProperties>
</file>