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411" r:id="rId5"/>
    <p:sldId id="451" r:id="rId6"/>
    <p:sldId id="450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60" r:id="rId15"/>
    <p:sldId id="459" r:id="rId16"/>
    <p:sldId id="461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85" r:id="rId25"/>
    <p:sldId id="471" r:id="rId26"/>
    <p:sldId id="472" r:id="rId27"/>
    <p:sldId id="476" r:id="rId28"/>
    <p:sldId id="477" r:id="rId29"/>
    <p:sldId id="473" r:id="rId30"/>
    <p:sldId id="481" r:id="rId31"/>
    <p:sldId id="480" r:id="rId32"/>
    <p:sldId id="483" r:id="rId33"/>
    <p:sldId id="484" r:id="rId34"/>
    <p:sldId id="489" r:id="rId35"/>
    <p:sldId id="488" r:id="rId36"/>
    <p:sldId id="487" r:id="rId37"/>
    <p:sldId id="486" r:id="rId38"/>
    <p:sldId id="491" r:id="rId39"/>
    <p:sldId id="396" r:id="rId4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31" autoAdjust="0"/>
  </p:normalViewPr>
  <p:slideViewPr>
    <p:cSldViewPr snapToGrid="0">
      <p:cViewPr varScale="1">
        <p:scale>
          <a:sx n="58" d="100"/>
          <a:sy n="58" d="100"/>
        </p:scale>
        <p:origin x="102" y="9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5C873E-6C05-008D-350C-E0DA2B1F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5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D9DF4B0-586E-EDC0-7E03-140B8D97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/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7C0B9-FD43-6345-3743-A8940ECFD647}"/>
              </a:ext>
            </a:extLst>
          </p:cNvPr>
          <p:cNvCxnSpPr>
            <a:cxnSpLocks/>
          </p:cNvCxnSpPr>
          <p:nvPr/>
        </p:nvCxnSpPr>
        <p:spPr>
          <a:xfrm flipH="1">
            <a:off x="6654800" y="3142197"/>
            <a:ext cx="1720269" cy="90910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96477C65-145A-1567-F6C4-6840B73C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0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6FDF3F6D-F61E-91DB-3C13-9D7D2C0B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/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(17,1)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blipFill>
                <a:blip r:embed="rId4"/>
                <a:stretch>
                  <a:fillRect l="-4636" t="-2222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/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blipFill>
                <a:blip r:embed="rId5"/>
                <a:stretch>
                  <a:fillRect l="-5298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/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blipFill>
                <a:blip r:embed="rId6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/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(26,1)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blipFill>
                <a:blip r:embed="rId7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/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(29,1)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blipFill>
                <a:blip r:embed="rId8"/>
                <a:stretch>
                  <a:fillRect l="-4636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2B264-3EBB-1DB0-98BA-42CB31B1B4CB}"/>
              </a:ext>
            </a:extLst>
          </p:cNvPr>
          <p:cNvCxnSpPr>
            <a:cxnSpLocks/>
          </p:cNvCxnSpPr>
          <p:nvPr/>
        </p:nvCxnSpPr>
        <p:spPr>
          <a:xfrm flipH="1" flipV="1">
            <a:off x="7861300" y="3479800"/>
            <a:ext cx="241300" cy="25323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285DF-969F-5BE4-36EF-123C5CD9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48DEA-AB6A-61A8-0AD9-B47B5EEE0BD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9ADC33-C443-201B-8BBA-945DE6B0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75466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6C5EA-7D01-84B9-B264-B90058E5C81A}"/>
              </a:ext>
            </a:extLst>
          </p:cNvPr>
          <p:cNvCxnSpPr>
            <a:cxnSpLocks/>
          </p:cNvCxnSpPr>
          <p:nvPr/>
        </p:nvCxnSpPr>
        <p:spPr>
          <a:xfrm>
            <a:off x="7712075" y="2593975"/>
            <a:ext cx="0" cy="48260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7C22C2-3A56-3F5C-E0ED-AF94532E7A3D}"/>
              </a:ext>
            </a:extLst>
          </p:cNvPr>
          <p:cNvCxnSpPr>
            <a:cxnSpLocks/>
          </p:cNvCxnSpPr>
          <p:nvPr/>
        </p:nvCxnSpPr>
        <p:spPr>
          <a:xfrm>
            <a:off x="7466330" y="2593975"/>
            <a:ext cx="0" cy="9747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FA160-D434-074A-DC04-3FD65422554E}"/>
              </a:ext>
            </a:extLst>
          </p:cNvPr>
          <p:cNvCxnSpPr>
            <a:cxnSpLocks/>
          </p:cNvCxnSpPr>
          <p:nvPr/>
        </p:nvCxnSpPr>
        <p:spPr>
          <a:xfrm>
            <a:off x="7220585" y="2593975"/>
            <a:ext cx="0" cy="14700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/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blipFill>
                <a:blip r:embed="rId4"/>
                <a:stretch>
                  <a:fillRect l="-10938" r="-7813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/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blipFill>
                <a:blip r:embed="rId5"/>
                <a:stretch>
                  <a:fillRect l="-11111" r="-952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/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±3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blipFill>
                <a:blip r:embed="rId6"/>
                <a:stretch>
                  <a:fillRect l="-12698" r="-9524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4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95396B-92E7-21D1-8A17-EC2D4870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3254D-CE8A-D045-D2A4-3E1B98AB12A9}"/>
              </a:ext>
            </a:extLst>
          </p:cNvPr>
          <p:cNvSpPr txBox="1"/>
          <p:nvPr/>
        </p:nvSpPr>
        <p:spPr>
          <a:xfrm>
            <a:off x="9334500" y="2441247"/>
            <a:ext cx="2755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latinLnBrk="0"/>
            <a:r>
              <a:rPr lang="en-CA" dirty="0"/>
              <a:t>This is your observation (sensor reading of 23°C)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08C79-7810-2798-D74B-4EF8554503A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05900" y="2764413"/>
            <a:ext cx="228600" cy="11044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F03E35-E71C-2B03-D5C5-22DE6C4B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8834437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/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22°C,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=0.242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157" t="-1914" r="-1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9A610-61AE-C169-815E-0E9182E01723}"/>
              </a:ext>
            </a:extLst>
          </p:cNvPr>
          <p:cNvCxnSpPr>
            <a:cxnSpLocks/>
          </p:cNvCxnSpPr>
          <p:nvPr/>
        </p:nvCxnSpPr>
        <p:spPr>
          <a:xfrm flipH="1">
            <a:off x="9113044" y="3354856"/>
            <a:ext cx="564356" cy="149098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C6AF7-5475-EB9F-5275-38FE3B067DDE}"/>
              </a:ext>
            </a:extLst>
          </p:cNvPr>
          <p:cNvCxnSpPr>
            <a:cxnSpLocks/>
          </p:cNvCxnSpPr>
          <p:nvPr/>
        </p:nvCxnSpPr>
        <p:spPr>
          <a:xfrm flipV="1">
            <a:off x="3363277" y="357288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D8F9252-451C-6755-5901-58A4A95A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820592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26°C,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=0.004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BF4081-632A-8CA8-BF05-5F2F6ADB3CD0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92200" cy="226019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08D4F-9DBE-0855-0C54-485B9EBBB39D}"/>
              </a:ext>
            </a:extLst>
          </p:cNvPr>
          <p:cNvCxnSpPr>
            <a:cxnSpLocks/>
          </p:cNvCxnSpPr>
          <p:nvPr/>
        </p:nvCxnSpPr>
        <p:spPr>
          <a:xfrm flipV="1">
            <a:off x="4357687" y="261530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5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B998DD2-F6F8-0ACD-4D93-E6CC8B33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087166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23°C,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=0.399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61B3D-0B1C-1F83-5F28-A4BBA3F8AF74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76960" cy="31455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174E07-7E96-D33F-4CEE-97E35E5AFDE4}"/>
              </a:ext>
            </a:extLst>
          </p:cNvPr>
          <p:cNvSpPr txBox="1"/>
          <p:nvPr/>
        </p:nvSpPr>
        <p:spPr>
          <a:xfrm>
            <a:off x="9918066" y="2785021"/>
            <a:ext cx="174402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000" dirty="0"/>
              <a:t>Maximum</a:t>
            </a:r>
            <a:br>
              <a:rPr lang="en-CA" sz="2000" dirty="0"/>
            </a:br>
            <a:r>
              <a:rPr lang="en-CA" sz="2000" dirty="0"/>
              <a:t>Likelihood</a:t>
            </a:r>
            <a:br>
              <a:rPr lang="en-CA" sz="2000" dirty="0"/>
            </a:br>
            <a:r>
              <a:rPr lang="en-CA" sz="2000" dirty="0"/>
              <a:t>Estimation</a:t>
            </a:r>
            <a:br>
              <a:rPr lang="en-CA" sz="2000" dirty="0"/>
            </a:br>
            <a:r>
              <a:rPr lang="en-CA" sz="2000" dirty="0"/>
              <a:t>(MLE)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ECF82F-F5E1-72A2-43AA-139C16514C3D}"/>
              </a:ext>
            </a:extLst>
          </p:cNvPr>
          <p:cNvCxnSpPr>
            <a:cxnSpLocks/>
          </p:cNvCxnSpPr>
          <p:nvPr/>
        </p:nvCxnSpPr>
        <p:spPr>
          <a:xfrm flipV="1">
            <a:off x="3591877" y="3343870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44DE192-3908-E421-7306-10B4246C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CFBC4-0629-077E-5049-5EB65B9A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37A527-E5C1-52C0-DFF6-AFE938A99190}"/>
              </a:ext>
            </a:extLst>
          </p:cNvPr>
          <p:cNvGrpSpPr/>
          <p:nvPr/>
        </p:nvGrpSpPr>
        <p:grpSpPr>
          <a:xfrm>
            <a:off x="1092200" y="848422"/>
            <a:ext cx="10007600" cy="5629274"/>
            <a:chOff x="951002" y="1035698"/>
            <a:chExt cx="10289996" cy="5788122"/>
          </a:xfrm>
        </p:grpSpPr>
        <p:pic>
          <p:nvPicPr>
            <p:cNvPr id="10" name="Picture 2" descr="The Hub for Advancing Buildings conducts interdisciplinary research to improve the occupant health and comfort, promote equity and resilience and reduce carbon emissions in buildings.">
              <a:extLst>
                <a:ext uri="{FF2B5EF4-FFF2-40B4-BE49-F238E27FC236}">
                  <a16:creationId xmlns:a16="http://schemas.microsoft.com/office/drawing/2014/main" id="{0F7BA6A0-D476-6BAC-1658-A9B3E0B23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2" y="1035698"/>
              <a:ext cx="10289996" cy="5788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arahHaines">
              <a:extLst>
                <a:ext uri="{FF2B5EF4-FFF2-40B4-BE49-F238E27FC236}">
                  <a16:creationId xmlns:a16="http://schemas.microsoft.com/office/drawing/2014/main" id="{55C4151D-F8C8-CAB5-69DA-9525B1A7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05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prof jeffrey siegel">
              <a:extLst>
                <a:ext uri="{FF2B5EF4-FFF2-40B4-BE49-F238E27FC236}">
                  <a16:creationId xmlns:a16="http://schemas.microsoft.com/office/drawing/2014/main" id="{4B8DE7FA-9C3D-92B6-4310-A594F07E3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783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Portrait-Seungjae-Lee-1536x2048">
              <a:extLst>
                <a:ext uri="{FF2B5EF4-FFF2-40B4-BE49-F238E27FC236}">
                  <a16:creationId xmlns:a16="http://schemas.microsoft.com/office/drawing/2014/main" id="{D0975506-362C-8770-014A-C5F76D0AB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 t="13426" r="19275" b="14429"/>
            <a:stretch/>
          </p:blipFill>
          <p:spPr bwMode="auto">
            <a:xfrm>
              <a:off x="3055662" y="1134447"/>
              <a:ext cx="1000124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Touchie Cropped-0750 hi-res">
              <a:extLst>
                <a:ext uri="{FF2B5EF4-FFF2-40B4-BE49-F238E27FC236}">
                  <a16:creationId xmlns:a16="http://schemas.microsoft.com/office/drawing/2014/main" id="{5926FBF3-7990-9E7F-2687-47520E144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689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Hub for Advancing Buildings">
              <a:extLst>
                <a:ext uri="{FF2B5EF4-FFF2-40B4-BE49-F238E27FC236}">
                  <a16:creationId xmlns:a16="http://schemas.microsoft.com/office/drawing/2014/main" id="{3ED0D771-13A7-315B-7357-7DD6154E8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2" y="1035699"/>
              <a:ext cx="2996005" cy="996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7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D894561-1467-1A6A-10EE-F4032A90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/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24°C,</a:t>
                </a:r>
                <a:br>
                  <a:rPr lang="en-CA" dirty="0"/>
                </a:br>
                <a:r>
                  <a:rPr lang="en-CA" dirty="0"/>
                  <a:t>the likelihood of observing 23°C and 25°C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n-CA" b="0" dirty="0"/>
              </a:p>
              <a:p>
                <a:pPr latinLnBrk="0"/>
                <a:endParaRPr lang="en-CA" dirty="0">
                  <a:sym typeface="Wingdings" panose="05000000000000000000" pitchFamily="2" charset="2"/>
                </a:endParaRPr>
              </a:p>
              <a:p>
                <a:pPr latinLnBrk="0"/>
                <a:r>
                  <a:rPr lang="en-CA" dirty="0">
                    <a:sym typeface="Wingdings" panose="05000000000000000000" pitchFamily="2" charset="2"/>
                  </a:rPr>
                  <a:t> MLE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blipFill>
                <a:blip r:embed="rId4"/>
                <a:stretch>
                  <a:fillRect l="-1026" t="-1223" b="-36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5A840D-5DC0-3A8C-ACF8-E6E893BDCF65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0795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A406A-BE93-FCDA-50EA-36988AD1C4C2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5494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D0FC92-3239-9A4B-B0FA-5C8C96FD4E55}"/>
              </a:ext>
            </a:extLst>
          </p:cNvPr>
          <p:cNvCxnSpPr>
            <a:cxnSpLocks/>
          </p:cNvCxnSpPr>
          <p:nvPr/>
        </p:nvCxnSpPr>
        <p:spPr>
          <a:xfrm flipV="1">
            <a:off x="3864927" y="3091685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E6199D-32F1-91A9-109E-4897AEBDEC3A}"/>
              </a:ext>
            </a:extLst>
          </p:cNvPr>
          <p:cNvSpPr txBox="1"/>
          <p:nvPr/>
        </p:nvSpPr>
        <p:spPr>
          <a:xfrm>
            <a:off x="1993900" y="5374942"/>
            <a:ext cx="8204200" cy="67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/>
            <a:r>
              <a:rPr lang="en-CA" sz="2000" dirty="0"/>
              <a:t>Things to think about: What if it’s not zero-mean Gaussian</a:t>
            </a:r>
            <a:br>
              <a:rPr lang="en-CA" sz="2000" dirty="0"/>
            </a:br>
            <a:r>
              <a:rPr lang="en-CA" sz="2000" dirty="0"/>
              <a:t>(systematic error is not zero; random error does not follow Gaussian)?</a:t>
            </a:r>
          </a:p>
        </p:txBody>
      </p:sp>
    </p:spTree>
    <p:extLst>
      <p:ext uri="{BB962C8B-B14F-4D97-AF65-F5344CB8AC3E}">
        <p14:creationId xmlns:p14="http://schemas.microsoft.com/office/powerpoint/2010/main" val="26275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E4E81A-2CE3-AC34-2069-D47824C469EB}"/>
              </a:ext>
            </a:extLst>
          </p:cNvPr>
          <p:cNvCxnSpPr>
            <a:cxnSpLocks/>
          </p:cNvCxnSpPr>
          <p:nvPr/>
        </p:nvCxnSpPr>
        <p:spPr>
          <a:xfrm flipV="1">
            <a:off x="55141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94779E-D175-35C9-FC34-8699C43536B2}"/>
              </a:ext>
            </a:extLst>
          </p:cNvPr>
          <p:cNvSpPr txBox="1"/>
          <p:nvPr/>
        </p:nvSpPr>
        <p:spPr>
          <a:xfrm>
            <a:off x="740163" y="4398944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estimation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32BA9B-F1C4-3B8A-08A3-B332D9C09C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98152" y="4583610"/>
            <a:ext cx="1815959" cy="36939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8381699-4A01-C1EA-C9C0-03FC618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3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B1CB8AB-9CCF-D618-C6DC-2F7E938C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5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038EA5-C1B1-D7DA-15EC-47702421FEC2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3BEF52-FC2A-E371-A33F-99F5BA13154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blipFill>
                <a:blip r:embed="rId2"/>
                <a:stretch>
                  <a:fillRect l="-779" t="-10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B489B-09E8-0BC0-3E2C-63CD90224957}"/>
              </a:ext>
            </a:extLst>
          </p:cNvPr>
          <p:cNvSpPr txBox="1"/>
          <p:nvPr/>
        </p:nvSpPr>
        <p:spPr>
          <a:xfrm>
            <a:off x="5358874" y="4069140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/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algn="l"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blipFill>
                <a:blip r:embed="rId3"/>
                <a:stretch>
                  <a:fillRect l="-1754" t="-3390" r="-780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/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meas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blipFill>
                <a:blip r:embed="rId4"/>
                <a:stretch>
                  <a:fillRect l="-1767" t="-1775" b="-9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4C94A-3EBA-2F58-29C1-9321A249F874}"/>
              </a:ext>
            </a:extLst>
          </p:cNvPr>
          <p:cNvCxnSpPr>
            <a:cxnSpLocks/>
          </p:cNvCxnSpPr>
          <p:nvPr/>
        </p:nvCxnSpPr>
        <p:spPr>
          <a:xfrm>
            <a:off x="3064213" y="4919068"/>
            <a:ext cx="457200" cy="246319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A8A02-052E-8E00-48A1-ED0A916EAE3C}"/>
              </a:ext>
            </a:extLst>
          </p:cNvPr>
          <p:cNvCxnSpPr>
            <a:cxnSpLocks/>
          </p:cNvCxnSpPr>
          <p:nvPr/>
        </p:nvCxnSpPr>
        <p:spPr>
          <a:xfrm flipH="1">
            <a:off x="7725447" y="4150868"/>
            <a:ext cx="426332" cy="7682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859ED-D746-B29B-6254-18CC2E6B5A0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885234" y="4469250"/>
            <a:ext cx="144657" cy="44981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6951F1-7AE1-E483-1658-475F30D768FC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8B75E-1A92-C237-6F0A-CBE78718EC5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D8B03B-BEF5-28D4-841B-0CBBD4F611AF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02BFDB-4D1C-B51B-C884-882E9CB3841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96C338-12F1-6F8A-A483-BDE4A1D5878B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E133A-29D4-1943-007E-94E6E3FBEE6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579F1-1854-8FED-398C-7B4CF82FF126}"/>
              </a:ext>
            </a:extLst>
          </p:cNvPr>
          <p:cNvCxnSpPr>
            <a:cxnSpLocks/>
          </p:cNvCxnSpPr>
          <p:nvPr/>
        </p:nvCxnSpPr>
        <p:spPr>
          <a:xfrm flipV="1">
            <a:off x="6248535" y="3200400"/>
            <a:ext cx="0" cy="2735659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6CEE44-24F9-FC4A-23AF-3B0EF9997251}"/>
              </a:ext>
            </a:extLst>
          </p:cNvPr>
          <p:cNvSpPr txBox="1"/>
          <p:nvPr/>
        </p:nvSpPr>
        <p:spPr>
          <a:xfrm>
            <a:off x="1703989" y="2050473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a posteriori estimation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5E0121-E2F6-C3A5-C27D-B1EB73FB4D9A}"/>
              </a:ext>
            </a:extLst>
          </p:cNvPr>
          <p:cNvCxnSpPr>
            <a:cxnSpLocks/>
          </p:cNvCxnSpPr>
          <p:nvPr/>
        </p:nvCxnSpPr>
        <p:spPr>
          <a:xfrm>
            <a:off x="4688388" y="2535298"/>
            <a:ext cx="1540782" cy="126145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F12FD8-24D2-4A0B-9FF1-5D1957687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873125"/>
            <a:ext cx="11750040" cy="5517972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Intelligent and Interactive Buildings Lab</a:t>
            </a:r>
            <a:endParaRPr lang="en-CA" sz="1800" b="1" dirty="0"/>
          </a:p>
          <a:p>
            <a:pPr marL="0" indent="0">
              <a:buNone/>
            </a:pPr>
            <a:r>
              <a:rPr lang="en-CA" sz="2000" b="1" dirty="0"/>
              <a:t>Mission: </a:t>
            </a:r>
            <a:r>
              <a:rPr lang="en-CA" b="1" dirty="0">
                <a:solidFill>
                  <a:schemeClr val="accent2"/>
                </a:solidFill>
              </a:rPr>
              <a:t>Mitigate climate change </a:t>
            </a:r>
            <a:r>
              <a:rPr lang="en-CA" dirty="0"/>
              <a:t>and </a:t>
            </a:r>
            <a:r>
              <a:rPr lang="en-CA" b="1" dirty="0">
                <a:solidFill>
                  <a:schemeClr val="accent2"/>
                </a:solidFill>
              </a:rPr>
              <a:t>improve quality of life </a:t>
            </a:r>
            <a:r>
              <a:rPr lang="en-CA" dirty="0"/>
              <a:t>by realizing intelligent and interactive buildings</a:t>
            </a:r>
          </a:p>
          <a:p>
            <a:r>
              <a:rPr lang="en-CA" dirty="0"/>
              <a:t>Create </a:t>
            </a:r>
            <a:r>
              <a:rPr lang="en-CA" b="1" dirty="0">
                <a:solidFill>
                  <a:schemeClr val="accent2"/>
                </a:solidFill>
              </a:rPr>
              <a:t>advanced AI solutions</a:t>
            </a:r>
            <a:r>
              <a:rPr lang="en-CA" dirty="0"/>
              <a:t> for the design and operation of building systems to improve energy performance, IEQ, occupant well-being, and grid reliability &amp; resilience.</a:t>
            </a:r>
          </a:p>
          <a:p>
            <a:r>
              <a:rPr lang="en-CA" dirty="0"/>
              <a:t>Explore </a:t>
            </a:r>
            <a:r>
              <a:rPr lang="en-CA" b="1" dirty="0">
                <a:solidFill>
                  <a:schemeClr val="accent2"/>
                </a:solidFill>
              </a:rPr>
              <a:t>uncharted fields of building science research </a:t>
            </a:r>
            <a:r>
              <a:rPr lang="en-CA" dirty="0"/>
              <a:t>to increase the depth and breadth of domain knowledge and facilitate engineering innovation.</a:t>
            </a: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B0CCA6-AAD1-A0FB-F74E-DDE0684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A1C2F-0C1D-E58E-EE36-CB0F77B6CAA6}"/>
              </a:ext>
            </a:extLst>
          </p:cNvPr>
          <p:cNvSpPr/>
          <p:nvPr/>
        </p:nvSpPr>
        <p:spPr>
          <a:xfrm>
            <a:off x="620552" y="4010025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Building System Modelling and Optimal Control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Digital Twinning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Grid-Interactive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Uncertainty Quantification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ABAF-3FBD-A6C8-439C-8B17691D0DE4}"/>
              </a:ext>
            </a:extLst>
          </p:cNvPr>
          <p:cNvSpPr/>
          <p:nvPr/>
        </p:nvSpPr>
        <p:spPr>
          <a:xfrm>
            <a:off x="447770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Human-Building Interaction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 Modelling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Occupant-Centric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User Interface Design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Causal Inference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2EAB2-6984-2C65-D34A-5E98D79E3DB6}"/>
              </a:ext>
            </a:extLst>
          </p:cNvPr>
          <p:cNvSpPr/>
          <p:nvPr/>
        </p:nvSpPr>
        <p:spPr>
          <a:xfrm>
            <a:off x="833485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AI Building Expert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(Large) Language Models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Knowledge Encoding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48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FCFB78-B668-0FC0-14FC-E7D673A1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B265D-76DA-6689-6448-0A7B102C440E}"/>
              </a:ext>
            </a:extLst>
          </p:cNvPr>
          <p:cNvGrpSpPr/>
          <p:nvPr/>
        </p:nvGrpSpPr>
        <p:grpSpPr>
          <a:xfrm>
            <a:off x="3280000" y="854300"/>
            <a:ext cx="5632000" cy="5632000"/>
            <a:chOff x="5797300" y="1276100"/>
            <a:chExt cx="4680000" cy="4680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74B8D4-71C3-39AB-A43B-7F4F48672D9E}"/>
                </a:ext>
              </a:extLst>
            </p:cNvPr>
            <p:cNvGrpSpPr/>
            <p:nvPr/>
          </p:nvGrpSpPr>
          <p:grpSpPr>
            <a:xfrm>
              <a:off x="5797300" y="1276100"/>
              <a:ext cx="4680000" cy="4680000"/>
              <a:chOff x="6203700" y="1771400"/>
              <a:chExt cx="4680000" cy="46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34C05F-B372-440D-1D6A-717009D5B499}"/>
                  </a:ext>
                </a:extLst>
              </p:cNvPr>
              <p:cNvSpPr/>
              <p:nvPr/>
            </p:nvSpPr>
            <p:spPr>
              <a:xfrm>
                <a:off x="6203700" y="1771400"/>
                <a:ext cx="4680000" cy="46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79737E-2393-5E0A-47B1-2F4EB63DD137}"/>
                  </a:ext>
                </a:extLst>
              </p:cNvPr>
              <p:cNvSpPr/>
              <p:nvPr/>
            </p:nvSpPr>
            <p:spPr>
              <a:xfrm>
                <a:off x="6743700" y="23114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71B97C-5323-63E7-2E3C-CE4DDFD726F9}"/>
                  </a:ext>
                </a:extLst>
              </p:cNvPr>
              <p:cNvSpPr/>
              <p:nvPr/>
            </p:nvSpPr>
            <p:spPr>
              <a:xfrm>
                <a:off x="7283700" y="2851400"/>
                <a:ext cx="2520000" cy="25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819052-44A5-710E-5B87-A82FC11D8614}"/>
                  </a:ext>
                </a:extLst>
              </p:cNvPr>
              <p:cNvSpPr/>
              <p:nvPr/>
            </p:nvSpPr>
            <p:spPr>
              <a:xfrm>
                <a:off x="7823700" y="33914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535BE2-9BCD-8D66-4B8F-727C5696D4D0}"/>
                </a:ext>
              </a:extLst>
            </p:cNvPr>
            <p:cNvSpPr/>
            <p:nvPr/>
          </p:nvSpPr>
          <p:spPr>
            <a:xfrm>
              <a:off x="7957300" y="34361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64E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phic 15" descr="Rocket outline">
            <a:extLst>
              <a:ext uri="{FF2B5EF4-FFF2-40B4-BE49-F238E27FC236}">
                <a16:creationId xmlns:a16="http://schemas.microsoft.com/office/drawing/2014/main" id="{B03F2460-C35E-D8E0-BB9C-6C0BBCCF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541717" y="1254782"/>
            <a:ext cx="746148" cy="746148"/>
          </a:xfrm>
          <a:prstGeom prst="rect">
            <a:avLst/>
          </a:prstGeom>
        </p:spPr>
      </p:pic>
      <p:pic>
        <p:nvPicPr>
          <p:cNvPr id="17" name="Graphic 16" descr="Rocket outline">
            <a:extLst>
              <a:ext uri="{FF2B5EF4-FFF2-40B4-BE49-F238E27FC236}">
                <a16:creationId xmlns:a16="http://schemas.microsoft.com/office/drawing/2014/main" id="{FCAE51DE-7DF5-7C7B-DFD5-6AB2365E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3556771" y="3473252"/>
            <a:ext cx="746148" cy="7461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2632D-086F-5E18-9A63-3EE4FE821998}"/>
              </a:ext>
            </a:extLst>
          </p:cNvPr>
          <p:cNvCxnSpPr>
            <a:cxnSpLocks/>
          </p:cNvCxnSpPr>
          <p:nvPr/>
        </p:nvCxnSpPr>
        <p:spPr>
          <a:xfrm>
            <a:off x="1386892" y="1834102"/>
            <a:ext cx="2232608" cy="173459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F5C52F-5DDD-4685-70F4-9A9BB808B3C0}"/>
              </a:ext>
            </a:extLst>
          </p:cNvPr>
          <p:cNvSpPr txBox="1"/>
          <p:nvPr/>
        </p:nvSpPr>
        <p:spPr>
          <a:xfrm>
            <a:off x="1447800" y="2631490"/>
            <a:ext cx="12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Simulation</a:t>
            </a:r>
          </a:p>
        </p:txBody>
      </p:sp>
      <p:pic>
        <p:nvPicPr>
          <p:cNvPr id="23" name="Graphic 22" descr="Rocket outline">
            <a:extLst>
              <a:ext uri="{FF2B5EF4-FFF2-40B4-BE49-F238E27FC236}">
                <a16:creationId xmlns:a16="http://schemas.microsoft.com/office/drawing/2014/main" id="{7018B979-F3EA-AE18-9DAF-F91A834C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4748687" y="1705862"/>
            <a:ext cx="746148" cy="74614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300C4-7A1E-A919-3DE4-833309447257}"/>
              </a:ext>
            </a:extLst>
          </p:cNvPr>
          <p:cNvCxnSpPr>
            <a:cxnSpLocks/>
          </p:cNvCxnSpPr>
          <p:nvPr/>
        </p:nvCxnSpPr>
        <p:spPr>
          <a:xfrm>
            <a:off x="1447800" y="1663700"/>
            <a:ext cx="3289300" cy="3175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F51F28-DCF8-1092-E52A-8ED761F9A56C}"/>
              </a:ext>
            </a:extLst>
          </p:cNvPr>
          <p:cNvSpPr txBox="1"/>
          <p:nvPr/>
        </p:nvSpPr>
        <p:spPr>
          <a:xfrm>
            <a:off x="2274986" y="1324513"/>
            <a:ext cx="1654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30878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8256C75F-A86A-B083-41E5-13574EB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06331-DD9A-D2F3-4370-E76F58E84A74}"/>
              </a:ext>
            </a:extLst>
          </p:cNvPr>
          <p:cNvSpPr txBox="1"/>
          <p:nvPr/>
        </p:nvSpPr>
        <p:spPr>
          <a:xfrm>
            <a:off x="1148204" y="52785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3016-4B21-7AF1-330B-B1CF6D20669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06193" y="54632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6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BA38C92E-0907-EC6D-DD91-6261A4BD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5C1A44-7C9D-442E-B870-4856714230A3}"/>
              </a:ext>
            </a:extLst>
          </p:cNvPr>
          <p:cNvSpPr txBox="1"/>
          <p:nvPr/>
        </p:nvSpPr>
        <p:spPr>
          <a:xfrm>
            <a:off x="1148203" y="5278542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F01704-82AE-511E-0DC4-5870C47F3C7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8203" y="5463208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B1FDD5-F43B-5B98-D982-FB1398DCF47A}"/>
              </a:ext>
            </a:extLst>
          </p:cNvPr>
          <p:cNvSpPr txBox="1"/>
          <p:nvPr/>
        </p:nvSpPr>
        <p:spPr>
          <a:xfrm>
            <a:off x="952592" y="396231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43AF46-E5E7-855F-65AF-852583FD5A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52592" y="414698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55701D-8E7A-9AEF-5B7D-994764820BEE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2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7EF483C0-0785-4F33-8050-B231B8A6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2214E5-24D4-44D9-EEE5-93C28591CDC0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0D9C3-D07F-6B68-21CA-AF9EB601B05A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72B2F-DB4F-D958-E1CE-412E3886C54B}"/>
              </a:ext>
            </a:extLst>
          </p:cNvPr>
          <p:cNvSpPr txBox="1"/>
          <p:nvPr/>
        </p:nvSpPr>
        <p:spPr>
          <a:xfrm>
            <a:off x="1693744" y="4667566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5D6C9-6C3C-D509-1A86-83099DCC32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93744" y="4852232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699879-DF31-6E56-8124-CF84669D54F0}"/>
              </a:ext>
            </a:extLst>
          </p:cNvPr>
          <p:cNvSpPr txBox="1"/>
          <p:nvPr/>
        </p:nvSpPr>
        <p:spPr>
          <a:xfrm>
            <a:off x="1311367" y="36242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D9AA9-18CB-36F8-3B62-91C45095393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11367" y="38089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73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>
            <a:extLst>
              <a:ext uri="{FF2B5EF4-FFF2-40B4-BE49-F238E27FC236}">
                <a16:creationId xmlns:a16="http://schemas.microsoft.com/office/drawing/2014/main" id="{65FA9629-B830-CB8B-42FA-C57CD25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06DB517-E8CD-1774-D26F-119133826138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116B5-1DBD-C0EA-CB01-BB178BA0AD08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05D1D-E05F-8F51-3FA0-26AA3065925B}"/>
              </a:ext>
            </a:extLst>
          </p:cNvPr>
          <p:cNvSpPr txBox="1"/>
          <p:nvPr/>
        </p:nvSpPr>
        <p:spPr>
          <a:xfrm>
            <a:off x="2049344" y="4392037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1E018-881B-A657-2A2B-B8D7DD839A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49344" y="4576703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4B938F-8A99-EFDC-B9E0-76294C1F80B8}"/>
              </a:ext>
            </a:extLst>
          </p:cNvPr>
          <p:cNvSpPr txBox="1"/>
          <p:nvPr/>
        </p:nvSpPr>
        <p:spPr>
          <a:xfrm>
            <a:off x="1463767" y="33448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6E77B-B73A-AC12-2F09-4025B144495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63767" y="35295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ADD71A-C5E0-CE09-7B5B-2EDB0C3EB7EF}"/>
              </a:ext>
            </a:extLst>
          </p:cNvPr>
          <p:cNvSpPr/>
          <p:nvPr/>
        </p:nvSpPr>
        <p:spPr>
          <a:xfrm>
            <a:off x="6910386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50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Environment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32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83BBB-03DB-1C42-B5B1-50B3EBC0B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1340028"/>
            <a:ext cx="11750040" cy="5517972"/>
          </a:xfrm>
        </p:spPr>
        <p:txBody>
          <a:bodyPr/>
          <a:lstStyle/>
          <a:p>
            <a:r>
              <a:rPr lang="en-CA" sz="2800" dirty="0"/>
              <a:t>I am</a:t>
            </a:r>
          </a:p>
          <a:p>
            <a:pPr lvl="1"/>
            <a:r>
              <a:rPr lang="en-CA" sz="2800" dirty="0"/>
              <a:t>a building science researcher</a:t>
            </a:r>
          </a:p>
          <a:p>
            <a:pPr lvl="1"/>
            <a:r>
              <a:rPr lang="en-CA" sz="2800" dirty="0"/>
              <a:t>a big fan of Bayesian/probabilistic modelling</a:t>
            </a:r>
          </a:p>
          <a:p>
            <a:pPr lvl="1"/>
            <a:r>
              <a:rPr lang="en-CA" sz="2800" dirty="0"/>
              <a:t>interested in learning/applying/developing new methodologies</a:t>
            </a:r>
          </a:p>
          <a:p>
            <a:pPr lvl="1"/>
            <a:endParaRPr lang="en-CA" sz="2800" dirty="0"/>
          </a:p>
          <a:p>
            <a:r>
              <a:rPr lang="en-CA" sz="2800" dirty="0"/>
              <a:t>I am not (yet)</a:t>
            </a:r>
          </a:p>
          <a:p>
            <a:pPr lvl="1"/>
            <a:r>
              <a:rPr lang="en-CA" sz="2800" dirty="0"/>
              <a:t>a Bayesian statistician</a:t>
            </a:r>
          </a:p>
          <a:p>
            <a:pPr lvl="1"/>
            <a:r>
              <a:rPr lang="en-CA" sz="2800" dirty="0"/>
              <a:t>a data science methodologist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B8967-94CB-DDF8-6D5B-807F74C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</p:spTree>
    <p:extLst>
      <p:ext uri="{BB962C8B-B14F-4D97-AF65-F5344CB8AC3E}">
        <p14:creationId xmlns:p14="http://schemas.microsoft.com/office/powerpoint/2010/main" val="28799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87425"/>
            <a:ext cx="11971338" cy="5517972"/>
          </a:xfrm>
        </p:spPr>
        <p:txBody>
          <a:bodyPr/>
          <a:lstStyle/>
          <a:p>
            <a:pPr marL="0" indent="0" rtl="0">
              <a:buNone/>
            </a:pPr>
            <a:r>
              <a:rPr lang="en-CA" sz="2400" dirty="0">
                <a:effectLst/>
              </a:rPr>
              <a:t>This informal workshop will focus on introducing Bayesian modelling and probabilistic programming. The tentative topics covered in the 4-hour workshop include: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Measurement uncertainty and Bayesian estimation:</a:t>
            </a:r>
            <a:r>
              <a:rPr lang="en-CA" sz="2400" dirty="0"/>
              <a:t> My sensor shows 23 °C. What is the actual current temperature?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Bayesian linear regression</a:t>
            </a:r>
            <a:endParaRPr lang="en-CA" sz="2400" dirty="0"/>
          </a:p>
          <a:p>
            <a:pPr>
              <a:spcBef>
                <a:spcPts val="1800"/>
              </a:spcBef>
            </a:pPr>
            <a:r>
              <a:rPr lang="en-CA" sz="2400" b="1" dirty="0"/>
              <a:t>Latent/unobservable variables:</a:t>
            </a:r>
            <a:r>
              <a:rPr lang="en-CA" sz="2400" dirty="0"/>
              <a:t> Bayesian way of dealing with missing information.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Advanced Topics </a:t>
            </a:r>
            <a:r>
              <a:rPr lang="en-CA" sz="2400" dirty="0"/>
              <a:t>(if time allows)</a:t>
            </a:r>
            <a:r>
              <a:rPr lang="en-CA" sz="2400" b="1" dirty="0"/>
              <a:t>: </a:t>
            </a:r>
          </a:p>
          <a:p>
            <a:pPr lvl="1"/>
            <a:r>
              <a:rPr lang="en-CA" sz="2400" dirty="0"/>
              <a:t>Gaussian process regression</a:t>
            </a:r>
          </a:p>
          <a:p>
            <a:pPr lvl="1"/>
            <a:r>
              <a:rPr lang="en-CA" sz="2400" dirty="0"/>
              <a:t>Bayesian optimization</a:t>
            </a:r>
          </a:p>
          <a:p>
            <a:pPr lvl="1"/>
            <a:r>
              <a:rPr lang="en-CA" sz="2400" dirty="0"/>
              <a:t>Probabilistic deep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38571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Measurement Uncertainty and Bayesian Estimation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FE8E2E-62ED-0264-655B-CDDD6535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CE606F7-7DB7-1A77-AE6B-13726C46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E9F93-9F88-B420-BAD3-BA2C189317D7}"/>
              </a:ext>
            </a:extLst>
          </p:cNvPr>
          <p:cNvSpPr txBox="1"/>
          <p:nvPr/>
        </p:nvSpPr>
        <p:spPr>
          <a:xfrm>
            <a:off x="5918200" y="19558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CA" sz="2400" dirty="0"/>
              <a:t>Perfect sensor!</a:t>
            </a:r>
          </a:p>
        </p:txBody>
      </p:sp>
    </p:spTree>
    <p:extLst>
      <p:ext uri="{BB962C8B-B14F-4D97-AF65-F5344CB8AC3E}">
        <p14:creationId xmlns:p14="http://schemas.microsoft.com/office/powerpoint/2010/main" val="23300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795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Accuracy (systematic error) and Precision (random error)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8FF2956-1B74-1020-9192-8BE5038B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92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A69690E-EC8D-3FC4-B1F3-BFC7ECD9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46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B689165-8DA9-0D68-8037-EA23E0FF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C70CA67-76A6-5EFB-BFE3-0EBB9FC2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39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ADDB5-CA81-912A-0C9B-94D04CA0583B}"/>
              </a:ext>
            </a:extLst>
          </p:cNvPr>
          <p:cNvSpPr txBox="1"/>
          <p:nvPr/>
        </p:nvSpPr>
        <p:spPr>
          <a:xfrm>
            <a:off x="615451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BBCDA-4DEC-AF06-B036-3FAE06708771}"/>
              </a:ext>
            </a:extLst>
          </p:cNvPr>
          <p:cNvSpPr txBox="1"/>
          <p:nvPr/>
        </p:nvSpPr>
        <p:spPr>
          <a:xfrm>
            <a:off x="3670322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AF62F-2527-C041-694D-CCC3223D9302}"/>
              </a:ext>
            </a:extLst>
          </p:cNvPr>
          <p:cNvSpPr txBox="1"/>
          <p:nvPr/>
        </p:nvSpPr>
        <p:spPr>
          <a:xfrm>
            <a:off x="6713763" y="2241474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6F312-94D5-73DA-58CC-CB10A68482BF}"/>
              </a:ext>
            </a:extLst>
          </p:cNvPr>
          <p:cNvSpPr txBox="1"/>
          <p:nvPr/>
        </p:nvSpPr>
        <p:spPr>
          <a:xfrm>
            <a:off x="9768634" y="2241473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</p:spTree>
    <p:extLst>
      <p:ext uri="{BB962C8B-B14F-4D97-AF65-F5344CB8AC3E}">
        <p14:creationId xmlns:p14="http://schemas.microsoft.com/office/powerpoint/2010/main" val="9463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1206</Words>
  <Application>Microsoft Office PowerPoint</Application>
  <PresentationFormat>Widescreen</PresentationFormat>
  <Paragraphs>209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Instructor – Seungjae Lee</vt:lpstr>
      <vt:lpstr>Instructor – Seungjae Lee</vt:lpstr>
      <vt:lpstr>Instructor – Seungjae Lee</vt:lpstr>
      <vt:lpstr>Workshop Outline</vt:lpstr>
      <vt:lpstr>PowerPoint Presentation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Bayesian Update</vt:lpstr>
      <vt:lpstr>Bayesian Update</vt:lpstr>
      <vt:lpstr>Bayesian Update</vt:lpstr>
      <vt:lpstr>Bayesian Update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33</cp:revision>
  <cp:lastPrinted>2023-12-11T17:41:59Z</cp:lastPrinted>
  <dcterms:created xsi:type="dcterms:W3CDTF">2019-12-19T12:24:54Z</dcterms:created>
  <dcterms:modified xsi:type="dcterms:W3CDTF">2024-07-30T01:06:15Z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