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35"/>
  </p:notesMasterIdLst>
  <p:handoutMasterIdLst>
    <p:handoutMasterId r:id="rId36"/>
  </p:handoutMasterIdLst>
  <p:sldIdLst>
    <p:sldId id="411" r:id="rId5"/>
    <p:sldId id="491" r:id="rId6"/>
    <p:sldId id="454" r:id="rId7"/>
    <p:sldId id="493" r:id="rId8"/>
    <p:sldId id="494" r:id="rId9"/>
    <p:sldId id="497" r:id="rId10"/>
    <p:sldId id="498" r:id="rId11"/>
    <p:sldId id="495" r:id="rId12"/>
    <p:sldId id="496" r:id="rId13"/>
    <p:sldId id="492" r:id="rId14"/>
    <p:sldId id="455" r:id="rId15"/>
    <p:sldId id="499" r:id="rId16"/>
    <p:sldId id="490" r:id="rId17"/>
    <p:sldId id="508" r:id="rId18"/>
    <p:sldId id="501" r:id="rId19"/>
    <p:sldId id="505" r:id="rId20"/>
    <p:sldId id="510" r:id="rId21"/>
    <p:sldId id="507" r:id="rId22"/>
    <p:sldId id="509" r:id="rId23"/>
    <p:sldId id="859" r:id="rId24"/>
    <p:sldId id="860" r:id="rId25"/>
    <p:sldId id="862" r:id="rId26"/>
    <p:sldId id="837" r:id="rId27"/>
    <p:sldId id="568" r:id="rId28"/>
    <p:sldId id="843" r:id="rId29"/>
    <p:sldId id="845" r:id="rId30"/>
    <p:sldId id="846" r:id="rId31"/>
    <p:sldId id="861" r:id="rId32"/>
    <p:sldId id="396" r:id="rId33"/>
    <p:sldId id="502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64E16"/>
    <a:srgbClr val="2CA02C"/>
    <a:srgbClr val="0F6FC6"/>
    <a:srgbClr val="FF7F0E"/>
    <a:srgbClr val="0096FF"/>
    <a:srgbClr val="001C4E"/>
    <a:srgbClr val="FEFFFF"/>
    <a:srgbClr val="CDDAE9"/>
    <a:srgbClr val="027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131" autoAdjust="0"/>
  </p:normalViewPr>
  <p:slideViewPr>
    <p:cSldViewPr snapToGrid="0">
      <p:cViewPr varScale="1">
        <p:scale>
          <a:sx n="98" d="100"/>
          <a:sy n="98" d="100"/>
        </p:scale>
        <p:origin x="100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4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36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8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98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  <p:sldLayoutId id="2147483691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algn="ctr" latinLnBrk="0"/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400" b="0" dirty="0"/>
                  <a:t>     </a:t>
                </a:r>
                <a:r>
                  <a:rPr lang="en-CA" sz="2400" b="0" dirty="0">
                    <a:sym typeface="Wingdings" panose="05000000000000000000" pitchFamily="2" charset="2"/>
                  </a:rPr>
                  <a:t> 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r>
                  <a:rPr lang="en-CA" sz="2400" b="1" dirty="0"/>
                  <a:t>Bayesian modelling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b="1" dirty="0"/>
              </a:p>
              <a:p>
                <a:pPr latinLnBrk="0"/>
                <a:endParaRPr lang="en-CA" sz="2400" dirty="0"/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: Model parameters</a:t>
                </a:r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sz="2400" dirty="0"/>
                  <a:t>: Data</a:t>
                </a:r>
              </a:p>
              <a:p>
                <a:pPr marL="4310063" latinLnBrk="0"/>
                <a:endParaRPr lang="en-US" sz="2400" dirty="0"/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Encode our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prior knowledge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Quantify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model uncertainty</a:t>
                </a:r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Easily introduce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hidden (unobserved) variables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Seamlessly combine data from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heterogeneous sources</a:t>
                </a:r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blipFill>
                <a:blip r:embed="rId2"/>
                <a:stretch>
                  <a:fillRect l="-779" t="-755" b="-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F9EFFA-AAD5-B4B7-E530-EACEEFDA641C}"/>
              </a:ext>
            </a:extLst>
          </p:cNvPr>
          <p:cNvSpPr txBox="1"/>
          <p:nvPr/>
        </p:nvSpPr>
        <p:spPr>
          <a:xfrm>
            <a:off x="4559029" y="2101286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/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blipFill>
                <a:blip r:embed="rId3"/>
                <a:stretch>
                  <a:fillRect l="-1991" t="-3390" r="-1327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/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blipFill>
                <a:blip r:embed="rId4"/>
                <a:stretch>
                  <a:fillRect l="-1976" t="-2381" b="-10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BDE7D-697B-715E-CD99-75C631FB19E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82096" y="2941913"/>
            <a:ext cx="89147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95AB6F-8420-E8F9-5A84-4A533E7FC1AC}"/>
              </a:ext>
            </a:extLst>
          </p:cNvPr>
          <p:cNvCxnSpPr>
            <a:cxnSpLocks/>
          </p:cNvCxnSpPr>
          <p:nvPr/>
        </p:nvCxnSpPr>
        <p:spPr>
          <a:xfrm>
            <a:off x="5526341" y="2501396"/>
            <a:ext cx="409819" cy="31220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CED8F-CA4F-2EC2-9077-DA0C84F2090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19919" y="3344889"/>
            <a:ext cx="1000719" cy="50783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8B6B3A-9138-50CA-B813-9B241CBB749D}"/>
              </a:ext>
            </a:extLst>
          </p:cNvPr>
          <p:cNvSpPr txBox="1"/>
          <p:nvPr/>
        </p:nvSpPr>
        <p:spPr>
          <a:xfrm>
            <a:off x="8269322" y="5883874"/>
            <a:ext cx="17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Flexible model structure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88BEEB-D0AE-8BB2-3D62-56F4E3A4E63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906222" y="6031170"/>
            <a:ext cx="363100" cy="1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770FE-448A-4EAB-0D66-6CF245E55822}"/>
              </a:ext>
            </a:extLst>
          </p:cNvPr>
          <p:cNvCxnSpPr>
            <a:cxnSpLocks/>
          </p:cNvCxnSpPr>
          <p:nvPr/>
        </p:nvCxnSpPr>
        <p:spPr>
          <a:xfrm flipH="1">
            <a:off x="7906222" y="6207040"/>
            <a:ext cx="363100" cy="1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/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5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/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/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</m:d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/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B560493-4227-7A23-2861-ADDD38BE1122}"/>
              </a:ext>
            </a:extLst>
          </p:cNvPr>
          <p:cNvSpPr/>
          <p:nvPr/>
        </p:nvSpPr>
        <p:spPr>
          <a:xfrm>
            <a:off x="5513936" y="1507332"/>
            <a:ext cx="2519363" cy="435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51D6-E162-6DB2-8BFD-F5DE791497F0}"/>
              </a:ext>
            </a:extLst>
          </p:cNvPr>
          <p:cNvSpPr txBox="1"/>
          <p:nvPr/>
        </p:nvSpPr>
        <p:spPr>
          <a:xfrm>
            <a:off x="8187083" y="2101587"/>
            <a:ext cx="347242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Marginal likelihood</a:t>
            </a:r>
            <a:br>
              <a:rPr lang="en-CA" sz="2000" dirty="0"/>
            </a:br>
            <a:r>
              <a:rPr lang="en-CA" sz="2000" dirty="0"/>
              <a:t>(a.k.a., normalizing constant)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D5A94-44F6-8556-4204-06971A4DF559}"/>
              </a:ext>
            </a:extLst>
          </p:cNvPr>
          <p:cNvCxnSpPr>
            <a:cxnSpLocks/>
          </p:cNvCxnSpPr>
          <p:nvPr/>
        </p:nvCxnSpPr>
        <p:spPr>
          <a:xfrm flipH="1" flipV="1">
            <a:off x="7445889" y="2012479"/>
            <a:ext cx="741194" cy="22120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/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blipFill>
                <a:blip r:embed="rId6"/>
                <a:stretch>
                  <a:fillRect l="-2985" t="-2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 animBg="1"/>
      <p:bldP spid="11" grpId="1" animBg="1"/>
      <p:bldP spid="12" grpId="0" animBg="1"/>
      <p:bldP spid="12" grpId="1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AB667-1767-E732-78AA-9A2493F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5E52A-FFB6-50DA-ED6F-F7264D30E7AB}"/>
              </a:ext>
            </a:extLst>
          </p:cNvPr>
          <p:cNvSpPr txBox="1"/>
          <p:nvPr/>
        </p:nvSpPr>
        <p:spPr>
          <a:xfrm>
            <a:off x="1797656" y="1448930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DD221-2DA9-DFA6-3629-77E296C1E96E}"/>
              </a:ext>
            </a:extLst>
          </p:cNvPr>
          <p:cNvSpPr txBox="1"/>
          <p:nvPr/>
        </p:nvSpPr>
        <p:spPr>
          <a:xfrm>
            <a:off x="7904951" y="1617700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A2CF23-AE2C-2D89-E473-D66464CE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21C472-B90F-0BB8-7F55-866F6E9A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D6960C-A5A1-ED38-BB28-96C44F479047}"/>
              </a:ext>
            </a:extLst>
          </p:cNvPr>
          <p:cNvGrpSpPr/>
          <p:nvPr/>
        </p:nvGrpSpPr>
        <p:grpSpPr>
          <a:xfrm>
            <a:off x="8179273" y="1526751"/>
            <a:ext cx="3912208" cy="3631372"/>
            <a:chOff x="100519" y="1526751"/>
            <a:chExt cx="3912208" cy="3631372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79180CA0-70F1-4B72-B7B9-D0AEF65C2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9" y="2248875"/>
              <a:ext cx="3912208" cy="2909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0131B8-81BB-4445-B9D2-433B4C6096A8}"/>
                </a:ext>
              </a:extLst>
            </p:cNvPr>
            <p:cNvSpPr txBox="1"/>
            <p:nvPr/>
          </p:nvSpPr>
          <p:spPr>
            <a:xfrm>
              <a:off x="747069" y="1526751"/>
              <a:ext cx="306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CA" dirty="0" err="1"/>
                <a:t>Subsubset</a:t>
              </a:r>
              <a:endParaRPr lang="en-CA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5FED8F-6FED-A712-55A7-7DF14EBF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A29917-78E2-2F68-457C-43B86E59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9323"/>
            <a:ext cx="3911606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FC8A91E-2923-23E2-CF07-82E186AF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96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5331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8AAB601-898C-0DA6-F5A8-390A3273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CAC976-E767-B2FE-6BB0-60E9FFA3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99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2461D6D-87E4-BFB2-DAC6-3BCC25B2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76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0131B8-81BB-4445-B9D2-433B4C6096A8}"/>
              </a:ext>
            </a:extLst>
          </p:cNvPr>
          <p:cNvSpPr txBox="1"/>
          <p:nvPr/>
        </p:nvSpPr>
        <p:spPr>
          <a:xfrm>
            <a:off x="8825823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 err="1"/>
              <a:t>Subsubset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400421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12874-BF27-D2F1-7A67-AF342501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7DA486-BE35-DD92-C266-1BA130A1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4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FCEB65-6F66-475D-1781-59742DDB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61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CD7FC-F410-6825-BB3E-78DABEB5B900}"/>
              </a:ext>
            </a:extLst>
          </p:cNvPr>
          <p:cNvSpPr txBox="1"/>
          <p:nvPr/>
        </p:nvSpPr>
        <p:spPr>
          <a:xfrm>
            <a:off x="1797656" y="1020913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2E999-F2F2-9A1A-F706-F9F90287B802}"/>
              </a:ext>
            </a:extLst>
          </p:cNvPr>
          <p:cNvSpPr txBox="1"/>
          <p:nvPr/>
        </p:nvSpPr>
        <p:spPr>
          <a:xfrm>
            <a:off x="7904951" y="1189683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</p:spTree>
    <p:extLst>
      <p:ext uri="{BB962C8B-B14F-4D97-AF65-F5344CB8AC3E}">
        <p14:creationId xmlns:p14="http://schemas.microsoft.com/office/powerpoint/2010/main" val="2720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3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3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0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2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strike="sngStrike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=1/100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blipFill>
                <a:blip r:embed="rId3"/>
                <a:stretch>
                  <a:fillRect l="-2962" t="-20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16D3D-5518-C4FB-6B80-F86FA9C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EC11F-8B16-3E97-1FE4-566C84870325}"/>
              </a:ext>
            </a:extLst>
          </p:cNvPr>
          <p:cNvSpPr txBox="1"/>
          <p:nvPr/>
        </p:nvSpPr>
        <p:spPr>
          <a:xfrm>
            <a:off x="1362286" y="1373576"/>
            <a:ext cx="3990317" cy="8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Without informative 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390E1-1430-6CBD-4C03-BD64D4DA9222}"/>
              </a:ext>
            </a:extLst>
          </p:cNvPr>
          <p:cNvSpPr txBox="1"/>
          <p:nvPr/>
        </p:nvSpPr>
        <p:spPr>
          <a:xfrm>
            <a:off x="7088834" y="1453739"/>
            <a:ext cx="472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 informative prior (positive correlation)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04D3B89-9179-A5D7-5294-3C117393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3C0B870-5F85-C163-B4A1-67AEB8E5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45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0492" y="1300842"/>
            <a:ext cx="9367838" cy="471895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CA" sz="2800" b="1" strike="sngStrike" dirty="0"/>
              <a:t>Measurement uncertainty and Bayesian estimation</a:t>
            </a:r>
            <a:endParaRPr lang="en-CA" sz="2800" strike="sngStrike" dirty="0"/>
          </a:p>
          <a:p>
            <a:pPr>
              <a:spcBef>
                <a:spcPts val="1800"/>
              </a:spcBef>
            </a:pPr>
            <a:r>
              <a:rPr lang="en-CA" sz="2800" b="1" dirty="0"/>
              <a:t>Bayesian linear regression</a:t>
            </a:r>
            <a:endParaRPr lang="en-CA" sz="2800" dirty="0"/>
          </a:p>
          <a:p>
            <a:pPr>
              <a:spcBef>
                <a:spcPts val="1800"/>
              </a:spcBef>
            </a:pPr>
            <a:r>
              <a:rPr lang="en-CA" sz="2800" b="1" dirty="0"/>
              <a:t>Latent/unobservable variables</a:t>
            </a:r>
            <a:endParaRPr lang="en-CA" sz="2800" dirty="0"/>
          </a:p>
          <a:p>
            <a:pPr>
              <a:spcBef>
                <a:spcPts val="1800"/>
              </a:spcBef>
            </a:pPr>
            <a:r>
              <a:rPr lang="en-CA" sz="2800" b="1" dirty="0"/>
              <a:t>Advanced Topics </a:t>
            </a:r>
            <a:r>
              <a:rPr lang="en-CA" sz="2800" dirty="0"/>
              <a:t>(if time allows)</a:t>
            </a:r>
            <a:r>
              <a:rPr lang="en-CA" sz="2800" b="1" dirty="0"/>
              <a:t>: </a:t>
            </a:r>
          </a:p>
          <a:p>
            <a:pPr lvl="1"/>
            <a:r>
              <a:rPr lang="en-CA" sz="2800" dirty="0"/>
              <a:t>Gaussian process regression</a:t>
            </a:r>
          </a:p>
          <a:p>
            <a:pPr lvl="1"/>
            <a:r>
              <a:rPr lang="en-CA" sz="2800" dirty="0"/>
              <a:t>Bayesian optimization</a:t>
            </a:r>
          </a:p>
          <a:p>
            <a:pPr lvl="1"/>
            <a:r>
              <a:rPr lang="en-CA" sz="2800" dirty="0"/>
              <a:t>Probabilistic deep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9117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7969F45-A690-8FE1-5815-84BE0B19E2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Aleatoric VS. Epistemic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BF841-0121-B880-49F0-173E51EA9FE4}"/>
              </a:ext>
            </a:extLst>
          </p:cNvPr>
          <p:cNvSpPr txBox="1"/>
          <p:nvPr/>
        </p:nvSpPr>
        <p:spPr>
          <a:xfrm>
            <a:off x="419100" y="1558403"/>
            <a:ext cx="11353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CA" sz="2800" b="1" dirty="0"/>
              <a:t>Aleatoric uncertainty </a:t>
            </a:r>
            <a:r>
              <a:rPr lang="en-CA" sz="2800" dirty="0"/>
              <a:t>is also known as stochastic (random) uncertainty, and is representative of unknowns that differ each time we run the same experiment. </a:t>
            </a:r>
          </a:p>
          <a:p>
            <a:pPr latinLnBrk="0"/>
            <a:endParaRPr lang="en-CA" sz="2800" dirty="0"/>
          </a:p>
          <a:p>
            <a:pPr latinLnBrk="0"/>
            <a:r>
              <a:rPr lang="en-CA" sz="2800" b="1" dirty="0"/>
              <a:t>Epistemic uncertainty </a:t>
            </a:r>
            <a:r>
              <a:rPr lang="en-CA" sz="2800" dirty="0"/>
              <a:t>is also known as systematic uncertainty, and is due to things one could in principle know but does not in practice. This may be because a measurement is not accurate, because the model neglects certain effects, or because particular data have been deliberately hidden.</a:t>
            </a:r>
          </a:p>
        </p:txBody>
      </p:sp>
    </p:spTree>
    <p:extLst>
      <p:ext uri="{BB962C8B-B14F-4D97-AF65-F5344CB8AC3E}">
        <p14:creationId xmlns:p14="http://schemas.microsoft.com/office/powerpoint/2010/main" val="2149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Aleatoric VS. Epistemic Uncertainty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773F-C29D-43B4-7366-2EDD6F92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98" y="1507788"/>
            <a:ext cx="53816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74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8C2E4D-1D5E-1FB7-F410-2DDBD78C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Aleatoric VS. Epistemic Uncertainty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B22F6-2DCD-6BD0-B349-41E65252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588547"/>
            <a:ext cx="52863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2A5452-FD82-4337-90DF-E415AEC72956}"/>
              </a:ext>
            </a:extLst>
          </p:cNvPr>
          <p:cNvGrpSpPr/>
          <p:nvPr/>
        </p:nvGrpSpPr>
        <p:grpSpPr>
          <a:xfrm>
            <a:off x="1368830" y="1414262"/>
            <a:ext cx="9479744" cy="2903738"/>
            <a:chOff x="144660" y="1726510"/>
            <a:chExt cx="8266918" cy="25322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AE11BD-9E62-48DF-B79E-BF2E9933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5739" y="1726510"/>
              <a:ext cx="3695839" cy="25322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61347E-CF58-4C76-9639-D12474A2E36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60" y="1726510"/>
              <a:ext cx="4013358" cy="2532238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B76F17-0D9F-435F-9030-B3A3CA5B7F7E}"/>
              </a:ext>
            </a:extLst>
          </p:cNvPr>
          <p:cNvSpPr txBox="1"/>
          <p:nvPr/>
        </p:nvSpPr>
        <p:spPr>
          <a:xfrm>
            <a:off x="993140" y="4655448"/>
            <a:ext cx="106400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Create datasets from the FRP for empirical validation of simulation tools, which has limited input uncertainty compared to real buildings.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Provide modeling Input document + operational data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Demonstrate with a detailed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EnergyPlus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717F-ACA4-EC20-281F-12518649D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1201660-FFDE-919C-7B8C-C497CC7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Material Property Calibration/Estimation</a:t>
            </a:r>
          </a:p>
        </p:txBody>
      </p:sp>
    </p:spTree>
    <p:extLst>
      <p:ext uri="{BB962C8B-B14F-4D97-AF65-F5344CB8AC3E}">
        <p14:creationId xmlns:p14="http://schemas.microsoft.com/office/powerpoint/2010/main" val="100018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7AD16-3E71-83F6-AA38-B2D0971F2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D954FA7B-5153-DBAE-8719-7574444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Material Property Calibration/Estimation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E1EB5-3186-268A-BC59-7E16C20197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B40AE4-1A69-CA3F-DDCD-08577ACAFFC3}"/>
              </a:ext>
            </a:extLst>
          </p:cNvPr>
          <p:cNvGrpSpPr/>
          <p:nvPr/>
        </p:nvGrpSpPr>
        <p:grpSpPr>
          <a:xfrm>
            <a:off x="984589" y="1392433"/>
            <a:ext cx="9912012" cy="5017534"/>
            <a:chOff x="1911051" y="1870141"/>
            <a:chExt cx="8059087" cy="4079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FAB5C8-1B96-1A0A-C5F4-A88F2E76FEC1}"/>
                </a:ext>
              </a:extLst>
            </p:cNvPr>
            <p:cNvGrpSpPr/>
            <p:nvPr/>
          </p:nvGrpSpPr>
          <p:grpSpPr>
            <a:xfrm>
              <a:off x="4030843" y="1870141"/>
              <a:ext cx="3905981" cy="3419639"/>
              <a:chOff x="4444894" y="1597152"/>
              <a:chExt cx="3780897" cy="331012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DACEFA-E4D8-87EC-096B-7D2DC8C7C737}"/>
                  </a:ext>
                </a:extLst>
              </p:cNvPr>
              <p:cNvSpPr/>
              <p:nvPr/>
            </p:nvSpPr>
            <p:spPr>
              <a:xfrm rot="16200000">
                <a:off x="3358339" y="2848928"/>
                <a:ext cx="3307080" cy="809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D5EC2A-966D-BB88-E31D-091BBEA58E72}"/>
                  </a:ext>
                </a:extLst>
              </p:cNvPr>
              <p:cNvSpPr/>
              <p:nvPr/>
            </p:nvSpPr>
            <p:spPr>
              <a:xfrm rot="5400000">
                <a:off x="4892817" y="4383406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1CEAEE8-2EB0-E7E9-6FFA-40E219E01EA2}"/>
                  </a:ext>
                </a:extLst>
              </p:cNvPr>
              <p:cNvSpPr/>
              <p:nvPr/>
            </p:nvSpPr>
            <p:spPr>
              <a:xfrm rot="16200000">
                <a:off x="4892817" y="1314451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A93353-3E28-B4D6-293D-9FFB6737C0A8}"/>
                  </a:ext>
                </a:extLst>
              </p:cNvPr>
              <p:cNvSpPr/>
              <p:nvPr/>
            </p:nvSpPr>
            <p:spPr>
              <a:xfrm rot="16200000">
                <a:off x="5532853" y="3261360"/>
                <a:ext cx="1645920" cy="1645920"/>
              </a:xfrm>
              <a:prstGeom prst="rect">
                <a:avLst/>
              </a:prstGeom>
              <a:solidFill>
                <a:srgbClr val="E6E6E6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D71D6D-8D12-61DB-003D-B249E6CB5929}"/>
                  </a:ext>
                </a:extLst>
              </p:cNvPr>
              <p:cNvSpPr/>
              <p:nvPr/>
            </p:nvSpPr>
            <p:spPr>
              <a:xfrm rot="16200000">
                <a:off x="5532853" y="1600200"/>
                <a:ext cx="1645920" cy="1645920"/>
              </a:xfrm>
              <a:prstGeom prst="rect">
                <a:avLst/>
              </a:prstGeom>
              <a:solidFill>
                <a:srgbClr val="E6E6E6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9C5EA7-7529-01A9-9C47-9D55CEED38A5}"/>
                  </a:ext>
                </a:extLst>
              </p:cNvPr>
              <p:cNvSpPr/>
              <p:nvPr/>
            </p:nvSpPr>
            <p:spPr>
              <a:xfrm rot="16200000">
                <a:off x="6150278" y="2878791"/>
                <a:ext cx="3310128" cy="7468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6280C6-046A-ECF9-2D9B-2EDF85FE9F01}"/>
                  </a:ext>
                </a:extLst>
              </p:cNvPr>
              <p:cNvSpPr/>
              <p:nvPr/>
            </p:nvSpPr>
            <p:spPr>
              <a:xfrm rot="16200000">
                <a:off x="5715733" y="344424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A78C5-3410-4D59-342D-85C754C8599E}"/>
                  </a:ext>
                </a:extLst>
              </p:cNvPr>
              <p:cNvSpPr/>
              <p:nvPr/>
            </p:nvSpPr>
            <p:spPr>
              <a:xfrm rot="16200000">
                <a:off x="5715733" y="178308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6729D5-5045-97F2-2DEC-038D1F60C04A}"/>
                  </a:ext>
                </a:extLst>
              </p:cNvPr>
              <p:cNvSpPr/>
              <p:nvPr/>
            </p:nvSpPr>
            <p:spPr>
              <a:xfrm rot="16200000">
                <a:off x="3821232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6E9A1C-8327-06E8-8528-9554E6DE8327}"/>
                  </a:ext>
                </a:extLst>
              </p:cNvPr>
              <p:cNvSpPr/>
              <p:nvPr/>
            </p:nvSpPr>
            <p:spPr>
              <a:xfrm rot="16200000">
                <a:off x="2895446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2D97CD1-9DDF-7E53-262A-2F00D0AAC15D}"/>
                  </a:ext>
                </a:extLst>
              </p:cNvPr>
              <p:cNvSpPr/>
              <p:nvPr/>
            </p:nvSpPr>
            <p:spPr>
              <a:xfrm rot="16200000">
                <a:off x="4368694" y="3234691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569750-FEC9-A3E2-C48E-6A22BAB425D4}"/>
                  </a:ext>
                </a:extLst>
              </p:cNvPr>
              <p:cNvSpPr/>
              <p:nvPr/>
            </p:nvSpPr>
            <p:spPr>
              <a:xfrm rot="16200000">
                <a:off x="5439120" y="323469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95429-1FFE-D6DD-A213-84FC8B96BD3F}"/>
                  </a:ext>
                </a:extLst>
              </p:cNvPr>
              <p:cNvSpPr/>
              <p:nvPr/>
            </p:nvSpPr>
            <p:spPr>
              <a:xfrm rot="16200000">
                <a:off x="7079713" y="323088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B907EC-5418-ED7A-EE63-F9FFFA6BB6FB}"/>
                  </a:ext>
                </a:extLst>
              </p:cNvPr>
              <p:cNvSpPr/>
              <p:nvPr/>
            </p:nvSpPr>
            <p:spPr>
              <a:xfrm rot="16200000">
                <a:off x="8103871" y="323850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30044D-C2AD-DA60-B6CF-8A38AECE271C}"/>
                  </a:ext>
                </a:extLst>
              </p:cNvPr>
              <p:cNvSpPr/>
              <p:nvPr/>
            </p:nvSpPr>
            <p:spPr>
              <a:xfrm rot="16200000">
                <a:off x="4507012" y="3236120"/>
                <a:ext cx="198120" cy="4572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6238F4-4DCE-E4B4-8690-19CDEC73A284}"/>
                </a:ext>
              </a:extLst>
            </p:cNvPr>
            <p:cNvSpPr/>
            <p:nvPr/>
          </p:nvSpPr>
          <p:spPr>
            <a:xfrm>
              <a:off x="1911051" y="1974637"/>
              <a:ext cx="204674" cy="472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19F1FB-1377-BD0E-FE5F-0B4C1A090AF4}"/>
                </a:ext>
              </a:extLst>
            </p:cNvPr>
            <p:cNvSpPr txBox="1"/>
            <p:nvPr/>
          </p:nvSpPr>
          <p:spPr>
            <a:xfrm>
              <a:off x="2238886" y="1870141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Temperature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98341E-15B8-D057-40C5-2196D800EA31}"/>
                </a:ext>
              </a:extLst>
            </p:cNvPr>
            <p:cNvSpPr txBox="1"/>
            <p:nvPr/>
          </p:nvSpPr>
          <p:spPr>
            <a:xfrm>
              <a:off x="2238886" y="2218143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Heat flux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14155B-A76B-5212-383A-F76BC0BCB33D}"/>
                </a:ext>
              </a:extLst>
            </p:cNvPr>
            <p:cNvSpPr/>
            <p:nvPr/>
          </p:nvSpPr>
          <p:spPr>
            <a:xfrm>
              <a:off x="1911051" y="2322639"/>
              <a:ext cx="204674" cy="472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33292C-9B38-F0CE-837D-45B606B9ABB9}"/>
                </a:ext>
              </a:extLst>
            </p:cNvPr>
            <p:cNvSpPr txBox="1"/>
            <p:nvPr/>
          </p:nvSpPr>
          <p:spPr>
            <a:xfrm>
              <a:off x="2119525" y="3402665"/>
              <a:ext cx="1126243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Interior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3B6BAA-CE92-396E-8F3E-E72D4A6F3AF0}"/>
                </a:ext>
              </a:extLst>
            </p:cNvPr>
            <p:cNvSpPr txBox="1"/>
            <p:nvPr/>
          </p:nvSpPr>
          <p:spPr>
            <a:xfrm>
              <a:off x="8723894" y="3402665"/>
              <a:ext cx="1246244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Exterior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1FFBBE-C8FF-23B7-54DF-41EBFF5A4B22}"/>
                </a:ext>
              </a:extLst>
            </p:cNvPr>
            <p:cNvSpPr txBox="1"/>
            <p:nvPr/>
          </p:nvSpPr>
          <p:spPr>
            <a:xfrm>
              <a:off x="306239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Gypsum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2884F84-8481-C322-63C5-1B15674E5512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5302"/>
              <a:ext cx="596253" cy="3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492F28-EDD5-F8E9-DA03-3C8D16E976F6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6778"/>
              <a:ext cx="1556152" cy="39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2097B-0C44-54B3-9CFD-A519306CFABE}"/>
                </a:ext>
              </a:extLst>
            </p:cNvPr>
            <p:cNvSpPr txBox="1"/>
            <p:nvPr/>
          </p:nvSpPr>
          <p:spPr>
            <a:xfrm>
              <a:off x="4134894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Batt Ins.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FC58D7-4B69-278C-FD17-3CB1A9AD8EE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4611144" y="4885918"/>
              <a:ext cx="1" cy="67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AFD0E-063A-3B3A-48D3-D2515192AA13}"/>
                </a:ext>
              </a:extLst>
            </p:cNvPr>
            <p:cNvSpPr txBox="1"/>
            <p:nvPr/>
          </p:nvSpPr>
          <p:spPr>
            <a:xfrm>
              <a:off x="5472488" y="5559334"/>
              <a:ext cx="952501" cy="39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Concrete block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46CCA9-9C90-C81F-2360-22C7440CCAD6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948738" y="4915756"/>
              <a:ext cx="1" cy="64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313C93-DA09-D339-0B0B-4499F23F752F}"/>
                </a:ext>
              </a:extLst>
            </p:cNvPr>
            <p:cNvSpPr txBox="1"/>
            <p:nvPr/>
          </p:nvSpPr>
          <p:spPr>
            <a:xfrm>
              <a:off x="649892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Air gap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FDBCD1-AD3F-614E-B5DB-687A6AEFFAE4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6975170" y="4915756"/>
              <a:ext cx="1" cy="643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20CBFA-9B3A-469F-C309-B9DB46B9BB50}"/>
                </a:ext>
              </a:extLst>
            </p:cNvPr>
            <p:cNvSpPr txBox="1"/>
            <p:nvPr/>
          </p:nvSpPr>
          <p:spPr>
            <a:xfrm>
              <a:off x="7476845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Brick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DF6EBF-30C4-B2DA-B9AA-09EABBC0AEB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7476846" y="5159918"/>
              <a:ext cx="476249" cy="39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72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63FB7-70EA-4B25-B56D-4F9EFCF790CC}"/>
              </a:ext>
            </a:extLst>
          </p:cNvPr>
          <p:cNvSpPr/>
          <p:nvPr/>
        </p:nvSpPr>
        <p:spPr>
          <a:xfrm>
            <a:off x="1097940" y="1759735"/>
            <a:ext cx="344605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DD2A8-FC73-4DD4-B5BA-BEB2773DB28A}"/>
              </a:ext>
            </a:extLst>
          </p:cNvPr>
          <p:cNvSpPr/>
          <p:nvPr/>
        </p:nvSpPr>
        <p:spPr>
          <a:xfrm>
            <a:off x="1442543" y="1759735"/>
            <a:ext cx="1148682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1AF53-4B23-435C-9DD5-5B5F2DC6AD36}"/>
              </a:ext>
            </a:extLst>
          </p:cNvPr>
          <p:cNvSpPr/>
          <p:nvPr/>
        </p:nvSpPr>
        <p:spPr>
          <a:xfrm>
            <a:off x="2591224" y="1759733"/>
            <a:ext cx="344605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67E3B-FA41-4C98-A1F9-1AD5D0CC4FED}"/>
              </a:ext>
            </a:extLst>
          </p:cNvPr>
          <p:cNvSpPr/>
          <p:nvPr/>
        </p:nvSpPr>
        <p:spPr>
          <a:xfrm>
            <a:off x="2935827" y="1759732"/>
            <a:ext cx="1733468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F7905-50FF-4087-A8DD-D9D2186A91CD}"/>
              </a:ext>
            </a:extLst>
          </p:cNvPr>
          <p:cNvSpPr/>
          <p:nvPr/>
        </p:nvSpPr>
        <p:spPr>
          <a:xfrm>
            <a:off x="5013896" y="1759732"/>
            <a:ext cx="1148682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C6630-55A6-43F5-BB60-66FBE6A1F2A3}"/>
              </a:ext>
            </a:extLst>
          </p:cNvPr>
          <p:cNvSpPr/>
          <p:nvPr/>
        </p:nvSpPr>
        <p:spPr>
          <a:xfrm>
            <a:off x="1836087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890C9F-C0D0-41DF-A570-48EF200989CB}"/>
              </a:ext>
            </a:extLst>
          </p:cNvPr>
          <p:cNvSpPr/>
          <p:nvPr/>
        </p:nvSpPr>
        <p:spPr>
          <a:xfrm>
            <a:off x="2006649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C79FA9-120B-4602-B243-8958F0D1D180}"/>
              </a:ext>
            </a:extLst>
          </p:cNvPr>
          <p:cNvSpPr/>
          <p:nvPr/>
        </p:nvSpPr>
        <p:spPr>
          <a:xfrm>
            <a:off x="2177211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19A321-1CB8-4B18-9CAA-E8AA18353827}"/>
              </a:ext>
            </a:extLst>
          </p:cNvPr>
          <p:cNvSpPr/>
          <p:nvPr/>
        </p:nvSpPr>
        <p:spPr>
          <a:xfrm>
            <a:off x="5407441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D79922-5F84-4DF3-8821-6238E2DE5585}"/>
              </a:ext>
            </a:extLst>
          </p:cNvPr>
          <p:cNvSpPr/>
          <p:nvPr/>
        </p:nvSpPr>
        <p:spPr>
          <a:xfrm>
            <a:off x="5578003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EC639D-A799-4D51-9B91-BEE1786022A6}"/>
              </a:ext>
            </a:extLst>
          </p:cNvPr>
          <p:cNvSpPr/>
          <p:nvPr/>
        </p:nvSpPr>
        <p:spPr>
          <a:xfrm>
            <a:off x="5748564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02DE98-B925-4387-B4D7-B2907DC8891C}"/>
              </a:ext>
            </a:extLst>
          </p:cNvPr>
          <p:cNvGrpSpPr/>
          <p:nvPr/>
        </p:nvGrpSpPr>
        <p:grpSpPr>
          <a:xfrm>
            <a:off x="1157986" y="2832372"/>
            <a:ext cx="224513" cy="78976"/>
            <a:chOff x="3172195" y="3592897"/>
            <a:chExt cx="265063" cy="93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49B07-6331-41AD-9E6A-4A05A53E2AD9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B0AFDA-F161-48C6-927E-B6E027180696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CCA9C6-3884-46C0-B805-4B9B5E4C0295}"/>
              </a:ext>
            </a:extLst>
          </p:cNvPr>
          <p:cNvGrpSpPr/>
          <p:nvPr/>
        </p:nvGrpSpPr>
        <p:grpSpPr>
          <a:xfrm>
            <a:off x="1507813" y="2832372"/>
            <a:ext cx="224513" cy="78976"/>
            <a:chOff x="3172195" y="3592897"/>
            <a:chExt cx="265063" cy="932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817100-CFC6-4096-A1D4-EB6415DF75C5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AC7FEF-6F66-4605-93E7-D5C2E1B670F5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9CDEF-1485-417B-BA5C-6449FD92D71C}"/>
              </a:ext>
            </a:extLst>
          </p:cNvPr>
          <p:cNvGrpSpPr/>
          <p:nvPr/>
        </p:nvGrpSpPr>
        <p:grpSpPr>
          <a:xfrm>
            <a:off x="2306006" y="2832372"/>
            <a:ext cx="224513" cy="78976"/>
            <a:chOff x="3172195" y="3592897"/>
            <a:chExt cx="265063" cy="932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159AB9-4CED-4CE5-AFFD-9B77270F6E6B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D567EC-E544-4D3C-8E46-4238CA88967F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B10B5D-46CE-4000-95E3-344FBED4A3FB}"/>
              </a:ext>
            </a:extLst>
          </p:cNvPr>
          <p:cNvGrpSpPr/>
          <p:nvPr/>
        </p:nvGrpSpPr>
        <p:grpSpPr>
          <a:xfrm>
            <a:off x="2651269" y="2832372"/>
            <a:ext cx="224513" cy="78976"/>
            <a:chOff x="3172195" y="3592897"/>
            <a:chExt cx="265063" cy="932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A122B4-27DA-400E-B578-907768C63972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A60787-BAE5-4550-B757-2BAEB4431C36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731E5E-044D-43FA-974A-88A99D35FD6D}"/>
              </a:ext>
            </a:extLst>
          </p:cNvPr>
          <p:cNvGrpSpPr/>
          <p:nvPr/>
        </p:nvGrpSpPr>
        <p:grpSpPr>
          <a:xfrm>
            <a:off x="3001096" y="2832372"/>
            <a:ext cx="224513" cy="78976"/>
            <a:chOff x="3172195" y="3592897"/>
            <a:chExt cx="265063" cy="932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85AB0A-EB1A-455C-9C29-E4B0C8D6C20B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2749A7-FA89-4E8D-9716-9454ADEA26CF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E3B9FA-35AD-469D-B79F-C16B584A9C8B}"/>
              </a:ext>
            </a:extLst>
          </p:cNvPr>
          <p:cNvGrpSpPr/>
          <p:nvPr/>
        </p:nvGrpSpPr>
        <p:grpSpPr>
          <a:xfrm>
            <a:off x="4376901" y="2832372"/>
            <a:ext cx="224513" cy="78976"/>
            <a:chOff x="3172195" y="3592897"/>
            <a:chExt cx="265063" cy="932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6091C5-8DE1-4449-9898-8F42532F48B1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0267E9-A106-484C-BEC9-F5F46C072A00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B65CA8-4C8E-4918-A180-3E2251953834}"/>
              </a:ext>
            </a:extLst>
          </p:cNvPr>
          <p:cNvGrpSpPr/>
          <p:nvPr/>
        </p:nvGrpSpPr>
        <p:grpSpPr>
          <a:xfrm>
            <a:off x="5080938" y="2832372"/>
            <a:ext cx="224513" cy="78976"/>
            <a:chOff x="3172195" y="3592897"/>
            <a:chExt cx="265063" cy="932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50731F-D649-4870-B889-620B13ABE922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DCBF7E-CB87-4906-9128-C6B9E844B8A3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32FA39-1D4B-4D55-A655-1653F0B8F6FA}"/>
              </a:ext>
            </a:extLst>
          </p:cNvPr>
          <p:cNvGrpSpPr/>
          <p:nvPr/>
        </p:nvGrpSpPr>
        <p:grpSpPr>
          <a:xfrm>
            <a:off x="5876803" y="2832372"/>
            <a:ext cx="224513" cy="78976"/>
            <a:chOff x="3172195" y="3592897"/>
            <a:chExt cx="265063" cy="932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3DE8A7-0A73-4697-A66F-2B0EB8269619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2CB001-9AB7-4253-A740-751A0EC88121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FF32E6-D66A-4601-ADBC-5F4ADAC2BA78}"/>
              </a:ext>
            </a:extLst>
          </p:cNvPr>
          <p:cNvGrpSpPr/>
          <p:nvPr/>
        </p:nvGrpSpPr>
        <p:grpSpPr>
          <a:xfrm>
            <a:off x="3405364" y="2861626"/>
            <a:ext cx="794394" cy="20467"/>
            <a:chOff x="5879800" y="3615354"/>
            <a:chExt cx="937870" cy="241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ED2E4C-BAEC-4C44-91A1-C5BE117F51BF}"/>
                </a:ext>
              </a:extLst>
            </p:cNvPr>
            <p:cNvSpPr/>
            <p:nvPr/>
          </p:nvSpPr>
          <p:spPr>
            <a:xfrm>
              <a:off x="5879800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E708B3-24AC-4A8E-94CE-30A8E8DF98E7}"/>
                </a:ext>
              </a:extLst>
            </p:cNvPr>
            <p:cNvSpPr/>
            <p:nvPr/>
          </p:nvSpPr>
          <p:spPr>
            <a:xfrm>
              <a:off x="6062541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14D055-DECC-456D-8CB4-975385D5FFDB}"/>
                </a:ext>
              </a:extLst>
            </p:cNvPr>
            <p:cNvSpPr/>
            <p:nvPr/>
          </p:nvSpPr>
          <p:spPr>
            <a:xfrm>
              <a:off x="6245282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87C5F2-769F-41DB-89DF-863FAB9D5B71}"/>
                </a:ext>
              </a:extLst>
            </p:cNvPr>
            <p:cNvSpPr/>
            <p:nvPr/>
          </p:nvSpPr>
          <p:spPr>
            <a:xfrm>
              <a:off x="6610764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AE73105-9CA6-4448-9055-458BB758027A}"/>
                </a:ext>
              </a:extLst>
            </p:cNvPr>
            <p:cNvSpPr/>
            <p:nvPr/>
          </p:nvSpPr>
          <p:spPr>
            <a:xfrm>
              <a:off x="6793506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4F6416-ABAE-45C7-8011-7BCB3F13E59F}"/>
                </a:ext>
              </a:extLst>
            </p:cNvPr>
            <p:cNvSpPr/>
            <p:nvPr/>
          </p:nvSpPr>
          <p:spPr>
            <a:xfrm>
              <a:off x="6428023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B98A7B2-B5A6-4C71-BC44-6EF2B5F974A6}"/>
              </a:ext>
            </a:extLst>
          </p:cNvPr>
          <p:cNvSpPr/>
          <p:nvPr/>
        </p:nvSpPr>
        <p:spPr>
          <a:xfrm>
            <a:off x="6923395" y="1578766"/>
            <a:ext cx="4623031" cy="46950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57B9F-58AD-4DC2-A778-D09488B513A7}"/>
                  </a:ext>
                </a:extLst>
              </p:cNvPr>
              <p:cNvSpPr txBox="1"/>
              <p:nvPr/>
            </p:nvSpPr>
            <p:spPr>
              <a:xfrm>
                <a:off x="7717349" y="2191597"/>
                <a:ext cx="3302571" cy="420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Δ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Δ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57B9F-58AD-4DC2-A778-D09488B5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349" y="2191597"/>
                <a:ext cx="3302571" cy="420756"/>
              </a:xfrm>
              <a:prstGeom prst="rect">
                <a:avLst/>
              </a:prstGeom>
              <a:blipFill>
                <a:blip r:embed="rId3"/>
                <a:stretch>
                  <a:fillRect l="-923" t="-10145" b="-188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3784FB6-072F-4AC2-AABB-2A84A36EC2D7}"/>
              </a:ext>
            </a:extLst>
          </p:cNvPr>
          <p:cNvSpPr txBox="1"/>
          <p:nvPr/>
        </p:nvSpPr>
        <p:spPr>
          <a:xfrm>
            <a:off x="7176203" y="1702652"/>
            <a:ext cx="41174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Internal node heat diffusion equation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EBD26D8-826F-4078-9A11-BD7233AAE653}"/>
              </a:ext>
            </a:extLst>
          </p:cNvPr>
          <p:cNvSpPr/>
          <p:nvPr/>
        </p:nvSpPr>
        <p:spPr>
          <a:xfrm>
            <a:off x="7265149" y="3116450"/>
            <a:ext cx="3939520" cy="470336"/>
          </a:xfrm>
          <a:prstGeom prst="downArrow">
            <a:avLst>
              <a:gd name="adj1" fmla="val 57511"/>
              <a:gd name="adj2" fmla="val 50000"/>
            </a:avLst>
          </a:prstGeom>
          <a:solidFill>
            <a:schemeClr val="accent3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4391D7-D0A9-4D1C-8E84-F89547072613}"/>
                  </a:ext>
                </a:extLst>
              </p:cNvPr>
              <p:cNvSpPr txBox="1"/>
              <p:nvPr/>
            </p:nvSpPr>
            <p:spPr>
              <a:xfrm>
                <a:off x="7852365" y="4404149"/>
                <a:ext cx="2440027" cy="1331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𝐀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𝐁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𝐮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𝐲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>
                    <a:tab pos="987029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𝒩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0,</m:t>
                        </m:r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𝐐</m:t>
                        </m:r>
                      </m:e>
                    </m:d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>
                    <a:tab pos="987029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𝒩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0,</m:t>
                        </m:r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𝐑</m:t>
                        </m:r>
                      </m:e>
                    </m:d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4391D7-D0A9-4D1C-8E84-F89547072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65" y="4404149"/>
                <a:ext cx="2440027" cy="1331134"/>
              </a:xfrm>
              <a:prstGeom prst="rect">
                <a:avLst/>
              </a:prstGeom>
              <a:blipFill>
                <a:blip r:embed="rId4"/>
                <a:stretch>
                  <a:fillRect l="-3000" b="-27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D75EF57-03E8-4E78-8854-236B7B7396CD}"/>
              </a:ext>
            </a:extLst>
          </p:cNvPr>
          <p:cNvSpPr txBox="1"/>
          <p:nvPr/>
        </p:nvSpPr>
        <p:spPr>
          <a:xfrm>
            <a:off x="8219274" y="3116451"/>
            <a:ext cx="20312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discretization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D2C9F4-2252-4241-864E-1B01454A8974}"/>
              </a:ext>
            </a:extLst>
          </p:cNvPr>
          <p:cNvCxnSpPr>
            <a:cxnSpLocks/>
          </p:cNvCxnSpPr>
          <p:nvPr/>
        </p:nvCxnSpPr>
        <p:spPr>
          <a:xfrm>
            <a:off x="7642178" y="4278254"/>
            <a:ext cx="210184" cy="217175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3EE1B03-3203-458E-9B67-C80EA60FCD02}"/>
              </a:ext>
            </a:extLst>
          </p:cNvPr>
          <p:cNvSpPr txBox="1"/>
          <p:nvPr/>
        </p:nvSpPr>
        <p:spPr>
          <a:xfrm>
            <a:off x="6733930" y="4064958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Node temperatures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E44ABC-9177-4FE2-BB39-88F71A7AFF26}"/>
              </a:ext>
            </a:extLst>
          </p:cNvPr>
          <p:cNvCxnSpPr>
            <a:cxnSpLocks/>
          </p:cNvCxnSpPr>
          <p:nvPr/>
        </p:nvCxnSpPr>
        <p:spPr>
          <a:xfrm flipH="1">
            <a:off x="9558101" y="4221450"/>
            <a:ext cx="244798" cy="273979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6D72FC9-CAC6-47F9-BE78-00F0CD99E83C}"/>
              </a:ext>
            </a:extLst>
          </p:cNvPr>
          <p:cNvSpPr txBox="1"/>
          <p:nvPr/>
        </p:nvSpPr>
        <p:spPr>
          <a:xfrm>
            <a:off x="9233328" y="3984664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Boundary conditions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E1818-1D65-4727-AB48-AC6D8E9B21A9}"/>
              </a:ext>
            </a:extLst>
          </p:cNvPr>
          <p:cNvSpPr txBox="1"/>
          <p:nvPr/>
        </p:nvSpPr>
        <p:spPr>
          <a:xfrm>
            <a:off x="9620511" y="4926151"/>
            <a:ext cx="20309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Process noise</a:t>
            </a:r>
          </a:p>
          <a:p>
            <a:pPr marL="128588" marR="0" lvl="0" indent="-1285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Unconsidered factors influencing the dynamic</a:t>
            </a:r>
          </a:p>
          <a:p>
            <a:pPr marL="128588" marR="0" lvl="0" indent="-1285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Model imperfection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676183-D50D-44C8-A22D-1614BD69C3EA}"/>
              </a:ext>
            </a:extLst>
          </p:cNvPr>
          <p:cNvCxnSpPr>
            <a:cxnSpLocks/>
          </p:cNvCxnSpPr>
          <p:nvPr/>
        </p:nvCxnSpPr>
        <p:spPr>
          <a:xfrm flipH="1" flipV="1">
            <a:off x="10141577" y="4698763"/>
            <a:ext cx="35572" cy="264523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566FFE-0EC7-4C9A-9A8A-B0F6B4DD6474}"/>
              </a:ext>
            </a:extLst>
          </p:cNvPr>
          <p:cNvSpPr txBox="1"/>
          <p:nvPr/>
        </p:nvSpPr>
        <p:spPr>
          <a:xfrm>
            <a:off x="8913919" y="5672529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Measurement noise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2552C-4E47-4498-B284-6EE6C04377A0}"/>
              </a:ext>
            </a:extLst>
          </p:cNvPr>
          <p:cNvCxnSpPr>
            <a:cxnSpLocks/>
          </p:cNvCxnSpPr>
          <p:nvPr/>
        </p:nvCxnSpPr>
        <p:spPr>
          <a:xfrm flipH="1" flipV="1">
            <a:off x="9004300" y="4992499"/>
            <a:ext cx="337517" cy="666444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1B9191-42B3-4495-A318-1DCC5BC8E394}"/>
              </a:ext>
            </a:extLst>
          </p:cNvPr>
          <p:cNvSpPr txBox="1"/>
          <p:nvPr/>
        </p:nvSpPr>
        <p:spPr>
          <a:xfrm>
            <a:off x="1063618" y="4226810"/>
            <a:ext cx="4852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>
                <a:tab pos="1331119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20 nodes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(3 in gypsum,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6 in insulation,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10 in concrete block,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6 in face brick)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A035F-EFDD-848B-73B5-EAC5EABCF0E7}"/>
              </a:ext>
            </a:extLst>
          </p:cNvPr>
          <p:cNvSpPr txBox="1">
            <a:spLocks/>
          </p:cNvSpPr>
          <p:nvPr/>
        </p:nvSpPr>
        <p:spPr>
          <a:xfrm>
            <a:off x="213360" y="149468"/>
            <a:ext cx="12011977" cy="721803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itle 2">
            <a:extLst>
              <a:ext uri="{FF2B5EF4-FFF2-40B4-BE49-F238E27FC236}">
                <a16:creationId xmlns:a16="http://schemas.microsoft.com/office/drawing/2014/main" id="{CD5A6883-5E55-F4C8-7ED2-D4152375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144378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74E06-0EAF-BC86-F757-3ED8B8CFFC96}"/>
              </a:ext>
            </a:extLst>
          </p:cNvPr>
          <p:cNvGrpSpPr/>
          <p:nvPr/>
        </p:nvGrpSpPr>
        <p:grpSpPr>
          <a:xfrm>
            <a:off x="1256393" y="1172952"/>
            <a:ext cx="9884048" cy="5201085"/>
            <a:chOff x="2318986" y="1648751"/>
            <a:chExt cx="7695408" cy="40494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2C222-B024-4B99-AF2C-7B55A32F7537}"/>
                </a:ext>
              </a:extLst>
            </p:cNvPr>
            <p:cNvSpPr txBox="1"/>
            <p:nvPr/>
          </p:nvSpPr>
          <p:spPr>
            <a:xfrm>
              <a:off x="2922374" y="5367469"/>
              <a:ext cx="6843025" cy="33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marR="0" lvl="0" indent="-257175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R-value computed with median values = 3.625 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m2-K/W]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3C386E-F349-4303-87D6-18707B42CA64}"/>
                </a:ext>
              </a:extLst>
            </p:cNvPr>
            <p:cNvSpPr txBox="1"/>
            <p:nvPr/>
          </p:nvSpPr>
          <p:spPr>
            <a:xfrm>
              <a:off x="8738230" y="2641051"/>
              <a:ext cx="1276164" cy="41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Air 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[m2-K/W]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361861-E472-41D7-8621-2FC070DEB1B0}"/>
                </a:ext>
              </a:extLst>
            </p:cNvPr>
            <p:cNvGrpSpPr/>
            <p:nvPr/>
          </p:nvGrpSpPr>
          <p:grpSpPr>
            <a:xfrm>
              <a:off x="2318986" y="1648751"/>
              <a:ext cx="6329715" cy="3485225"/>
              <a:chOff x="882180" y="1245833"/>
              <a:chExt cx="8439620" cy="46469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ADCAC25-7F64-4462-B495-E36CE9D77351}"/>
                  </a:ext>
                </a:extLst>
              </p:cNvPr>
              <p:cNvGrpSpPr/>
              <p:nvPr/>
            </p:nvGrpSpPr>
            <p:grpSpPr>
              <a:xfrm>
                <a:off x="882180" y="1245833"/>
                <a:ext cx="8143458" cy="4646966"/>
                <a:chOff x="1890680" y="1383352"/>
                <a:chExt cx="6564339" cy="3745861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441DD1-4B59-4666-9B53-042BB5979450}"/>
                    </a:ext>
                  </a:extLst>
                </p:cNvPr>
                <p:cNvSpPr txBox="1"/>
                <p:nvPr/>
              </p:nvSpPr>
              <p:spPr>
                <a:xfrm>
                  <a:off x="2017884" y="2069178"/>
                  <a:ext cx="836245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Cp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[J/kg-K]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7FFAC1-8B41-4D4F-A6A7-7D55E7E85DD1}"/>
                    </a:ext>
                  </a:extLst>
                </p:cNvPr>
                <p:cNvSpPr txBox="1"/>
                <p:nvPr/>
              </p:nvSpPr>
              <p:spPr>
                <a:xfrm>
                  <a:off x="1890680" y="3221196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Times New Roman" panose="02020603050405020304" pitchFamily="18" charset="0"/>
                    </a:rPr>
                    <a:t>ρ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[kg/m3]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AB3B8-9879-43A3-B183-68D4A84BEF8F}"/>
                    </a:ext>
                  </a:extLst>
                </p:cNvPr>
                <p:cNvSpPr txBox="1"/>
                <p:nvPr/>
              </p:nvSpPr>
              <p:spPr>
                <a:xfrm>
                  <a:off x="1890680" y="4373215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k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[W/m-K]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EB2915E-ACF6-46FD-BBF0-0171B43EDEAC}"/>
                    </a:ext>
                  </a:extLst>
                </p:cNvPr>
                <p:cNvSpPr txBox="1"/>
                <p:nvPr/>
              </p:nvSpPr>
              <p:spPr>
                <a:xfrm>
                  <a:off x="2606534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Gypsum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2673A8-0295-4B23-AC72-42C3CA2FEF38}"/>
                    </a:ext>
                  </a:extLst>
                </p:cNvPr>
                <p:cNvSpPr txBox="1"/>
                <p:nvPr/>
              </p:nvSpPr>
              <p:spPr>
                <a:xfrm>
                  <a:off x="3725755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Batt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8AD451-C44E-44FA-9E68-C9A1D732FE31}"/>
                    </a:ext>
                  </a:extLst>
                </p:cNvPr>
                <p:cNvSpPr txBox="1"/>
                <p:nvPr/>
              </p:nvSpPr>
              <p:spPr>
                <a:xfrm>
                  <a:off x="4844976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Gypsum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F2D6A5-3F8D-4B06-81C0-84F40383FA2D}"/>
                    </a:ext>
                  </a:extLst>
                </p:cNvPr>
                <p:cNvSpPr txBox="1"/>
                <p:nvPr/>
              </p:nvSpPr>
              <p:spPr>
                <a:xfrm>
                  <a:off x="5964197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CMU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FEBF71-E702-49C1-86EF-5D1D784791CC}"/>
                    </a:ext>
                  </a:extLst>
                </p:cNvPr>
                <p:cNvSpPr txBox="1"/>
                <p:nvPr/>
              </p:nvSpPr>
              <p:spPr>
                <a:xfrm>
                  <a:off x="7083419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Face Brick</a:t>
                  </a:r>
                </a:p>
              </p:txBody>
            </p:sp>
            <p:pic>
              <p:nvPicPr>
                <p:cNvPr id="4100" name="Picture 4">
                  <a:extLst>
                    <a:ext uri="{FF2B5EF4-FFF2-40B4-BE49-F238E27FC236}">
                      <a16:creationId xmlns:a16="http://schemas.microsoft.com/office/drawing/2014/main" id="{5FE08059-49CD-40BD-A65B-4F5B431101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408"/>
                <a:stretch/>
              </p:blipFill>
              <p:spPr bwMode="auto">
                <a:xfrm>
                  <a:off x="2786063" y="1728788"/>
                  <a:ext cx="5467485" cy="3400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18B959-A11A-41FE-9FA1-343369896702}"/>
                  </a:ext>
                </a:extLst>
              </p:cNvPr>
              <p:cNvSpPr/>
              <p:nvPr/>
            </p:nvSpPr>
            <p:spPr>
              <a:xfrm>
                <a:off x="8674100" y="3022600"/>
                <a:ext cx="647700" cy="27432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B03ADBFA-56B2-4B40-BA3D-5AC138848D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71" b="67239"/>
            <a:stretch/>
          </p:blipFill>
          <p:spPr bwMode="auto">
            <a:xfrm>
              <a:off x="8879610" y="3033818"/>
              <a:ext cx="993406" cy="103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DD53603A-C152-00EF-DBB5-79CDD0F2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423339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D10BB75-215C-AE52-ACE4-8ACB24E11BEC}"/>
              </a:ext>
            </a:extLst>
          </p:cNvPr>
          <p:cNvGrpSpPr/>
          <p:nvPr/>
        </p:nvGrpSpPr>
        <p:grpSpPr>
          <a:xfrm>
            <a:off x="8620413" y="986223"/>
            <a:ext cx="2360445" cy="2066541"/>
            <a:chOff x="4444894" y="1597152"/>
            <a:chExt cx="3780897" cy="331012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FA3E6C-F03E-8CEF-BEE4-1F5F90DD0ECA}"/>
                </a:ext>
              </a:extLst>
            </p:cNvPr>
            <p:cNvSpPr/>
            <p:nvPr/>
          </p:nvSpPr>
          <p:spPr>
            <a:xfrm rot="16200000">
              <a:off x="3358339" y="2848928"/>
              <a:ext cx="3307080" cy="8096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F7FE7D3-2718-8C43-8974-A54BF5EA14AA}"/>
                </a:ext>
              </a:extLst>
            </p:cNvPr>
            <p:cNvSpPr/>
            <p:nvPr/>
          </p:nvSpPr>
          <p:spPr>
            <a:xfrm rot="5400000">
              <a:off x="4892817" y="4383406"/>
              <a:ext cx="238125" cy="809625"/>
            </a:xfrm>
            <a:custGeom>
              <a:avLst/>
              <a:gdLst>
                <a:gd name="connsiteX0" fmla="*/ 0 w 238125"/>
                <a:gd name="connsiteY0" fmla="*/ 0 h 809625"/>
                <a:gd name="connsiteX1" fmla="*/ 238125 w 238125"/>
                <a:gd name="connsiteY1" fmla="*/ 0 h 809625"/>
                <a:gd name="connsiteX2" fmla="*/ 238125 w 238125"/>
                <a:gd name="connsiteY2" fmla="*/ 809625 h 809625"/>
                <a:gd name="connsiteX3" fmla="*/ 0 w 238125"/>
                <a:gd name="connsiteY3" fmla="*/ 809625 h 809625"/>
                <a:gd name="connsiteX4" fmla="*/ 0 w 238125"/>
                <a:gd name="connsiteY4" fmla="*/ 663574 h 809625"/>
                <a:gd name="connsiteX5" fmla="*/ 76199 w 238125"/>
                <a:gd name="connsiteY5" fmla="*/ 663574 h 809625"/>
                <a:gd name="connsiteX6" fmla="*/ 76199 w 238125"/>
                <a:gd name="connsiteY6" fmla="*/ 723899 h 809625"/>
                <a:gd name="connsiteX7" fmla="*/ 161927 w 238125"/>
                <a:gd name="connsiteY7" fmla="*/ 723899 h 809625"/>
                <a:gd name="connsiteX8" fmla="*/ 161927 w 238125"/>
                <a:gd name="connsiteY8" fmla="*/ 85725 h 809625"/>
                <a:gd name="connsiteX9" fmla="*/ 76199 w 238125"/>
                <a:gd name="connsiteY9" fmla="*/ 85725 h 809625"/>
                <a:gd name="connsiteX10" fmla="*/ 76199 w 238125"/>
                <a:gd name="connsiteY10" fmla="*/ 146050 h 809625"/>
                <a:gd name="connsiteX11" fmla="*/ 0 w 238125"/>
                <a:gd name="connsiteY11" fmla="*/ 14605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5" h="809625">
                  <a:moveTo>
                    <a:pt x="0" y="0"/>
                  </a:moveTo>
                  <a:lnTo>
                    <a:pt x="238125" y="0"/>
                  </a:lnTo>
                  <a:lnTo>
                    <a:pt x="238125" y="809625"/>
                  </a:lnTo>
                  <a:lnTo>
                    <a:pt x="0" y="809625"/>
                  </a:lnTo>
                  <a:lnTo>
                    <a:pt x="0" y="663574"/>
                  </a:lnTo>
                  <a:lnTo>
                    <a:pt x="76199" y="663574"/>
                  </a:lnTo>
                  <a:lnTo>
                    <a:pt x="76199" y="723899"/>
                  </a:lnTo>
                  <a:lnTo>
                    <a:pt x="161927" y="723899"/>
                  </a:lnTo>
                  <a:lnTo>
                    <a:pt x="161927" y="85725"/>
                  </a:lnTo>
                  <a:lnTo>
                    <a:pt x="76199" y="85725"/>
                  </a:lnTo>
                  <a:lnTo>
                    <a:pt x="76199" y="1460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FBE579-1A4F-1F75-A48C-6E498483A890}"/>
                </a:ext>
              </a:extLst>
            </p:cNvPr>
            <p:cNvSpPr/>
            <p:nvPr/>
          </p:nvSpPr>
          <p:spPr>
            <a:xfrm rot="16200000">
              <a:off x="4892817" y="1314451"/>
              <a:ext cx="238125" cy="809625"/>
            </a:xfrm>
            <a:custGeom>
              <a:avLst/>
              <a:gdLst>
                <a:gd name="connsiteX0" fmla="*/ 0 w 238125"/>
                <a:gd name="connsiteY0" fmla="*/ 0 h 809625"/>
                <a:gd name="connsiteX1" fmla="*/ 238125 w 238125"/>
                <a:gd name="connsiteY1" fmla="*/ 0 h 809625"/>
                <a:gd name="connsiteX2" fmla="*/ 238125 w 238125"/>
                <a:gd name="connsiteY2" fmla="*/ 809625 h 809625"/>
                <a:gd name="connsiteX3" fmla="*/ 0 w 238125"/>
                <a:gd name="connsiteY3" fmla="*/ 809625 h 809625"/>
                <a:gd name="connsiteX4" fmla="*/ 0 w 238125"/>
                <a:gd name="connsiteY4" fmla="*/ 663574 h 809625"/>
                <a:gd name="connsiteX5" fmla="*/ 76199 w 238125"/>
                <a:gd name="connsiteY5" fmla="*/ 663574 h 809625"/>
                <a:gd name="connsiteX6" fmla="*/ 76199 w 238125"/>
                <a:gd name="connsiteY6" fmla="*/ 723899 h 809625"/>
                <a:gd name="connsiteX7" fmla="*/ 161927 w 238125"/>
                <a:gd name="connsiteY7" fmla="*/ 723899 h 809625"/>
                <a:gd name="connsiteX8" fmla="*/ 161927 w 238125"/>
                <a:gd name="connsiteY8" fmla="*/ 85725 h 809625"/>
                <a:gd name="connsiteX9" fmla="*/ 76199 w 238125"/>
                <a:gd name="connsiteY9" fmla="*/ 85725 h 809625"/>
                <a:gd name="connsiteX10" fmla="*/ 76199 w 238125"/>
                <a:gd name="connsiteY10" fmla="*/ 146050 h 809625"/>
                <a:gd name="connsiteX11" fmla="*/ 0 w 238125"/>
                <a:gd name="connsiteY11" fmla="*/ 14605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5" h="809625">
                  <a:moveTo>
                    <a:pt x="0" y="0"/>
                  </a:moveTo>
                  <a:lnTo>
                    <a:pt x="238125" y="0"/>
                  </a:lnTo>
                  <a:lnTo>
                    <a:pt x="238125" y="809625"/>
                  </a:lnTo>
                  <a:lnTo>
                    <a:pt x="0" y="809625"/>
                  </a:lnTo>
                  <a:lnTo>
                    <a:pt x="0" y="663574"/>
                  </a:lnTo>
                  <a:lnTo>
                    <a:pt x="76199" y="663574"/>
                  </a:lnTo>
                  <a:lnTo>
                    <a:pt x="76199" y="723899"/>
                  </a:lnTo>
                  <a:lnTo>
                    <a:pt x="161927" y="723899"/>
                  </a:lnTo>
                  <a:lnTo>
                    <a:pt x="161927" y="85725"/>
                  </a:lnTo>
                  <a:lnTo>
                    <a:pt x="76199" y="85725"/>
                  </a:lnTo>
                  <a:lnTo>
                    <a:pt x="76199" y="1460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0" name="Rectangle 5119">
              <a:extLst>
                <a:ext uri="{FF2B5EF4-FFF2-40B4-BE49-F238E27FC236}">
                  <a16:creationId xmlns:a16="http://schemas.microsoft.com/office/drawing/2014/main" id="{8D512144-204C-7126-1B92-8500C3229FE4}"/>
                </a:ext>
              </a:extLst>
            </p:cNvPr>
            <p:cNvSpPr/>
            <p:nvPr/>
          </p:nvSpPr>
          <p:spPr>
            <a:xfrm rot="16200000">
              <a:off x="5532853" y="3261360"/>
              <a:ext cx="1645920" cy="164592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1" name="Rectangle 5120">
              <a:extLst>
                <a:ext uri="{FF2B5EF4-FFF2-40B4-BE49-F238E27FC236}">
                  <a16:creationId xmlns:a16="http://schemas.microsoft.com/office/drawing/2014/main" id="{5D9AAE5B-EFE3-1709-3A0D-34016E097BAF}"/>
                </a:ext>
              </a:extLst>
            </p:cNvPr>
            <p:cNvSpPr/>
            <p:nvPr/>
          </p:nvSpPr>
          <p:spPr>
            <a:xfrm rot="16200000">
              <a:off x="5532853" y="1600200"/>
              <a:ext cx="1645920" cy="164592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3" name="Rectangle 5122">
              <a:extLst>
                <a:ext uri="{FF2B5EF4-FFF2-40B4-BE49-F238E27FC236}">
                  <a16:creationId xmlns:a16="http://schemas.microsoft.com/office/drawing/2014/main" id="{1544454C-128E-A111-A987-093C22DCE0C5}"/>
                </a:ext>
              </a:extLst>
            </p:cNvPr>
            <p:cNvSpPr/>
            <p:nvPr/>
          </p:nvSpPr>
          <p:spPr>
            <a:xfrm rot="16200000">
              <a:off x="6150278" y="2878791"/>
              <a:ext cx="3310128" cy="74685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5" name="Rectangle 5124">
              <a:extLst>
                <a:ext uri="{FF2B5EF4-FFF2-40B4-BE49-F238E27FC236}">
                  <a16:creationId xmlns:a16="http://schemas.microsoft.com/office/drawing/2014/main" id="{0E51D4AD-6F51-29C5-3D33-19A02C874ECF}"/>
                </a:ext>
              </a:extLst>
            </p:cNvPr>
            <p:cNvSpPr/>
            <p:nvPr/>
          </p:nvSpPr>
          <p:spPr>
            <a:xfrm rot="16200000">
              <a:off x="5715733" y="3444240"/>
              <a:ext cx="1280160" cy="1280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7" name="Rectangle 5126">
              <a:extLst>
                <a:ext uri="{FF2B5EF4-FFF2-40B4-BE49-F238E27FC236}">
                  <a16:creationId xmlns:a16="http://schemas.microsoft.com/office/drawing/2014/main" id="{AAB72E00-549B-6F10-C722-CEB094A2713B}"/>
                </a:ext>
              </a:extLst>
            </p:cNvPr>
            <p:cNvSpPr/>
            <p:nvPr/>
          </p:nvSpPr>
          <p:spPr>
            <a:xfrm rot="16200000">
              <a:off x="5715733" y="1783080"/>
              <a:ext cx="1280160" cy="1280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8" name="Rectangle 5127">
              <a:extLst>
                <a:ext uri="{FF2B5EF4-FFF2-40B4-BE49-F238E27FC236}">
                  <a16:creationId xmlns:a16="http://schemas.microsoft.com/office/drawing/2014/main" id="{7B17CD83-69E3-381C-003C-EF248F69A6D7}"/>
                </a:ext>
              </a:extLst>
            </p:cNvPr>
            <p:cNvSpPr/>
            <p:nvPr/>
          </p:nvSpPr>
          <p:spPr>
            <a:xfrm rot="16200000">
              <a:off x="3821232" y="3195660"/>
              <a:ext cx="3307080" cy="116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9" name="Rectangle 5128">
              <a:extLst>
                <a:ext uri="{FF2B5EF4-FFF2-40B4-BE49-F238E27FC236}">
                  <a16:creationId xmlns:a16="http://schemas.microsoft.com/office/drawing/2014/main" id="{FECE9E89-ADAC-A3F6-B720-BA2807CDE1A1}"/>
                </a:ext>
              </a:extLst>
            </p:cNvPr>
            <p:cNvSpPr/>
            <p:nvPr/>
          </p:nvSpPr>
          <p:spPr>
            <a:xfrm rot="16200000">
              <a:off x="2895446" y="3195660"/>
              <a:ext cx="3307080" cy="116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C1F87F11-5B09-9E99-835A-C9A2EFCA9826}"/>
                </a:ext>
              </a:extLst>
            </p:cNvPr>
            <p:cNvSpPr/>
            <p:nvPr/>
          </p:nvSpPr>
          <p:spPr>
            <a:xfrm rot="16200000">
              <a:off x="4368694" y="3234691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A06292FA-3ED5-BECF-6E4A-603348454385}"/>
                </a:ext>
              </a:extLst>
            </p:cNvPr>
            <p:cNvSpPr/>
            <p:nvPr/>
          </p:nvSpPr>
          <p:spPr>
            <a:xfrm rot="16200000">
              <a:off x="5439120" y="323469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171B0AFD-C679-4BE3-1792-9F9C11C8FC34}"/>
                </a:ext>
              </a:extLst>
            </p:cNvPr>
            <p:cNvSpPr/>
            <p:nvPr/>
          </p:nvSpPr>
          <p:spPr>
            <a:xfrm rot="16200000">
              <a:off x="7079713" y="323088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ACD28B08-35BE-8D73-8199-A8C94F626B84}"/>
                </a:ext>
              </a:extLst>
            </p:cNvPr>
            <p:cNvSpPr/>
            <p:nvPr/>
          </p:nvSpPr>
          <p:spPr>
            <a:xfrm rot="16200000">
              <a:off x="8103871" y="323850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4" name="Rectangle 5133">
              <a:extLst>
                <a:ext uri="{FF2B5EF4-FFF2-40B4-BE49-F238E27FC236}">
                  <a16:creationId xmlns:a16="http://schemas.microsoft.com/office/drawing/2014/main" id="{1EC6CE00-2418-9087-65B8-9CD2A946A4AE}"/>
                </a:ext>
              </a:extLst>
            </p:cNvPr>
            <p:cNvSpPr/>
            <p:nvPr/>
          </p:nvSpPr>
          <p:spPr>
            <a:xfrm rot="16200000">
              <a:off x="4507012" y="3236120"/>
              <a:ext cx="198120" cy="4572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AA681A-39C9-403D-B732-D6962487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49" y="3209478"/>
            <a:ext cx="3102239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B1CDF4C-705D-4EB7-B204-34BF713F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34" y="3209478"/>
            <a:ext cx="3102239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760B121-8EB5-4581-A36C-CCAC7043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44" y="3209478"/>
            <a:ext cx="3051660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4CF2603-295E-4DBD-95D9-9C3A9EB0A924}"/>
              </a:ext>
            </a:extLst>
          </p:cNvPr>
          <p:cNvSpPr/>
          <p:nvPr/>
        </p:nvSpPr>
        <p:spPr>
          <a:xfrm>
            <a:off x="8601363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A8EE2B-A303-41EE-A1E3-4B4926153144}"/>
              </a:ext>
            </a:extLst>
          </p:cNvPr>
          <p:cNvSpPr/>
          <p:nvPr/>
        </p:nvSpPr>
        <p:spPr>
          <a:xfrm>
            <a:off x="9166753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860DB0-6256-4E69-A1C5-B245BB28B1BF}"/>
              </a:ext>
            </a:extLst>
          </p:cNvPr>
          <p:cNvSpPr/>
          <p:nvPr/>
        </p:nvSpPr>
        <p:spPr>
          <a:xfrm>
            <a:off x="10198371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39E010-7F83-44EF-9A13-0929A17C9414}"/>
              </a:ext>
            </a:extLst>
          </p:cNvPr>
          <p:cNvSpPr/>
          <p:nvPr/>
        </p:nvSpPr>
        <p:spPr>
          <a:xfrm>
            <a:off x="4086205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E9A45D-FA17-4885-809A-669D13E45325}"/>
              </a:ext>
            </a:extLst>
          </p:cNvPr>
          <p:cNvSpPr/>
          <p:nvPr/>
        </p:nvSpPr>
        <p:spPr>
          <a:xfrm>
            <a:off x="4956287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B4C836-8930-483A-B29F-A1ABBD795FE1}"/>
              </a:ext>
            </a:extLst>
          </p:cNvPr>
          <p:cNvSpPr/>
          <p:nvPr/>
        </p:nvSpPr>
        <p:spPr>
          <a:xfrm>
            <a:off x="8237191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157EB-CC4B-4B0C-980C-4481AC03F76B}"/>
              </a:ext>
            </a:extLst>
          </p:cNvPr>
          <p:cNvSpPr txBox="1"/>
          <p:nvPr/>
        </p:nvSpPr>
        <p:spPr>
          <a:xfrm>
            <a:off x="1094066" y="5555421"/>
            <a:ext cx="10566616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Median values of the root of the diagonal components in the process noise covariance matrix:  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0.00189 –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0.413</a:t>
            </a:r>
          </a:p>
          <a:p>
            <a:pPr marL="214313" marR="0" lvl="0" indent="-214313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Median values of the root of the diagonal components in the Measurement noise covariance matrix:  0.408, 0.00712, 0.0124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DFCB9F-C508-400C-A351-B54A1326D234}"/>
              </a:ext>
            </a:extLst>
          </p:cNvPr>
          <p:cNvGrpSpPr/>
          <p:nvPr/>
        </p:nvGrpSpPr>
        <p:grpSpPr>
          <a:xfrm>
            <a:off x="1094066" y="1596508"/>
            <a:ext cx="4190875" cy="1484899"/>
            <a:chOff x="6841264" y="4153550"/>
            <a:chExt cx="5945963" cy="2106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3C3520-777F-47CF-AB8C-C917F3586BCD}"/>
                    </a:ext>
                  </a:extLst>
                </p:cNvPr>
                <p:cNvSpPr txBox="1"/>
                <p:nvPr/>
              </p:nvSpPr>
              <p:spPr>
                <a:xfrm>
                  <a:off x="8019592" y="4595500"/>
                  <a:ext cx="2673941" cy="16618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𝐀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𝐁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𝐮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𝐲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𝐯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>
                      <a:tab pos="987029" algn="l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</m:t>
                          </m:r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𝐐</m:t>
                          </m:r>
                        </m:e>
                      </m:d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>
                      <a:tab pos="987029" algn="l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𝐯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</m:t>
                          </m:r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𝐑</m:t>
                          </m:r>
                        </m:e>
                      </m:d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3C3520-777F-47CF-AB8C-C917F3586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592" y="4595500"/>
                  <a:ext cx="2673941" cy="1661819"/>
                </a:xfrm>
                <a:prstGeom prst="rect">
                  <a:avLst/>
                </a:prstGeom>
                <a:blipFill>
                  <a:blip r:embed="rId5"/>
                  <a:stretch>
                    <a:fillRect l="-3435" b="-184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4EC5374-1AB9-452D-B418-D5DA6A7BEA1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152" y="4462864"/>
              <a:ext cx="221440" cy="228805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FF64E6-CEB9-4E2A-951E-589A63376912}"/>
                </a:ext>
              </a:extLst>
            </p:cNvPr>
            <p:cNvSpPr txBox="1"/>
            <p:nvPr/>
          </p:nvSpPr>
          <p:spPr>
            <a:xfrm>
              <a:off x="6841264" y="4238143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Node temperatures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7D01C4D-E865-4357-9126-A30B8384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0286" y="4403019"/>
              <a:ext cx="114300" cy="247650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C5CEDF-2A1E-498C-86AC-29179B8C341A}"/>
                </a:ext>
              </a:extLst>
            </p:cNvPr>
            <p:cNvSpPr txBox="1"/>
            <p:nvPr/>
          </p:nvSpPr>
          <p:spPr>
            <a:xfrm>
              <a:off x="9474513" y="4153550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Boundary conditions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E30C63-92C0-49A9-9F35-197929CE11ED}"/>
                </a:ext>
              </a:extLst>
            </p:cNvPr>
            <p:cNvSpPr txBox="1"/>
            <p:nvPr/>
          </p:nvSpPr>
          <p:spPr>
            <a:xfrm>
              <a:off x="10647528" y="4979299"/>
              <a:ext cx="2139699" cy="1198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Process noise</a:t>
              </a:r>
            </a:p>
            <a:p>
              <a:pPr marL="128588" marR="0" lvl="0" indent="-128588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Unconsidered factors influencing the dynamic</a:t>
              </a:r>
            </a:p>
            <a:p>
              <a:pPr marL="128588" marR="0" lvl="0" indent="-128588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Model imperfection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B515DD5-0E2F-43FF-AD97-12E443BB04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68877" y="4879271"/>
              <a:ext cx="178651" cy="263946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6E04DF-0859-4996-A3DE-EADABE3A55AF}"/>
                </a:ext>
              </a:extLst>
            </p:cNvPr>
            <p:cNvSpPr txBox="1"/>
            <p:nvPr/>
          </p:nvSpPr>
          <p:spPr>
            <a:xfrm>
              <a:off x="9137998" y="5931806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Measurement noise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5DC3B3-7722-4A29-8922-369C3B1CF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4513" y="5365044"/>
              <a:ext cx="114298" cy="552450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2">
            <a:extLst>
              <a:ext uri="{FF2B5EF4-FFF2-40B4-BE49-F238E27FC236}">
                <a16:creationId xmlns:a16="http://schemas.microsoft.com/office/drawing/2014/main" id="{1AB5B193-9079-FE37-CCF1-2D0E023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123701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50D003-4C49-42D0-1445-2CB340C6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821D-9D88-0DDE-80BE-E80A53D35987}"/>
              </a:ext>
            </a:extLst>
          </p:cNvPr>
          <p:cNvSpPr txBox="1"/>
          <p:nvPr/>
        </p:nvSpPr>
        <p:spPr>
          <a:xfrm>
            <a:off x="260350" y="2816160"/>
            <a:ext cx="116713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sz="3200" i="1" dirty="0"/>
              <a:t>“Sometimes classical statistics gives up. Bayes never gives up, so we’re under more responsibility to check our models.”</a:t>
            </a:r>
          </a:p>
          <a:p>
            <a:pPr algn="r" latinLnBrk="0"/>
            <a:endParaRPr lang="en-CA" sz="3200" i="1" dirty="0"/>
          </a:p>
          <a:p>
            <a:pPr algn="r" latinLnBrk="0"/>
            <a:r>
              <a:rPr lang="en-CA" sz="3200" i="1" dirty="0"/>
              <a:t>– Andrew Gelman</a:t>
            </a:r>
          </a:p>
        </p:txBody>
      </p:sp>
    </p:spTree>
    <p:extLst>
      <p:ext uri="{BB962C8B-B14F-4D97-AF65-F5344CB8AC3E}">
        <p14:creationId xmlns:p14="http://schemas.microsoft.com/office/powerpoint/2010/main" val="208585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Linear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E0B23E-4FD6-3008-7F3D-2790C55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F4322-1A12-5C06-1553-03548A6494C6}"/>
              </a:ext>
            </a:extLst>
          </p:cNvPr>
          <p:cNvSpPr txBox="1"/>
          <p:nvPr/>
        </p:nvSpPr>
        <p:spPr>
          <a:xfrm>
            <a:off x="829876" y="1542761"/>
            <a:ext cx="10773410" cy="423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2400"/>
              </a:spcAft>
            </a:pPr>
            <a:r>
              <a:rPr lang="en-US" sz="3600" dirty="0"/>
              <a:t>Estimation/Training/Inference Methods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Analytical solution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Sampling (e.g., Markov chain Monte Carlo)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23920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CEF15-1E0C-112A-3903-8995D90A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vs Inverse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/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4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48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4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FF5D7B-3550-7D81-B1BB-1374025F5D8A}"/>
              </a:ext>
            </a:extLst>
          </p:cNvPr>
          <p:cNvSpPr txBox="1"/>
          <p:nvPr/>
        </p:nvSpPr>
        <p:spPr>
          <a:xfrm>
            <a:off x="2170952" y="2218186"/>
            <a:ext cx="175309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Predicted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5616-C161-19A5-1072-4E63CCD7A228}"/>
              </a:ext>
            </a:extLst>
          </p:cNvPr>
          <p:cNvSpPr txBox="1"/>
          <p:nvPr/>
        </p:nvSpPr>
        <p:spPr>
          <a:xfrm>
            <a:off x="5772149" y="4094002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356CB-24E6-3937-A6A8-A792C02547F3}"/>
              </a:ext>
            </a:extLst>
          </p:cNvPr>
          <p:cNvCxnSpPr/>
          <p:nvPr/>
        </p:nvCxnSpPr>
        <p:spPr>
          <a:xfrm>
            <a:off x="5753098" y="3251634"/>
            <a:ext cx="1753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C4C61-6A3B-06B4-0B11-7C375CA5CCE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648698" y="3327834"/>
            <a:ext cx="1" cy="76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0BB22-7230-B103-F371-89CB7D7EE86A}"/>
              </a:ext>
            </a:extLst>
          </p:cNvPr>
          <p:cNvCxnSpPr>
            <a:cxnSpLocks/>
          </p:cNvCxnSpPr>
          <p:nvPr/>
        </p:nvCxnSpPr>
        <p:spPr>
          <a:xfrm>
            <a:off x="3695700" y="2628833"/>
            <a:ext cx="809625" cy="2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FF0B64-A4BD-9609-12A3-D80632D4E6C7}"/>
              </a:ext>
            </a:extLst>
          </p:cNvPr>
          <p:cNvSpPr txBox="1"/>
          <p:nvPr/>
        </p:nvSpPr>
        <p:spPr>
          <a:xfrm>
            <a:off x="6514601" y="1290039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B3E0F-787D-1AD0-4DA4-CE4BE85CB6D4}"/>
              </a:ext>
            </a:extLst>
          </p:cNvPr>
          <p:cNvCxnSpPr>
            <a:cxnSpLocks/>
          </p:cNvCxnSpPr>
          <p:nvPr/>
        </p:nvCxnSpPr>
        <p:spPr>
          <a:xfrm flipH="1">
            <a:off x="6562725" y="1732428"/>
            <a:ext cx="528388" cy="92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A392C5-5F36-F3CE-ADAA-0872FC974628}"/>
              </a:ext>
            </a:extLst>
          </p:cNvPr>
          <p:cNvSpPr txBox="1"/>
          <p:nvPr/>
        </p:nvSpPr>
        <p:spPr>
          <a:xfrm>
            <a:off x="7886700" y="1925401"/>
            <a:ext cx="2361451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 coefficients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5A0A-B248-F208-D6AA-7DCEF0E7B269}"/>
              </a:ext>
            </a:extLst>
          </p:cNvPr>
          <p:cNvCxnSpPr>
            <a:cxnSpLocks/>
          </p:cNvCxnSpPr>
          <p:nvPr/>
        </p:nvCxnSpPr>
        <p:spPr>
          <a:xfrm flipH="1">
            <a:off x="7343775" y="2370601"/>
            <a:ext cx="923925" cy="39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545686-D157-A657-03F4-9CD3FA52B762}"/>
              </a:ext>
            </a:extLst>
          </p:cNvPr>
          <p:cNvSpPr txBox="1"/>
          <p:nvPr/>
        </p:nvSpPr>
        <p:spPr>
          <a:xfrm>
            <a:off x="1725443" y="1210234"/>
            <a:ext cx="4694812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Functional form,</a:t>
            </a:r>
            <a:br>
              <a:rPr lang="en-CA" sz="2000" dirty="0"/>
            </a:br>
            <a:r>
              <a:rPr lang="en-CA" sz="2000" dirty="0"/>
              <a:t>Model structure/architecture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856B2-03E1-ABEE-2F87-532AD7F769B1}"/>
              </a:ext>
            </a:extLst>
          </p:cNvPr>
          <p:cNvCxnSpPr>
            <a:cxnSpLocks/>
          </p:cNvCxnSpPr>
          <p:nvPr/>
        </p:nvCxnSpPr>
        <p:spPr>
          <a:xfrm>
            <a:off x="5162301" y="1663284"/>
            <a:ext cx="666999" cy="90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/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Forward modelling</a:t>
                </a:r>
                <a:r>
                  <a:rPr lang="en-US" sz="2400" dirty="0"/>
                  <a:t>: You prescribe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before seeing the inputs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2400" b="1" dirty="0">
                  <a:solidFill>
                    <a:schemeClr val="accent2"/>
                  </a:solidFill>
                </a:endParaRPr>
              </a:p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Inverse modelling</a:t>
                </a:r>
                <a:r>
                  <a:rPr lang="en-US" sz="2400" dirty="0"/>
                  <a:t>: You estimate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based on </a:t>
                </a:r>
                <a:r>
                  <a:rPr lang="en-CA" sz="2400" dirty="0"/>
                  <a:t>the inputs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CA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blipFill>
                <a:blip r:embed="rId3"/>
                <a:stretch>
                  <a:fillRect l="-571" t="-2076" b="-72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Least Squares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/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Maximum Likelihood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8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F1CCA-CF71-13CA-DF47-247AC775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E65FF6-6CEC-7459-DCF0-F3E09212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01336"/>
      </p:ext>
    </p:extLst>
  </p:cSld>
  <p:clrMapOvr>
    <a:masterClrMapping/>
  </p:clrMapOvr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951</Words>
  <Application>Microsoft Office PowerPoint</Application>
  <PresentationFormat>Widescreen</PresentationFormat>
  <Paragraphs>197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Workshop Outline</vt:lpstr>
      <vt:lpstr>PowerPoint Presentation</vt:lpstr>
      <vt:lpstr>Forward vs Inverse Modelling</vt:lpstr>
      <vt:lpstr>Linear Regression Review</vt:lpstr>
      <vt:lpstr>Linear Regression Review – Least Squares</vt:lpstr>
      <vt:lpstr>Linear Regression Review – Maximum Likelihood </vt:lpstr>
      <vt:lpstr>Linear Regression Review</vt:lpstr>
      <vt:lpstr>Linear Regression Review</vt:lpstr>
      <vt:lpstr>Bayesian Modelling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PowerPoint Presentation</vt:lpstr>
      <vt:lpstr>Aleatoric VS. Epistemic Uncertainty</vt:lpstr>
      <vt:lpstr>Aleatoric VS. Epistemic Uncertainty</vt:lpstr>
      <vt:lpstr>Aleatoric VS. Epistemic Uncertainty</vt:lpstr>
      <vt:lpstr>Bayesian Material Property Calibration/Estimation</vt:lpstr>
      <vt:lpstr>Bayesian Material Property Calibration/Estimation</vt:lpstr>
      <vt:lpstr>Bayesian Estimation with 1-D Finite Difference Heat Conduction Model</vt:lpstr>
      <vt:lpstr>Bayesian Estimation with 1-D Finite Difference Heat Conduction Model</vt:lpstr>
      <vt:lpstr>Bayesian Estimation with 1-D Finite Difference Heat Conduction Model</vt:lpstr>
      <vt:lpstr>PowerPoint Presentation</vt:lpstr>
      <vt:lpstr>Thank you</vt:lpstr>
      <vt:lpstr>Bayesian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41</cp:revision>
  <cp:lastPrinted>2023-12-11T17:41:59Z</cp:lastPrinted>
  <dcterms:created xsi:type="dcterms:W3CDTF">2019-12-19T12:24:54Z</dcterms:created>
  <dcterms:modified xsi:type="dcterms:W3CDTF">2024-07-30T01:41:09Z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