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4"/>
  </p:sldMasterIdLst>
  <p:notesMasterIdLst>
    <p:notesMasterId r:id="rId35"/>
  </p:notesMasterIdLst>
  <p:handoutMasterIdLst>
    <p:handoutMasterId r:id="rId36"/>
  </p:handoutMasterIdLst>
  <p:sldIdLst>
    <p:sldId id="411" r:id="rId5"/>
    <p:sldId id="491" r:id="rId6"/>
    <p:sldId id="454" r:id="rId7"/>
    <p:sldId id="493" r:id="rId8"/>
    <p:sldId id="494" r:id="rId9"/>
    <p:sldId id="497" r:id="rId10"/>
    <p:sldId id="498" r:id="rId11"/>
    <p:sldId id="495" r:id="rId12"/>
    <p:sldId id="496" r:id="rId13"/>
    <p:sldId id="492" r:id="rId14"/>
    <p:sldId id="455" r:id="rId15"/>
    <p:sldId id="499" r:id="rId16"/>
    <p:sldId id="490" r:id="rId17"/>
    <p:sldId id="508" r:id="rId18"/>
    <p:sldId id="501" r:id="rId19"/>
    <p:sldId id="505" r:id="rId20"/>
    <p:sldId id="510" r:id="rId21"/>
    <p:sldId id="507" r:id="rId22"/>
    <p:sldId id="509" r:id="rId23"/>
    <p:sldId id="859" r:id="rId24"/>
    <p:sldId id="860" r:id="rId25"/>
    <p:sldId id="862" r:id="rId26"/>
    <p:sldId id="837" r:id="rId27"/>
    <p:sldId id="568" r:id="rId28"/>
    <p:sldId id="843" r:id="rId29"/>
    <p:sldId id="845" r:id="rId30"/>
    <p:sldId id="846" r:id="rId31"/>
    <p:sldId id="861" r:id="rId32"/>
    <p:sldId id="396" r:id="rId33"/>
    <p:sldId id="502" r:id="rId3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진영" initials="고" lastIdx="1" clrIdx="0">
    <p:extLst>
      <p:ext uri="{19B8F6BF-5375-455C-9EA6-DF929625EA0E}">
        <p15:presenceInfo xmlns:p15="http://schemas.microsoft.com/office/powerpoint/2012/main" userId="고진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164E16"/>
    <a:srgbClr val="2CA02C"/>
    <a:srgbClr val="0F6FC6"/>
    <a:srgbClr val="FF7F0E"/>
    <a:srgbClr val="0096FF"/>
    <a:srgbClr val="001C4E"/>
    <a:srgbClr val="FEFFFF"/>
    <a:srgbClr val="CDDAE9"/>
    <a:srgbClr val="027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892A37-E82A-4D6A-AB58-01CD10EFD6AD}" v="13" dt="2025-05-21T17:50:54.7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2131" autoAdjust="0"/>
  </p:normalViewPr>
  <p:slideViewPr>
    <p:cSldViewPr snapToGrid="0">
      <p:cViewPr varScale="1">
        <p:scale>
          <a:sx n="98" d="100"/>
          <a:sy n="98" d="100"/>
        </p:scale>
        <p:origin x="1002" y="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young Ko" userId="76e4a963-9504-4d56-beee-89ff49c7b1a1" providerId="ADAL" clId="{AEB4C311-0DAC-7247-B120-49F50BB1C3B1}"/>
    <pc:docChg chg="undo custSel addSld delSld modSld sldOrd">
      <pc:chgData name="Jinyoung Ko" userId="76e4a963-9504-4d56-beee-89ff49c7b1a1" providerId="ADAL" clId="{AEB4C311-0DAC-7247-B120-49F50BB1C3B1}" dt="2024-07-16T04:12:21.520" v="1094" actId="2696"/>
      <pc:docMkLst>
        <pc:docMk/>
      </pc:docMkLst>
      <pc:sldChg chg="modSp mod">
        <pc:chgData name="Jinyoung Ko" userId="76e4a963-9504-4d56-beee-89ff49c7b1a1" providerId="ADAL" clId="{AEB4C311-0DAC-7247-B120-49F50BB1C3B1}" dt="2024-07-15T03:38:32.203" v="133"/>
        <pc:sldMkLst>
          <pc:docMk/>
          <pc:sldMk cId="3659854408" sldId="402"/>
        </pc:sldMkLst>
      </pc:sldChg>
      <pc:sldChg chg="modSp mod">
        <pc:chgData name="Jinyoung Ko" userId="76e4a963-9504-4d56-beee-89ff49c7b1a1" providerId="ADAL" clId="{AEB4C311-0DAC-7247-B120-49F50BB1C3B1}" dt="2024-07-15T04:31:49.287" v="235" actId="20577"/>
        <pc:sldMkLst>
          <pc:docMk/>
          <pc:sldMk cId="2862602214" sldId="410"/>
        </pc:sldMkLst>
      </pc:sldChg>
      <pc:sldChg chg="modSp mod">
        <pc:chgData name="Jinyoung Ko" userId="76e4a963-9504-4d56-beee-89ff49c7b1a1" providerId="ADAL" clId="{AEB4C311-0DAC-7247-B120-49F50BB1C3B1}" dt="2024-07-15T03:31:55.823" v="105" actId="113"/>
        <pc:sldMkLst>
          <pc:docMk/>
          <pc:sldMk cId="3276164734" sldId="411"/>
        </pc:sldMkLst>
      </pc:sldChg>
      <pc:sldChg chg="modSp mod modAnim">
        <pc:chgData name="Jinyoung Ko" userId="76e4a963-9504-4d56-beee-89ff49c7b1a1" providerId="ADAL" clId="{AEB4C311-0DAC-7247-B120-49F50BB1C3B1}" dt="2024-07-15T03:39:45.762" v="166" actId="21"/>
        <pc:sldMkLst>
          <pc:docMk/>
          <pc:sldMk cId="3759799584" sldId="417"/>
        </pc:sldMkLst>
      </pc:sldChg>
      <pc:sldChg chg="modSp mod">
        <pc:chgData name="Jinyoung Ko" userId="76e4a963-9504-4d56-beee-89ff49c7b1a1" providerId="ADAL" clId="{AEB4C311-0DAC-7247-B120-49F50BB1C3B1}" dt="2024-07-15T04:41:59.322" v="236" actId="1076"/>
        <pc:sldMkLst>
          <pc:docMk/>
          <pc:sldMk cId="3859718703" sldId="428"/>
        </pc:sldMkLst>
      </pc:sldChg>
      <pc:sldChg chg="addSp delSp modSp mod delAnim modAnim">
        <pc:chgData name="Jinyoung Ko" userId="76e4a963-9504-4d56-beee-89ff49c7b1a1" providerId="ADAL" clId="{AEB4C311-0DAC-7247-B120-49F50BB1C3B1}" dt="2024-07-16T03:12:14.651" v="919" actId="207"/>
        <pc:sldMkLst>
          <pc:docMk/>
          <pc:sldMk cId="112689511" sldId="431"/>
        </pc:sldMkLst>
      </pc:sldChg>
      <pc:sldChg chg="modSp mod modAnim">
        <pc:chgData name="Jinyoung Ko" userId="76e4a963-9504-4d56-beee-89ff49c7b1a1" providerId="ADAL" clId="{AEB4C311-0DAC-7247-B120-49F50BB1C3B1}" dt="2024-07-15T05:34:45.716" v="244"/>
        <pc:sldMkLst>
          <pc:docMk/>
          <pc:sldMk cId="1659357456" sldId="434"/>
        </pc:sldMkLst>
      </pc:sldChg>
      <pc:sldChg chg="modSp add del">
        <pc:chgData name="Jinyoung Ko" userId="76e4a963-9504-4d56-beee-89ff49c7b1a1" providerId="ADAL" clId="{AEB4C311-0DAC-7247-B120-49F50BB1C3B1}" dt="2024-07-16T04:12:21.520" v="1094" actId="2696"/>
        <pc:sldMkLst>
          <pc:docMk/>
          <pc:sldMk cId="1245664688" sldId="439"/>
        </pc:sldMkLst>
      </pc:sldChg>
      <pc:sldChg chg="modSp mod">
        <pc:chgData name="Jinyoung Ko" userId="76e4a963-9504-4d56-beee-89ff49c7b1a1" providerId="ADAL" clId="{AEB4C311-0DAC-7247-B120-49F50BB1C3B1}" dt="2024-07-16T03:25:57.701" v="955" actId="20577"/>
        <pc:sldMkLst>
          <pc:docMk/>
          <pc:sldMk cId="2118465962" sldId="440"/>
        </pc:sldMkLst>
      </pc:sldChg>
      <pc:sldChg chg="modSp mod">
        <pc:chgData name="Jinyoung Ko" userId="76e4a963-9504-4d56-beee-89ff49c7b1a1" providerId="ADAL" clId="{AEB4C311-0DAC-7247-B120-49F50BB1C3B1}" dt="2024-07-15T03:38:58.538" v="148" actId="1035"/>
        <pc:sldMkLst>
          <pc:docMk/>
          <pc:sldMk cId="753220891" sldId="448"/>
        </pc:sldMkLst>
      </pc:sldChg>
      <pc:sldChg chg="modSp mod modAnim">
        <pc:chgData name="Jinyoung Ko" userId="76e4a963-9504-4d56-beee-89ff49c7b1a1" providerId="ADAL" clId="{AEB4C311-0DAC-7247-B120-49F50BB1C3B1}" dt="2024-07-15T03:50:22.883" v="205" actId="14100"/>
        <pc:sldMkLst>
          <pc:docMk/>
          <pc:sldMk cId="2706090889" sldId="449"/>
        </pc:sldMkLst>
      </pc:sldChg>
      <pc:sldChg chg="modSp mod">
        <pc:chgData name="Jinyoung Ko" userId="76e4a963-9504-4d56-beee-89ff49c7b1a1" providerId="ADAL" clId="{AEB4C311-0DAC-7247-B120-49F50BB1C3B1}" dt="2024-07-15T03:47:59.368" v="192" actId="14100"/>
        <pc:sldMkLst>
          <pc:docMk/>
          <pc:sldMk cId="1608516036" sldId="453"/>
        </pc:sldMkLst>
      </pc:sldChg>
      <pc:sldChg chg="ord">
        <pc:chgData name="Jinyoung Ko" userId="76e4a963-9504-4d56-beee-89ff49c7b1a1" providerId="ADAL" clId="{AEB4C311-0DAC-7247-B120-49F50BB1C3B1}" dt="2024-07-16T01:46:34.597" v="245" actId="20578"/>
        <pc:sldMkLst>
          <pc:docMk/>
          <pc:sldMk cId="3455944846" sldId="456"/>
        </pc:sldMkLst>
      </pc:sldChg>
      <pc:sldChg chg="modSp mod ord">
        <pc:chgData name="Jinyoung Ko" userId="76e4a963-9504-4d56-beee-89ff49c7b1a1" providerId="ADAL" clId="{AEB4C311-0DAC-7247-B120-49F50BB1C3B1}" dt="2024-07-16T03:14:33.838" v="920" actId="20578"/>
        <pc:sldMkLst>
          <pc:docMk/>
          <pc:sldMk cId="2156016088" sldId="457"/>
        </pc:sldMkLst>
      </pc:sldChg>
      <pc:sldChg chg="add">
        <pc:chgData name="Jinyoung Ko" userId="76e4a963-9504-4d56-beee-89ff49c7b1a1" providerId="ADAL" clId="{AEB4C311-0DAC-7247-B120-49F50BB1C3B1}" dt="2024-07-16T02:54:49.282" v="246"/>
        <pc:sldMkLst>
          <pc:docMk/>
          <pc:sldMk cId="562944818" sldId="458"/>
        </pc:sldMkLst>
      </pc:sldChg>
      <pc:sldChg chg="addSp delSp modSp add del mod ord addAnim delAnim modAnim">
        <pc:chgData name="Jinyoung Ko" userId="76e4a963-9504-4d56-beee-89ff49c7b1a1" providerId="ADAL" clId="{AEB4C311-0DAC-7247-B120-49F50BB1C3B1}" dt="2024-07-14T19:03:19.612" v="72" actId="2696"/>
        <pc:sldMkLst>
          <pc:docMk/>
          <pc:sldMk cId="961516839" sldId="458"/>
        </pc:sldMkLst>
      </pc:sldChg>
      <pc:sldChg chg="addSp delSp modSp add mod addAnim delAnim modAnim">
        <pc:chgData name="Jinyoung Ko" userId="76e4a963-9504-4d56-beee-89ff49c7b1a1" providerId="ADAL" clId="{AEB4C311-0DAC-7247-B120-49F50BB1C3B1}" dt="2024-07-16T03:38:40.949" v="1091"/>
        <pc:sldMkLst>
          <pc:docMk/>
          <pc:sldMk cId="245434029" sldId="459"/>
        </pc:sldMkLst>
      </pc:sldChg>
    </pc:docChg>
  </pc:docChgLst>
  <pc:docChgLst>
    <pc:chgData name="Seungjae Lee" userId="37d62571-95b7-4ef3-88c6-73af89d2a1da" providerId="ADAL" clId="{07892A37-E82A-4D6A-AB58-01CD10EFD6AD}"/>
    <pc:docChg chg="modSld modMainMaster">
      <pc:chgData name="Seungjae Lee" userId="37d62571-95b7-4ef3-88c6-73af89d2a1da" providerId="ADAL" clId="{07892A37-E82A-4D6A-AB58-01CD10EFD6AD}" dt="2025-05-21T17:50:54.721" v="24"/>
      <pc:docMkLst>
        <pc:docMk/>
      </pc:docMkLst>
      <pc:sldChg chg="modSp mod">
        <pc:chgData name="Seungjae Lee" userId="37d62571-95b7-4ef3-88c6-73af89d2a1da" providerId="ADAL" clId="{07892A37-E82A-4D6A-AB58-01CD10EFD6AD}" dt="2025-05-21T17:50:02.725" v="10" actId="20577"/>
        <pc:sldMkLst>
          <pc:docMk/>
          <pc:sldMk cId="3276164734" sldId="411"/>
        </pc:sldMkLst>
        <pc:spChg chg="mod">
          <ac:chgData name="Seungjae Lee" userId="37d62571-95b7-4ef3-88c6-73af89d2a1da" providerId="ADAL" clId="{07892A37-E82A-4D6A-AB58-01CD10EFD6AD}" dt="2025-05-21T17:49:36.845" v="0" actId="20577"/>
          <ac:spMkLst>
            <pc:docMk/>
            <pc:sldMk cId="3276164734" sldId="411"/>
            <ac:spMk id="2" creationId="{84AAE676-BA93-B03D-71DC-BB0C4E468DA7}"/>
          </ac:spMkLst>
        </pc:spChg>
        <pc:spChg chg="mod">
          <ac:chgData name="Seungjae Lee" userId="37d62571-95b7-4ef3-88c6-73af89d2a1da" providerId="ADAL" clId="{07892A37-E82A-4D6A-AB58-01CD10EFD6AD}" dt="2025-05-21T17:50:02.725" v="10" actId="20577"/>
          <ac:spMkLst>
            <pc:docMk/>
            <pc:sldMk cId="3276164734" sldId="411"/>
            <ac:spMk id="6" creationId="{0AAE8680-F7A9-A7A0-196C-F7BBBFE9F508}"/>
          </ac:spMkLst>
        </pc:spChg>
      </pc:sldChg>
      <pc:sldChg chg="modSp">
        <pc:chgData name="Seungjae Lee" userId="37d62571-95b7-4ef3-88c6-73af89d2a1da" providerId="ADAL" clId="{07892A37-E82A-4D6A-AB58-01CD10EFD6AD}" dt="2025-05-21T17:50:54.721" v="24"/>
        <pc:sldMkLst>
          <pc:docMk/>
          <pc:sldMk cId="4073066496" sldId="455"/>
        </pc:sldMkLst>
        <pc:spChg chg="mod">
          <ac:chgData name="Seungjae Lee" userId="37d62571-95b7-4ef3-88c6-73af89d2a1da" providerId="ADAL" clId="{07892A37-E82A-4D6A-AB58-01CD10EFD6AD}" dt="2025-05-21T17:50:49.307" v="21"/>
          <ac:spMkLst>
            <pc:docMk/>
            <pc:sldMk cId="4073066496" sldId="455"/>
            <ac:spMk id="7" creationId="{5F58D8E9-27B1-C872-121F-95DF782346F6}"/>
          </ac:spMkLst>
        </pc:spChg>
        <pc:spChg chg="mod">
          <ac:chgData name="Seungjae Lee" userId="37d62571-95b7-4ef3-88c6-73af89d2a1da" providerId="ADAL" clId="{07892A37-E82A-4D6A-AB58-01CD10EFD6AD}" dt="2025-05-21T17:50:52.955" v="23"/>
          <ac:spMkLst>
            <pc:docMk/>
            <pc:sldMk cId="4073066496" sldId="455"/>
            <ac:spMk id="8" creationId="{FEEF61FE-F8B4-4A62-3218-DFDEA1A6C026}"/>
          </ac:spMkLst>
        </pc:spChg>
        <pc:spChg chg="mod">
          <ac:chgData name="Seungjae Lee" userId="37d62571-95b7-4ef3-88c6-73af89d2a1da" providerId="ADAL" clId="{07892A37-E82A-4D6A-AB58-01CD10EFD6AD}" dt="2025-05-21T17:50:54.721" v="24"/>
          <ac:spMkLst>
            <pc:docMk/>
            <pc:sldMk cId="4073066496" sldId="455"/>
            <ac:spMk id="9" creationId="{2036139F-00C7-A503-0CE1-076C44FF6ACC}"/>
          </ac:spMkLst>
        </pc:spChg>
      </pc:sldChg>
      <pc:sldChg chg="modSp mod modAnim">
        <pc:chgData name="Seungjae Lee" userId="37d62571-95b7-4ef3-88c6-73af89d2a1da" providerId="ADAL" clId="{07892A37-E82A-4D6A-AB58-01CD10EFD6AD}" dt="2025-05-21T17:50:18.775" v="15"/>
        <pc:sldMkLst>
          <pc:docMk/>
          <pc:sldMk cId="3588272842" sldId="492"/>
        </pc:sldMkLst>
        <pc:spChg chg="mod">
          <ac:chgData name="Seungjae Lee" userId="37d62571-95b7-4ef3-88c6-73af89d2a1da" providerId="ADAL" clId="{07892A37-E82A-4D6A-AB58-01CD10EFD6AD}" dt="2025-05-21T17:50:18.775" v="15"/>
          <ac:spMkLst>
            <pc:docMk/>
            <pc:sldMk cId="3588272842" sldId="492"/>
            <ac:spMk id="4" creationId="{3A4835A4-19D3-B437-B99D-E4E67B3401F3}"/>
          </ac:spMkLst>
        </pc:spChg>
      </pc:sldChg>
      <pc:sldMasterChg chg="modSp mod">
        <pc:chgData name="Seungjae Lee" userId="37d62571-95b7-4ef3-88c6-73af89d2a1da" providerId="ADAL" clId="{07892A37-E82A-4D6A-AB58-01CD10EFD6AD}" dt="2025-05-21T17:49:47.260" v="1" actId="20577"/>
        <pc:sldMasterMkLst>
          <pc:docMk/>
          <pc:sldMasterMk cId="2170764288" sldId="2147483673"/>
        </pc:sldMasterMkLst>
        <pc:spChg chg="mod">
          <ac:chgData name="Seungjae Lee" userId="37d62571-95b7-4ef3-88c6-73af89d2a1da" providerId="ADAL" clId="{07892A37-E82A-4D6A-AB58-01CD10EFD6AD}" dt="2025-05-21T17:49:47.260" v="1" actId="20577"/>
          <ac:spMkLst>
            <pc:docMk/>
            <pc:sldMasterMk cId="2170764288" sldId="2147483673"/>
            <ac:spMk id="12" creationId="{0B9F7607-9502-DFCB-3B84-406167378C78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79B252-A127-4E13-E5AE-BA5900EE97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732A5-FA83-168F-9A39-34D6ECAD4B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E893B-3C1F-44D7-B6E5-3AAAE9780782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200B1-62B1-40EC-221C-90F382C17C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E865A-D641-DD69-2E4F-E672E9781B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90C60-F4CA-469E-BF46-E9FFE1C01E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210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86A12-5A3A-45CA-B803-C1829C2684E0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F9F9F-DDB3-4232-A12B-3B89870F5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949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F9F9F-DDB3-4232-A12B-3B89870F57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91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F9F9F-DDB3-4232-A12B-3B89870F575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246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FF095A-F86B-4B29-8A9F-DF3D3D1F3E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0367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FF095A-F86B-4B29-8A9F-DF3D3D1F3E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6856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B8E0DE-6C55-6201-2FCC-AB5B586C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406"/>
            <a:ext cx="10515600" cy="1398039"/>
          </a:xfrm>
          <a:prstGeom prst="rect">
            <a:avLst/>
          </a:prstGeom>
          <a:noFill/>
        </p:spPr>
        <p:txBody>
          <a:bodyPr anchor="ctr"/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CA" sz="4800" b="0" kern="1200" dirty="0">
                <a:solidFill>
                  <a:schemeClr val="accent1"/>
                </a:solidFill>
                <a:latin typeface="+mn-lt"/>
                <a:ea typeface="Baskerville" panose="02020502070401020303" pitchFamily="18" charset="0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B7F39F-D3A1-1603-229D-EE904FC2F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3228" y="2928067"/>
            <a:ext cx="5865544" cy="3832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b="0" kern="1200" dirty="0" smtClean="0">
                <a:solidFill>
                  <a:srgbClr val="027FA5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</a:t>
            </a:r>
            <a:r>
              <a:rPr lang="en-GB" err="1"/>
              <a:t>Lastname</a:t>
            </a:r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A3C0C70-692F-597B-9C05-E86E10969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63228" y="3381163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Supervisor: </a:t>
            </a:r>
            <a:r>
              <a:rPr lang="en-GB" err="1"/>
              <a:t>Dr.</a:t>
            </a:r>
            <a:r>
              <a:rPr lang="en-GB"/>
              <a:t> Seungjae Lee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7A822FB-C7E1-146F-2EA3-50A078B87FF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3228" y="3968060"/>
            <a:ext cx="5865544" cy="61185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Civil and Mineral Engineering</a:t>
            </a:r>
          </a:p>
          <a:p>
            <a:pPr lvl="0"/>
            <a:r>
              <a:rPr lang="en-GB"/>
              <a:t>University of Toronto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C94EFDA-A243-FD5C-2FF4-AC94A2EE6D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3228" y="4711771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Dec. 11, 2023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81BD395-53A6-5C94-D40E-5CC301A2D32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0" t="28674" r="9999" b="28674"/>
          <a:stretch/>
        </p:blipFill>
        <p:spPr bwMode="auto">
          <a:xfrm>
            <a:off x="1329268" y="5388678"/>
            <a:ext cx="2542652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A5CB381D-FA77-0336-51CE-45242A701F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 t="9834" r="3421" b="10910"/>
          <a:stretch/>
        </p:blipFill>
        <p:spPr>
          <a:xfrm>
            <a:off x="4593236" y="5388677"/>
            <a:ext cx="3178186" cy="900000"/>
          </a:xfrm>
          <a:prstGeom prst="rect">
            <a:avLst/>
          </a:prstGeom>
        </p:spPr>
      </p:pic>
      <p:pic>
        <p:nvPicPr>
          <p:cNvPr id="4" name="Picture 3" descr="A blue and black rectangles with black dots&#10;&#10;Description automatically generated">
            <a:extLst>
              <a:ext uri="{FF2B5EF4-FFF2-40B4-BE49-F238E27FC236}">
                <a16:creationId xmlns:a16="http://schemas.microsoft.com/office/drawing/2014/main" id="{0E9CA3E7-A19B-EB37-61A1-941F08CFCA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7" b="2663"/>
          <a:stretch/>
        </p:blipFill>
        <p:spPr>
          <a:xfrm>
            <a:off x="8492738" y="5388677"/>
            <a:ext cx="2369993" cy="90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EA9AB9-55AB-2D54-8663-B0FC27B079C1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48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eferenc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4"/>
            <a:ext cx="11750040" cy="4087925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7D9579-C027-2C0B-9F2A-B4A5F8A8C823}"/>
              </a:ext>
            </a:extLst>
          </p:cNvPr>
          <p:cNvCxnSpPr/>
          <p:nvPr userDrawn="1"/>
        </p:nvCxnSpPr>
        <p:spPr>
          <a:xfrm>
            <a:off x="220662" y="5080723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BE47F9A-DAA7-6544-C1C2-6B03287C1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5081284"/>
            <a:ext cx="11750675" cy="1440000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445E42-F472-1844-C499-FB2655EB4C40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Title 11">
            <a:extLst>
              <a:ext uri="{FF2B5EF4-FFF2-40B4-BE49-F238E27FC236}">
                <a16:creationId xmlns:a16="http://schemas.microsoft.com/office/drawing/2014/main" id="{32E85FCA-EAA5-2AB9-F4CC-EF5E61CF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322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referenc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9D099B61-3EAD-1879-C139-15FBC4C3D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5717801" cy="4087932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C882C4-A495-4FA8-21B0-0BCFDE7504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3219" y="923925"/>
            <a:ext cx="5717801" cy="4087932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EEAE46-A5D4-D809-95A2-E59A41FBEDDB}"/>
              </a:ext>
            </a:extLst>
          </p:cNvPr>
          <p:cNvCxnSpPr/>
          <p:nvPr userDrawn="1"/>
        </p:nvCxnSpPr>
        <p:spPr>
          <a:xfrm>
            <a:off x="220662" y="5080723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32645AF-907E-69AE-9AB0-A1875F938B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5081284"/>
            <a:ext cx="11750675" cy="1440000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8FE261-E44D-65F8-4995-A1A8C0EF799C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28AF13C8-3D62-0A0B-2625-B425C6F7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033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eferenc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11750040" cy="3728306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7D9579-C027-2C0B-9F2A-B4A5F8A8C823}"/>
              </a:ext>
            </a:extLst>
          </p:cNvPr>
          <p:cNvCxnSpPr/>
          <p:nvPr userDrawn="1"/>
        </p:nvCxnSpPr>
        <p:spPr>
          <a:xfrm>
            <a:off x="220662" y="4721092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BE47F9A-DAA7-6544-C1C2-6B03287C1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4721092"/>
            <a:ext cx="11750675" cy="1800192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579F57-0F68-2636-F65F-A3CC5A8FA56E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Title 11">
            <a:extLst>
              <a:ext uri="{FF2B5EF4-FFF2-40B4-BE49-F238E27FC236}">
                <a16:creationId xmlns:a16="http://schemas.microsoft.com/office/drawing/2014/main" id="{E6F0F1DF-4ADC-A4C1-811A-75C9C517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2916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referenc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9D099B61-3EAD-1879-C139-15FBC4C3D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5717801" cy="3728303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C882C4-A495-4FA8-21B0-0BCFDE7504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3219" y="923925"/>
            <a:ext cx="5717801" cy="3728303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491811-B71C-1315-9678-470334520D67}"/>
              </a:ext>
            </a:extLst>
          </p:cNvPr>
          <p:cNvCxnSpPr/>
          <p:nvPr userDrawn="1"/>
        </p:nvCxnSpPr>
        <p:spPr>
          <a:xfrm>
            <a:off x="220662" y="4721092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D3D79B59-A9F3-19C2-6125-FFD9C83A1B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4721092"/>
            <a:ext cx="11750675" cy="1800192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6FE230-06A6-4728-5FB1-A71072CC5C4B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" name="Title 11">
            <a:extLst>
              <a:ext uri="{FF2B5EF4-FFF2-40B4-BE49-F238E27FC236}">
                <a16:creationId xmlns:a16="http://schemas.microsoft.com/office/drawing/2014/main" id="{1B50BC6B-6B92-4964-2FB2-69555AF4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5893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B8E0DE-6C55-6201-2FCC-AB5B586CA1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03438"/>
            <a:ext cx="10515600" cy="880011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CA" sz="4800" kern="1200" dirty="0">
                <a:solidFill>
                  <a:schemeClr val="accent1"/>
                </a:solidFill>
                <a:latin typeface="+mn-lt"/>
                <a:ea typeface="Baskerville" panose="02020502070401020303" pitchFamily="18" charset="0"/>
                <a:cs typeface="+mj-cs"/>
              </a:defRPr>
            </a:lvl1pPr>
          </a:lstStyle>
          <a:p>
            <a:r>
              <a:rPr lang="en-GB"/>
              <a:t>Thanks for listening presentation</a:t>
            </a:r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B7F39F-D3A1-1603-229D-EE904FC2F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3228" y="3490256"/>
            <a:ext cx="5865544" cy="3832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accent2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</a:t>
            </a:r>
            <a:r>
              <a:rPr lang="en-GB" err="1"/>
              <a:t>Lastname</a:t>
            </a:r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A3C0C70-692F-597B-9C05-E86E10969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63228" y="4041967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 err="1"/>
              <a:t>Firstname.lastname@mail.utoronto.ca</a:t>
            </a:r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055B9E2-F1DC-231D-5D88-56CE0881EA0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0" t="28674" r="9999" b="28674"/>
          <a:stretch/>
        </p:blipFill>
        <p:spPr bwMode="auto">
          <a:xfrm>
            <a:off x="1329268" y="5388678"/>
            <a:ext cx="2542652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blue and black logo&#10;&#10;Description automatically generated">
            <a:extLst>
              <a:ext uri="{FF2B5EF4-FFF2-40B4-BE49-F238E27FC236}">
                <a16:creationId xmlns:a16="http://schemas.microsoft.com/office/drawing/2014/main" id="{742A7599-ABAE-240E-5033-FE9EB3B635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 t="9834" r="3421" b="10910"/>
          <a:stretch/>
        </p:blipFill>
        <p:spPr>
          <a:xfrm>
            <a:off x="4593236" y="5388677"/>
            <a:ext cx="3178186" cy="900000"/>
          </a:xfrm>
          <a:prstGeom prst="rect">
            <a:avLst/>
          </a:prstGeom>
        </p:spPr>
      </p:pic>
      <p:pic>
        <p:nvPicPr>
          <p:cNvPr id="11" name="Picture 10" descr="A blue and black rectangles with black dots&#10;&#10;Description automatically generated">
            <a:extLst>
              <a:ext uri="{FF2B5EF4-FFF2-40B4-BE49-F238E27FC236}">
                <a16:creationId xmlns:a16="http://schemas.microsoft.com/office/drawing/2014/main" id="{43499CD9-47D1-D916-6730-EB8EFC6813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7" b="2663"/>
          <a:stretch/>
        </p:blipFill>
        <p:spPr>
          <a:xfrm>
            <a:off x="8492738" y="5388677"/>
            <a:ext cx="2369993" cy="90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632C14-6569-CD3E-F1C8-20170C276525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993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E161A-C58E-46BC-841F-53FF186EAD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47200" y="6451245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7FE1784-1781-499E-871F-3D16C04824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03EF16-3E53-4F9D-BA38-011DC838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2" y="149467"/>
            <a:ext cx="10155208" cy="721803"/>
          </a:xfrm>
          <a:prstGeom prst="rect">
            <a:avLst/>
          </a:prstGeom>
        </p:spPr>
        <p:txBody>
          <a:bodyPr anchor="ctr"/>
          <a:lstStyle>
            <a:lvl1pPr algn="l">
              <a:defRPr sz="21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198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B8E0DE-6C55-6201-2FCC-AB5B586C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406"/>
            <a:ext cx="10515600" cy="1398039"/>
          </a:xfrm>
          <a:prstGeom prst="rect">
            <a:avLst/>
          </a:prstGeom>
          <a:noFill/>
        </p:spPr>
        <p:txBody>
          <a:bodyPr anchor="ctr"/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CA" sz="4800" kern="1200" dirty="0">
                <a:solidFill>
                  <a:srgbClr val="001C4E"/>
                </a:solidFill>
                <a:latin typeface="+mn-lt"/>
                <a:ea typeface="Baskerville" panose="02020502070401020303" pitchFamily="18" charset="0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B7F39F-D3A1-1603-229D-EE904FC2F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3228" y="2928067"/>
            <a:ext cx="5865544" cy="3832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b="0" kern="1200" dirty="0" smtClean="0">
                <a:solidFill>
                  <a:srgbClr val="027FA5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</a:t>
            </a:r>
            <a:r>
              <a:rPr lang="en-GB" err="1"/>
              <a:t>Lastname</a:t>
            </a:r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A3C0C70-692F-597B-9C05-E86E10969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63228" y="3381163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Supervisor: </a:t>
            </a:r>
            <a:r>
              <a:rPr lang="en-GB" err="1"/>
              <a:t>Dr.</a:t>
            </a:r>
            <a:r>
              <a:rPr lang="en-GB"/>
              <a:t> Seungjae Lee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7A822FB-C7E1-146F-2EA3-50A078B87FF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3228" y="3968060"/>
            <a:ext cx="5865544" cy="61185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Civil and Mineral Engineering</a:t>
            </a:r>
          </a:p>
          <a:p>
            <a:pPr lvl="0"/>
            <a:r>
              <a:rPr lang="en-GB"/>
              <a:t>University of Toronto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C94EFDA-A243-FD5C-2FF4-AC94A2EE6D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3228" y="4711771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Dec. 11,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49510E-1000-3811-BF5F-583727C61B18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FB478E-3253-4D7E-1676-6E289A5726E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0" t="28674" r="9999" b="28674"/>
          <a:stretch/>
        </p:blipFill>
        <p:spPr bwMode="auto">
          <a:xfrm>
            <a:off x="1329268" y="5388678"/>
            <a:ext cx="2542652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77074F15-DCC7-9D7D-9A34-0C32FACF87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 t="9834" r="3421" b="10910"/>
          <a:stretch/>
        </p:blipFill>
        <p:spPr>
          <a:xfrm>
            <a:off x="4593236" y="5388677"/>
            <a:ext cx="3178186" cy="900000"/>
          </a:xfrm>
          <a:prstGeom prst="rect">
            <a:avLst/>
          </a:prstGeom>
        </p:spPr>
      </p:pic>
      <p:pic>
        <p:nvPicPr>
          <p:cNvPr id="6" name="Picture 5" descr="A blue and black rectangles with black dots&#10;&#10;Description automatically generated">
            <a:extLst>
              <a:ext uri="{FF2B5EF4-FFF2-40B4-BE49-F238E27FC236}">
                <a16:creationId xmlns:a16="http://schemas.microsoft.com/office/drawing/2014/main" id="{24270FBC-47B9-EB8B-49F4-6F0001A3C9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7" b="2663"/>
          <a:stretch/>
        </p:blipFill>
        <p:spPr>
          <a:xfrm>
            <a:off x="8492738" y="5388677"/>
            <a:ext cx="2369993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5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B7F39F-D3A1-1603-229D-EE904FC2F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3228" y="2581055"/>
            <a:ext cx="5865544" cy="3832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</a:t>
            </a:r>
            <a:r>
              <a:rPr lang="en-GB" err="1"/>
              <a:t>Lastname</a:t>
            </a:r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A3C0C70-692F-597B-9C05-E86E10969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63228" y="3310043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b="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/>
              <a:t>Supervisor: </a:t>
            </a:r>
            <a:r>
              <a:rPr lang="en-GB" err="1"/>
              <a:t>Dr.</a:t>
            </a:r>
            <a:r>
              <a:rPr lang="en-GB"/>
              <a:t> Seungjae Lee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7A822FB-C7E1-146F-2EA3-50A078B87FF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3228" y="3693290"/>
            <a:ext cx="5865544" cy="61185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Civil and Mineral Engineering</a:t>
            </a:r>
          </a:p>
          <a:p>
            <a:pPr lvl="0"/>
            <a:r>
              <a:rPr lang="en-GB"/>
              <a:t>University of Toronto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C94EFDA-A243-FD5C-2FF4-AC94A2EE6D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3228" y="4711771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8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Dec. 11,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49510E-1000-3811-BF5F-583727C61B18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D3A817-B2F5-4A31-A75F-4821B75147B5}"/>
              </a:ext>
            </a:extLst>
          </p:cNvPr>
          <p:cNvSpPr/>
          <p:nvPr userDrawn="1"/>
        </p:nvSpPr>
        <p:spPr>
          <a:xfrm>
            <a:off x="238760" y="635195"/>
            <a:ext cx="11714480" cy="1398039"/>
          </a:xfrm>
          <a:prstGeom prst="roundRect">
            <a:avLst/>
          </a:prstGeom>
          <a:solidFill>
            <a:schemeClr val="accent1"/>
          </a:solidFill>
          <a:ln w="38100"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B8E0DE-6C55-6201-2FCC-AB5B586C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0" y="632738"/>
            <a:ext cx="11714480" cy="1398039"/>
          </a:xfrm>
          <a:prstGeom prst="rect">
            <a:avLst/>
          </a:prstGeom>
          <a:noFill/>
        </p:spPr>
        <p:txBody>
          <a:bodyPr anchor="ctr"/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CA" sz="3200" kern="1200" dirty="0">
                <a:solidFill>
                  <a:schemeClr val="bg1"/>
                </a:solidFill>
                <a:latin typeface="+mn-lt"/>
                <a:ea typeface="Baskerville" panose="02020502070401020303" pitchFamily="18" charset="0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0FD2A35-3ACD-DA0B-2ABF-6C2357CB5A1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0" t="28674" r="9999" b="28674"/>
          <a:stretch/>
        </p:blipFill>
        <p:spPr bwMode="auto">
          <a:xfrm>
            <a:off x="1329268" y="5388678"/>
            <a:ext cx="2542652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blue and black logo&#10;&#10;Description automatically generated">
            <a:extLst>
              <a:ext uri="{FF2B5EF4-FFF2-40B4-BE49-F238E27FC236}">
                <a16:creationId xmlns:a16="http://schemas.microsoft.com/office/drawing/2014/main" id="{DFAE994C-6A7F-CB74-B30F-7EED3D3403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 t="9834" r="3421" b="10910"/>
          <a:stretch/>
        </p:blipFill>
        <p:spPr>
          <a:xfrm>
            <a:off x="4593236" y="5388677"/>
            <a:ext cx="3178186" cy="900000"/>
          </a:xfrm>
          <a:prstGeom prst="rect">
            <a:avLst/>
          </a:prstGeom>
        </p:spPr>
      </p:pic>
      <p:pic>
        <p:nvPicPr>
          <p:cNvPr id="13" name="Picture 12" descr="A blue and black rectangles with black dots&#10;&#10;Description automatically generated">
            <a:extLst>
              <a:ext uri="{FF2B5EF4-FFF2-40B4-BE49-F238E27FC236}">
                <a16:creationId xmlns:a16="http://schemas.microsoft.com/office/drawing/2014/main" id="{47AFFB80-1C49-E796-D575-B94F75DE2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7" b="2663"/>
          <a:stretch/>
        </p:blipFill>
        <p:spPr>
          <a:xfrm>
            <a:off x="8492738" y="5388677"/>
            <a:ext cx="2369993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6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CB60AD-1088-2AB3-9AB2-72D767C7D02F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11750040" cy="5517972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AE2A5-82FC-1CF2-8024-106ECC67BE0B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itle 11">
            <a:extLst>
              <a:ext uri="{FF2B5EF4-FFF2-40B4-BE49-F238E27FC236}">
                <a16:creationId xmlns:a16="http://schemas.microsoft.com/office/drawing/2014/main" id="{C20462D9-B7C7-3579-35BB-13965816A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442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5717801" cy="5517972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C599FD-199D-9FD3-41A4-E3914B056C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3219" y="923925"/>
            <a:ext cx="5717801" cy="5517972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CB9915-E0E4-5FDF-D6F7-6BF1F896C402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160DC5-914B-C658-5AE5-F373AD93ABF0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Title 11">
            <a:extLst>
              <a:ext uri="{FF2B5EF4-FFF2-40B4-BE49-F238E27FC236}">
                <a16:creationId xmlns:a16="http://schemas.microsoft.com/office/drawing/2014/main" id="{3949A32A-3E63-C0F4-B311-DC9FCC30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415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11750040" cy="4778845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7D9579-C027-2C0B-9F2A-B4A5F8A8C823}"/>
              </a:ext>
            </a:extLst>
          </p:cNvPr>
          <p:cNvCxnSpPr/>
          <p:nvPr userDrawn="1"/>
        </p:nvCxnSpPr>
        <p:spPr>
          <a:xfrm>
            <a:off x="220662" y="5785881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BE47F9A-DAA7-6544-C1C2-6B03287C1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5785881"/>
            <a:ext cx="11750675" cy="721157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AB1141-7136-E195-A0C1-24760B8B73A1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Title 11">
            <a:extLst>
              <a:ext uri="{FF2B5EF4-FFF2-40B4-BE49-F238E27FC236}">
                <a16:creationId xmlns:a16="http://schemas.microsoft.com/office/drawing/2014/main" id="{2EB032DB-7C3E-A1DC-4DD4-0BFE0E79E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034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ith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5717801" cy="4778840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C599FD-199D-9FD3-41A4-E3914B056C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3219" y="923925"/>
            <a:ext cx="5717801" cy="4778840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C8EB6E-6D01-AD6D-E760-55AB725B8BB4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491C8AE-5339-6DDA-86CA-8FBE4A83806F}"/>
              </a:ext>
            </a:extLst>
          </p:cNvPr>
          <p:cNvCxnSpPr/>
          <p:nvPr userDrawn="1"/>
        </p:nvCxnSpPr>
        <p:spPr>
          <a:xfrm>
            <a:off x="220662" y="5785881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205A4BD8-C29C-8A81-180F-B2BAC603D36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5785881"/>
            <a:ext cx="11750675" cy="721157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ECFE15-75A7-B505-2482-04A30F04DA93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7FED9B0A-0145-62A9-C608-824370903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12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eferenc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4"/>
            <a:ext cx="11750040" cy="4396465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7D9579-C027-2C0B-9F2A-B4A5F8A8C823}"/>
              </a:ext>
            </a:extLst>
          </p:cNvPr>
          <p:cNvCxnSpPr/>
          <p:nvPr userDrawn="1"/>
        </p:nvCxnSpPr>
        <p:spPr>
          <a:xfrm>
            <a:off x="212872" y="5415279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BE47F9A-DAA7-6544-C1C2-6B03287C1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2872" y="5415279"/>
            <a:ext cx="11750675" cy="1080000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4EC4A-AB9A-BDEA-C540-C64C392481D1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Title 11">
            <a:extLst>
              <a:ext uri="{FF2B5EF4-FFF2-40B4-BE49-F238E27FC236}">
                <a16:creationId xmlns:a16="http://schemas.microsoft.com/office/drawing/2014/main" id="{75562D00-79D4-D031-D194-DFC8F705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128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referenc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9D099B61-3EAD-1879-C139-15FBC4C3D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5717801" cy="4396485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C882C4-A495-4FA8-21B0-0BCFDE7504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3219" y="923925"/>
            <a:ext cx="5717801" cy="4396485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38EE5D-508D-3057-ACAF-A22BDBCD41FD}"/>
              </a:ext>
            </a:extLst>
          </p:cNvPr>
          <p:cNvCxnSpPr/>
          <p:nvPr userDrawn="1"/>
        </p:nvCxnSpPr>
        <p:spPr>
          <a:xfrm>
            <a:off x="212872" y="5415279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13FC330-EADB-FD0F-B03B-31D0A22B69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2872" y="5415279"/>
            <a:ext cx="11750675" cy="1080000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239B99-3D6F-342F-7E48-F5646F4277A9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A6E5A2F5-B94B-A4D6-A73C-C9D50520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94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187BAF-3B61-C868-6295-FD81DA2B0AF4}"/>
              </a:ext>
            </a:extLst>
          </p:cNvPr>
          <p:cNvSpPr/>
          <p:nvPr userDrawn="1"/>
        </p:nvSpPr>
        <p:spPr>
          <a:xfrm>
            <a:off x="4068000" y="6601522"/>
            <a:ext cx="4068000" cy="256478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0B7494-A9C1-196A-DFD7-B98C57F5722A}"/>
              </a:ext>
            </a:extLst>
          </p:cNvPr>
          <p:cNvSpPr/>
          <p:nvPr userDrawn="1"/>
        </p:nvSpPr>
        <p:spPr>
          <a:xfrm>
            <a:off x="0" y="6601522"/>
            <a:ext cx="4068000" cy="256478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F7607-9502-DFCB-3B84-406167378C78}"/>
              </a:ext>
            </a:extLst>
          </p:cNvPr>
          <p:cNvSpPr txBox="1"/>
          <p:nvPr userDrawn="1"/>
        </p:nvSpPr>
        <p:spPr>
          <a:xfrm>
            <a:off x="4068000" y="6594649"/>
            <a:ext cx="4056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latinLnBrk="0"/>
            <a:r>
              <a:rPr lang="en-GB" sz="1200" kern="1200" dirty="0">
                <a:solidFill>
                  <a:schemeClr val="bg1"/>
                </a:solidFill>
                <a:latin typeface="+mj-lt"/>
                <a:ea typeface="Baskerville" panose="02020502070401020303" pitchFamily="18" charset="0"/>
                <a:cs typeface="+mn-cs"/>
              </a:rPr>
              <a:t>2025 Bayesian Modelling Workshop</a:t>
            </a:r>
            <a:endParaRPr lang="en-CA" sz="1200" kern="1200" dirty="0">
              <a:solidFill>
                <a:schemeClr val="bg1"/>
              </a:solidFill>
              <a:latin typeface="+mj-lt"/>
              <a:ea typeface="Baskerville" panose="02020502070401020303" pitchFamily="18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E69AAE-C5CB-AA8E-0914-826D628E7AC8}"/>
              </a:ext>
            </a:extLst>
          </p:cNvPr>
          <p:cNvSpPr/>
          <p:nvPr userDrawn="1"/>
        </p:nvSpPr>
        <p:spPr>
          <a:xfrm>
            <a:off x="8136000" y="6601522"/>
            <a:ext cx="4068000" cy="256478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76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2" r:id="rId2"/>
    <p:sldLayoutId id="2147483690" r:id="rId3"/>
    <p:sldLayoutId id="2147483678" r:id="rId4"/>
    <p:sldLayoutId id="2147483677" r:id="rId5"/>
    <p:sldLayoutId id="2147483680" r:id="rId6"/>
    <p:sldLayoutId id="2147483679" r:id="rId7"/>
    <p:sldLayoutId id="2147483686" r:id="rId8"/>
    <p:sldLayoutId id="2147483687" r:id="rId9"/>
    <p:sldLayoutId id="2147483684" r:id="rId10"/>
    <p:sldLayoutId id="2147483685" r:id="rId11"/>
    <p:sldLayoutId id="2147483688" r:id="rId12"/>
    <p:sldLayoutId id="2147483689" r:id="rId13"/>
    <p:sldLayoutId id="2147483681" r:id="rId14"/>
    <p:sldLayoutId id="2147483691" r:id="rId1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lang="en-GB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GB" sz="12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CA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9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69034-A97C-20DD-0619-A2B68EE79F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63228" y="2853826"/>
            <a:ext cx="5865544" cy="383248"/>
          </a:xfrm>
        </p:spPr>
        <p:txBody>
          <a:bodyPr/>
          <a:lstStyle/>
          <a:p>
            <a:r>
              <a:rPr lang="en-CA" sz="2400" dirty="0"/>
              <a:t>Seungjae Lee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748A5-18F7-223F-029D-3D712CAAF6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3228" y="3425496"/>
            <a:ext cx="5865544" cy="611859"/>
          </a:xfrm>
        </p:spPr>
        <p:txBody>
          <a:bodyPr/>
          <a:lstStyle/>
          <a:p>
            <a:r>
              <a:rPr lang="en-CA" sz="1800" dirty="0"/>
              <a:t>Department of Civil &amp; Mineral Engineering</a:t>
            </a:r>
          </a:p>
          <a:p>
            <a:r>
              <a:rPr lang="en-CA" sz="1800" dirty="0"/>
              <a:t>University of Toronto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AE8680-F7A9-A7A0-196C-F7BBBFE9F5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3228" y="4443977"/>
            <a:ext cx="5865544" cy="383247"/>
          </a:xfrm>
        </p:spPr>
        <p:txBody>
          <a:bodyPr/>
          <a:lstStyle/>
          <a:p>
            <a:r>
              <a:rPr lang="en-CA" sz="2000" dirty="0"/>
              <a:t>May 21, 2025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AAE676-BA93-B03D-71DC-BB0C4E46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 panose="020B0604020202020204" pitchFamily="34" charset="0"/>
              </a:rPr>
              <a:t>2025 Bayesian Modelling Workshop</a:t>
            </a:r>
            <a:endParaRPr lang="en-CA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164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DC53D3-5C49-1286-9F48-971F8BC2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Modelling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835A4-19D3-B437-B99D-E4E67B3401F3}"/>
                  </a:ext>
                </a:extLst>
              </p:cNvPr>
              <p:cNvSpPr txBox="1"/>
              <p:nvPr/>
            </p:nvSpPr>
            <p:spPr>
              <a:xfrm>
                <a:off x="244268" y="970322"/>
                <a:ext cx="11731832" cy="5647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:r>
                  <a:rPr lang="en-CA" sz="2400" b="1" dirty="0"/>
                  <a:t>Bayes’ theorem</a:t>
                </a:r>
              </a:p>
              <a:p>
                <a:pPr algn="ctr" latinLnBrk="0"/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CA" sz="2400" b="0" dirty="0"/>
                  <a:t>     </a:t>
                </a:r>
                <a:r>
                  <a:rPr lang="en-CA" sz="2400" b="0" dirty="0">
                    <a:sym typeface="Wingdings" panose="05000000000000000000" pitchFamily="2" charset="2"/>
                  </a:rPr>
                  <a:t>    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den>
                    </m:f>
                  </m:oMath>
                </a14:m>
                <a:endParaRPr lang="en-CA" sz="2400" dirty="0"/>
              </a:p>
              <a:p>
                <a:pPr latinLnBrk="0"/>
                <a:endParaRPr lang="en-CA" sz="2400" dirty="0"/>
              </a:p>
              <a:p>
                <a:pPr latinLnBrk="0"/>
                <a:r>
                  <a:rPr lang="en-CA" sz="2400" b="1" dirty="0"/>
                  <a:t>Bayesian modelling</a:t>
                </a:r>
              </a:p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1" i="0" smtClean="0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  <m:e>
                          <m:r>
                            <a:rPr lang="en-CA" sz="2400" b="1" i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</m:d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1" i="0" smtClean="0">
                                  <a:latin typeface="Cambria Math" panose="02040503050406030204" pitchFamily="18" charset="0"/>
                                </a:rPr>
                                <m:t>𝐃</m:t>
                              </m:r>
                            </m:e>
                            <m:e>
                              <m:r>
                                <a:rPr lang="en-CA" sz="2400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1">
                                  <a:latin typeface="Cambria Math" panose="02040503050406030204" pitchFamily="18" charset="0"/>
                                </a:rPr>
                                <m:t>𝐃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CA" sz="2400" b="1" dirty="0"/>
              </a:p>
              <a:p>
                <a:pPr latinLnBrk="0"/>
                <a:endParaRPr lang="en-CA" sz="2400" dirty="0"/>
              </a:p>
              <a:p>
                <a:pPr marL="4310063" latinLnBrk="0"/>
                <a14:m>
                  <m:oMath xmlns:m="http://schemas.openxmlformats.org/officeDocument/2006/math">
                    <m:r>
                      <a:rPr lang="en-US" sz="2400" b="1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sz="2400" dirty="0"/>
                  <a:t>: Model parameters</a:t>
                </a:r>
              </a:p>
              <a:p>
                <a:pPr marL="4310063" latinLnBrk="0"/>
                <a14:m>
                  <m:oMath xmlns:m="http://schemas.openxmlformats.org/officeDocument/2006/math">
                    <m:r>
                      <a:rPr lang="en-US" sz="2400" b="1" smtClean="0">
                        <a:latin typeface="Cambria Math" panose="02040503050406030204" pitchFamily="18" charset="0"/>
                      </a:rPr>
                      <m:t>𝐃</m:t>
                    </m:r>
                  </m:oMath>
                </a14:m>
                <a:r>
                  <a:rPr lang="en-US" sz="2400" dirty="0"/>
                  <a:t>: Data</a:t>
                </a:r>
              </a:p>
              <a:p>
                <a:pPr marL="4310063" latinLnBrk="0"/>
                <a:endParaRPr lang="en-US" sz="2400" dirty="0"/>
              </a:p>
              <a:p>
                <a:pPr marL="895350" indent="-344488">
                  <a:lnSpc>
                    <a:spcPct val="11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Encode our </a:t>
                </a:r>
                <a:r>
                  <a:rPr lang="en-US" sz="2000" b="1" dirty="0">
                    <a:solidFill>
                      <a:schemeClr val="accent2"/>
                    </a:solidFill>
                  </a:rPr>
                  <a:t>prior knowledge</a:t>
                </a:r>
              </a:p>
              <a:p>
                <a:pPr marL="895350" indent="-344488">
                  <a:lnSpc>
                    <a:spcPct val="11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Quantify the </a:t>
                </a:r>
                <a:r>
                  <a:rPr lang="en-US" sz="2000" b="1" dirty="0">
                    <a:solidFill>
                      <a:schemeClr val="accent2"/>
                    </a:solidFill>
                  </a:rPr>
                  <a:t>model uncertainty</a:t>
                </a:r>
                <a:endParaRPr lang="en-US" sz="2000" dirty="0">
                  <a:solidFill>
                    <a:schemeClr val="accent2"/>
                  </a:solidFill>
                </a:endParaRPr>
              </a:p>
              <a:p>
                <a:pPr marL="895350" indent="-344488">
                  <a:lnSpc>
                    <a:spcPct val="11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Easily introduce </a:t>
                </a:r>
                <a:r>
                  <a:rPr lang="en-US" sz="2000" b="1" dirty="0">
                    <a:solidFill>
                      <a:schemeClr val="accent2"/>
                    </a:solidFill>
                  </a:rPr>
                  <a:t>hidden (unobserved) variables</a:t>
                </a:r>
              </a:p>
              <a:p>
                <a:pPr marL="895350" indent="-344488">
                  <a:lnSpc>
                    <a:spcPct val="11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Seamlessly combine data from </a:t>
                </a:r>
                <a:r>
                  <a:rPr lang="en-US" sz="2000" b="1" dirty="0">
                    <a:solidFill>
                      <a:schemeClr val="accent2"/>
                    </a:solidFill>
                  </a:rPr>
                  <a:t>heterogeneous sources</a:t>
                </a:r>
                <a:endParaRPr lang="en-CA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835A4-19D3-B437-B99D-E4E67B340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8" y="970322"/>
                <a:ext cx="11731832" cy="5647893"/>
              </a:xfrm>
              <a:prstGeom prst="rect">
                <a:avLst/>
              </a:prstGeom>
              <a:blipFill>
                <a:blip r:embed="rId2"/>
                <a:stretch>
                  <a:fillRect l="-779" t="-755" b="-9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3F9EFFA-AAD5-B4B7-E530-EACEEFDA641C}"/>
              </a:ext>
            </a:extLst>
          </p:cNvPr>
          <p:cNvSpPr txBox="1"/>
          <p:nvPr/>
        </p:nvSpPr>
        <p:spPr>
          <a:xfrm>
            <a:off x="4559029" y="2101286"/>
            <a:ext cx="134203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 latinLnBrk="0"/>
            <a:r>
              <a:rPr lang="en-CA" sz="2000" dirty="0"/>
              <a:t>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F96618-A332-25C4-4718-23B9EEC9E704}"/>
                  </a:ext>
                </a:extLst>
              </p:cNvPr>
              <p:cNvSpPr txBox="1"/>
              <p:nvPr/>
            </p:nvSpPr>
            <p:spPr>
              <a:xfrm>
                <a:off x="8473571" y="2587970"/>
                <a:ext cx="2744662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l" latinLnBrk="0"/>
                <a:r>
                  <a:rPr lang="en-CA" sz="2000" dirty="0"/>
                  <a:t>Prior probability</a:t>
                </a:r>
              </a:p>
              <a:p>
                <a:pPr latinLnBrk="0"/>
                <a:r>
                  <a:rPr lang="en-CA" sz="2000" dirty="0"/>
                  <a:t>(prior knowledge on </a:t>
                </a:r>
                <a14:m>
                  <m:oMath xmlns:m="http://schemas.openxmlformats.org/officeDocument/2006/math">
                    <m:r>
                      <a:rPr lang="en-CA" sz="2000" b="1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CA" sz="2000" dirty="0"/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F96618-A332-25C4-4718-23B9EEC9E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571" y="2587970"/>
                <a:ext cx="2744662" cy="707886"/>
              </a:xfrm>
              <a:prstGeom prst="rect">
                <a:avLst/>
              </a:prstGeom>
              <a:blipFill>
                <a:blip r:embed="rId3"/>
                <a:stretch>
                  <a:fillRect l="-1991" t="-3390" r="-1327" b="-144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ACD1DD-CEC5-431C-264A-521306A074FE}"/>
                  </a:ext>
                </a:extLst>
              </p:cNvPr>
              <p:cNvSpPr txBox="1"/>
              <p:nvPr/>
            </p:nvSpPr>
            <p:spPr>
              <a:xfrm>
                <a:off x="546642" y="3344889"/>
                <a:ext cx="3073277" cy="10156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l" latinLnBrk="0"/>
                <a:r>
                  <a:rPr lang="en-CA" sz="2000" dirty="0"/>
                  <a:t>Posterior probability</a:t>
                </a:r>
              </a:p>
              <a:p>
                <a:pPr latinLnBrk="0"/>
                <a:r>
                  <a:rPr lang="en-CA" sz="2000" dirty="0"/>
                  <a:t>(updated knowledge on </a:t>
                </a:r>
                <a14:m>
                  <m:oMath xmlns:m="http://schemas.openxmlformats.org/officeDocument/2006/math">
                    <m:r>
                      <a:rPr lang="en-CA" sz="2000" b="1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br>
                  <a:rPr lang="en-CA" sz="2000" dirty="0"/>
                </a:br>
                <a:r>
                  <a:rPr lang="en-CA" sz="2000" dirty="0"/>
                  <a:t>after observing </a:t>
                </a:r>
                <a14:m>
                  <m:oMath xmlns:m="http://schemas.openxmlformats.org/officeDocument/2006/math">
                    <m:r>
                      <a:rPr lang="en-CA" sz="2000" b="1">
                        <a:latin typeface="Cambria Math" panose="02040503050406030204" pitchFamily="18" charset="0"/>
                      </a:rPr>
                      <m:t>𝐃</m:t>
                    </m:r>
                  </m:oMath>
                </a14:m>
                <a:r>
                  <a:rPr lang="en-CA" sz="2000" dirty="0"/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ACD1DD-CEC5-431C-264A-521306A07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42" y="3344889"/>
                <a:ext cx="3073277" cy="1015663"/>
              </a:xfrm>
              <a:prstGeom prst="rect">
                <a:avLst/>
              </a:prstGeom>
              <a:blipFill>
                <a:blip r:embed="rId4"/>
                <a:stretch>
                  <a:fillRect l="-1976" t="-2381" b="-1011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0BDE7D-697B-715E-CD99-75C631FB19E2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7582096" y="2941913"/>
            <a:ext cx="891475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95AB6F-8420-E8F9-5A84-4A533E7FC1AC}"/>
              </a:ext>
            </a:extLst>
          </p:cNvPr>
          <p:cNvCxnSpPr>
            <a:cxnSpLocks/>
          </p:cNvCxnSpPr>
          <p:nvPr/>
        </p:nvCxnSpPr>
        <p:spPr>
          <a:xfrm>
            <a:off x="5526341" y="2501396"/>
            <a:ext cx="409819" cy="312202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2CED8F-CA4F-2EC2-9077-DA0C84F20909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619919" y="3344889"/>
            <a:ext cx="1000719" cy="507832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E8B6B3A-9138-50CA-B813-9B241CBB749D}"/>
              </a:ext>
            </a:extLst>
          </p:cNvPr>
          <p:cNvSpPr txBox="1"/>
          <p:nvPr/>
        </p:nvSpPr>
        <p:spPr>
          <a:xfrm>
            <a:off x="8269322" y="5883874"/>
            <a:ext cx="1720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Flexible model structure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88BEEB-D0AE-8BB2-3D62-56F4E3A4E63A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7906222" y="6031170"/>
            <a:ext cx="363100" cy="17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A770FE-448A-4EAB-0D66-6CF245E55822}"/>
              </a:ext>
            </a:extLst>
          </p:cNvPr>
          <p:cNvCxnSpPr>
            <a:cxnSpLocks/>
          </p:cNvCxnSpPr>
          <p:nvPr/>
        </p:nvCxnSpPr>
        <p:spPr>
          <a:xfrm flipH="1">
            <a:off x="7906222" y="6207040"/>
            <a:ext cx="363100" cy="154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27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B0661A-5857-C673-C485-B8DCEE6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A59C869-075D-1E7B-8A3B-0E9B4D561151}"/>
                  </a:ext>
                </a:extLst>
              </p:cNvPr>
              <p:cNvSpPr txBox="1"/>
              <p:nvPr/>
            </p:nvSpPr>
            <p:spPr>
              <a:xfrm>
                <a:off x="1161536" y="3203547"/>
                <a:ext cx="6175022" cy="305518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latinLnBrk="0">
                  <a:spcAft>
                    <a:spcPts val="1200"/>
                  </a:spcAft>
                </a:pPr>
                <a:r>
                  <a:rPr lang="en-CA" sz="2800" b="1" dirty="0">
                    <a:ea typeface="Cambria Math" panose="02040503050406030204" pitchFamily="18" charset="0"/>
                  </a:rPr>
                  <a:t>Prior</a:t>
                </a:r>
              </a:p>
              <a:p>
                <a:pPr latinLnBrk="0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CA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CA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CA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lang="en-CA" sz="2800" b="0" dirty="0">
                  <a:ea typeface="Cambria Math" panose="02040503050406030204" pitchFamily="18" charset="0"/>
                </a:endParaRP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CA" sz="28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</m:oMath>
                  </m:oMathPara>
                </a14:m>
                <a:endParaRPr lang="en-CA" sz="2800" i="1" dirty="0">
                  <a:ea typeface="Cambria Math" panose="02040503050406030204" pitchFamily="18" charset="0"/>
                </a:endParaRP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CA" sz="28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</m:oMath>
                  </m:oMathPara>
                </a14:m>
                <a:endParaRPr lang="en-CA" sz="2800" i="1" dirty="0">
                  <a:ea typeface="Cambria Math" panose="02040503050406030204" pitchFamily="18" charset="0"/>
                </a:endParaRP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CA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CA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CA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CA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=1/100</m:t>
                      </m:r>
                      <m:r>
                        <a:rPr lang="en-CA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A59C869-075D-1E7B-8A3B-0E9B4D561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536" y="3203547"/>
                <a:ext cx="6175022" cy="3055186"/>
              </a:xfrm>
              <a:prstGeom prst="rect">
                <a:avLst/>
              </a:prstGeom>
              <a:blipFill>
                <a:blip r:embed="rId2"/>
                <a:stretch>
                  <a:fillRect l="-2962" t="-25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58D8E9-27B1-C872-121F-95DF782346F6}"/>
                  </a:ext>
                </a:extLst>
              </p:cNvPr>
              <p:cNvSpPr txBox="1"/>
              <p:nvPr/>
            </p:nvSpPr>
            <p:spPr>
              <a:xfrm>
                <a:off x="1379883" y="945564"/>
                <a:ext cx="3962400" cy="10010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1" i="0" smtClean="0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  <m:e>
                          <m:r>
                            <a:rPr lang="en-CA" sz="2800" b="1" i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b="1">
                                  <a:latin typeface="Cambria Math" panose="02040503050406030204" pitchFamily="18" charset="0"/>
                                </a:rPr>
                                <m:t>𝐃</m:t>
                              </m:r>
                            </m:e>
                            <m:e>
                              <m:r>
                                <a:rPr lang="en-CA" sz="2800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b="1">
                                  <a:latin typeface="Cambria Math" panose="02040503050406030204" pitchFamily="18" charset="0"/>
                                </a:rPr>
                                <m:t>𝐃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58D8E9-27B1-C872-121F-95DF78234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883" y="945564"/>
                <a:ext cx="3962400" cy="10010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EF61FE-F8B4-4A62-3218-DFDEA1A6C026}"/>
                  </a:ext>
                </a:extLst>
              </p:cNvPr>
              <p:cNvSpPr txBox="1"/>
              <p:nvPr/>
            </p:nvSpPr>
            <p:spPr>
              <a:xfrm>
                <a:off x="4973983" y="941633"/>
                <a:ext cx="3213100" cy="10851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b="1">
                                  <a:latin typeface="Cambria Math" panose="02040503050406030204" pitchFamily="18" charset="0"/>
                                </a:rPr>
                                <m:t>𝐃</m:t>
                              </m:r>
                            </m:e>
                            <m:e>
                              <m:r>
                                <a:rPr lang="en-CA" sz="2800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CA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b="1">
                                      <a:latin typeface="Cambria Math" panose="02040503050406030204" pitchFamily="18" charset="0"/>
                                    </a:rPr>
                                    <m:t>𝐃</m:t>
                                  </m:r>
                                </m:e>
                                <m:e>
                                  <m:r>
                                    <a:rPr lang="en-CA" sz="2800" b="1">
                                      <a:latin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</m:d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b="1">
                                      <a:latin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CA" sz="28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CA" sz="2800" b="1" i="0" smtClean="0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EF61FE-F8B4-4A62-3218-DFDEA1A6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983" y="941633"/>
                <a:ext cx="3213100" cy="10851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6139F-00C7-A503-0CE1-076C44FF6ACC}"/>
                  </a:ext>
                </a:extLst>
              </p:cNvPr>
              <p:cNvSpPr txBox="1"/>
              <p:nvPr/>
            </p:nvSpPr>
            <p:spPr>
              <a:xfrm>
                <a:off x="7653683" y="1184293"/>
                <a:ext cx="32131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  <m:e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6139F-00C7-A503-0CE1-076C44FF6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683" y="1184293"/>
                <a:ext cx="32131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9B560493-4227-7A23-2861-ADDD38BE1122}"/>
              </a:ext>
            </a:extLst>
          </p:cNvPr>
          <p:cNvSpPr/>
          <p:nvPr/>
        </p:nvSpPr>
        <p:spPr>
          <a:xfrm>
            <a:off x="5513936" y="1507332"/>
            <a:ext cx="2519363" cy="435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7551D6-E162-6DB2-8BFD-F5DE791497F0}"/>
              </a:ext>
            </a:extLst>
          </p:cNvPr>
          <p:cNvSpPr txBox="1"/>
          <p:nvPr/>
        </p:nvSpPr>
        <p:spPr>
          <a:xfrm>
            <a:off x="8187083" y="2101587"/>
            <a:ext cx="347242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 latinLnBrk="0"/>
            <a:r>
              <a:rPr lang="en-CA" sz="2000" dirty="0"/>
              <a:t>Marginal likelihood</a:t>
            </a:r>
            <a:br>
              <a:rPr lang="en-CA" sz="2000" dirty="0"/>
            </a:br>
            <a:r>
              <a:rPr lang="en-CA" sz="2000" dirty="0"/>
              <a:t>(a.k.a., normalizing constant)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BD5A94-44F6-8556-4204-06971A4DF559}"/>
              </a:ext>
            </a:extLst>
          </p:cNvPr>
          <p:cNvCxnSpPr>
            <a:cxnSpLocks/>
          </p:cNvCxnSpPr>
          <p:nvPr/>
        </p:nvCxnSpPr>
        <p:spPr>
          <a:xfrm flipH="1" flipV="1">
            <a:off x="7445889" y="2012479"/>
            <a:ext cx="741194" cy="221207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B9C009-52ED-6211-20E7-61695258C4F2}"/>
                  </a:ext>
                </a:extLst>
              </p:cNvPr>
              <p:cNvSpPr txBox="1"/>
              <p:nvPr/>
            </p:nvSpPr>
            <p:spPr>
              <a:xfrm>
                <a:off x="6454438" y="3203547"/>
                <a:ext cx="6128424" cy="329730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>
                <a:spAutoFit/>
              </a:bodyPr>
              <a:lstStyle/>
              <a:p>
                <a:pPr latinLnBrk="0">
                  <a:spcAft>
                    <a:spcPts val="1200"/>
                  </a:spcAft>
                </a:pPr>
                <a:r>
                  <a:rPr lang="en-CA" sz="2800" b="1" dirty="0">
                    <a:ea typeface="Cambria Math" panose="02040503050406030204" pitchFamily="18" charset="0"/>
                  </a:rPr>
                  <a:t>Likelihood</a:t>
                </a: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1" i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e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CA" sz="2800" b="1" i="1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∏"/>
                          <m:ctrlPr>
                            <a:rPr lang="en-CA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CA" sz="28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800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A" sz="2800" b="1" dirty="0"/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CA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CA" sz="2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CA" sz="2800" b="1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CA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2800" dirty="0"/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m:rPr>
                          <m:aln/>
                        </m:rP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m:rPr>
                          <m:aln/>
                        </m:rP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prstClr val="black"/>
                  </a:solidFill>
                  <a:ea typeface="맑은 고딕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B9C009-52ED-6211-20E7-61695258C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438" y="3203547"/>
                <a:ext cx="6128424" cy="3297304"/>
              </a:xfrm>
              <a:prstGeom prst="rect">
                <a:avLst/>
              </a:prstGeom>
              <a:blipFill>
                <a:blip r:embed="rId6"/>
                <a:stretch>
                  <a:fillRect l="-2985" t="-240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306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1" grpId="0" animBg="1"/>
      <p:bldP spid="11" grpId="1" animBg="1"/>
      <p:bldP spid="12" grpId="0" animBg="1"/>
      <p:bldP spid="12" grpId="1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7AB667-1767-E732-78AA-9A2493F1E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Linear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5E52A-FFB6-50DA-ED6F-F7264D30E7AB}"/>
              </a:ext>
            </a:extLst>
          </p:cNvPr>
          <p:cNvSpPr txBox="1"/>
          <p:nvPr/>
        </p:nvSpPr>
        <p:spPr>
          <a:xfrm>
            <a:off x="1797656" y="1448930"/>
            <a:ext cx="3066740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Least Squares</a:t>
            </a:r>
            <a:br>
              <a:rPr lang="en-CA" dirty="0"/>
            </a:br>
            <a:r>
              <a:rPr lang="en-CA" dirty="0"/>
              <a:t>(maximum-likelihood)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CDD221-2DA9-DFA6-3629-77E296C1E96E}"/>
              </a:ext>
            </a:extLst>
          </p:cNvPr>
          <p:cNvSpPr txBox="1"/>
          <p:nvPr/>
        </p:nvSpPr>
        <p:spPr>
          <a:xfrm>
            <a:off x="7904951" y="1617700"/>
            <a:ext cx="3066740" cy="477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Bayesian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3A2CF23-AE2C-2D89-E473-D66464CEB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08787"/>
            <a:ext cx="56102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E21C472-B90F-0BB8-7F55-866F6E9A7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2208787"/>
            <a:ext cx="56102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94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D6960C-A5A1-ED38-BB28-96C44F479047}"/>
              </a:ext>
            </a:extLst>
          </p:cNvPr>
          <p:cNvGrpSpPr/>
          <p:nvPr/>
        </p:nvGrpSpPr>
        <p:grpSpPr>
          <a:xfrm>
            <a:off x="8179273" y="1526751"/>
            <a:ext cx="3912208" cy="3631372"/>
            <a:chOff x="100519" y="1526751"/>
            <a:chExt cx="3912208" cy="3631372"/>
          </a:xfrm>
        </p:grpSpPr>
        <p:pic>
          <p:nvPicPr>
            <p:cNvPr id="4102" name="Picture 6">
              <a:extLst>
                <a:ext uri="{FF2B5EF4-FFF2-40B4-BE49-F238E27FC236}">
                  <a16:creationId xmlns:a16="http://schemas.microsoft.com/office/drawing/2014/main" id="{79180CA0-70F1-4B72-B7B9-D0AEF65C24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19" y="2248875"/>
              <a:ext cx="3912208" cy="2909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C0131B8-81BB-4445-B9D2-433B4C6096A8}"/>
                </a:ext>
              </a:extLst>
            </p:cNvPr>
            <p:cNvSpPr txBox="1"/>
            <p:nvPr/>
          </p:nvSpPr>
          <p:spPr>
            <a:xfrm>
              <a:off x="747069" y="1526751"/>
              <a:ext cx="306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CA" dirty="0" err="1"/>
                <a:t>Subsubset</a:t>
              </a:r>
              <a:endParaRPr lang="en-CA" dirty="0"/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815FED8F-6FED-A712-55A7-7DF14EBF9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9" y="2248875"/>
            <a:ext cx="3912208" cy="290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ABA29917-78E2-2F68-457C-43B86E599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9" y="2249323"/>
            <a:ext cx="3911606" cy="29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E81A1D-E257-CACB-E6E6-229535C73438}"/>
              </a:ext>
            </a:extLst>
          </p:cNvPr>
          <p:cNvSpPr txBox="1"/>
          <p:nvPr/>
        </p:nvSpPr>
        <p:spPr>
          <a:xfrm>
            <a:off x="774095" y="1526751"/>
            <a:ext cx="306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Full dataset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E018AB-9098-0888-E71F-CA19398C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Linear Regression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FC8A91E-2923-23E2-CF07-82E186AF9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896" y="2248875"/>
            <a:ext cx="3912208" cy="290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688114-DEFC-6232-3773-F278F71B6B15}"/>
              </a:ext>
            </a:extLst>
          </p:cNvPr>
          <p:cNvSpPr txBox="1"/>
          <p:nvPr/>
        </p:nvSpPr>
        <p:spPr>
          <a:xfrm>
            <a:off x="4800260" y="1526751"/>
            <a:ext cx="306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Subset</a:t>
            </a:r>
          </a:p>
        </p:txBody>
      </p:sp>
    </p:spTree>
    <p:extLst>
      <p:ext uri="{BB962C8B-B14F-4D97-AF65-F5344CB8AC3E}">
        <p14:creationId xmlns:p14="http://schemas.microsoft.com/office/powerpoint/2010/main" val="53311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C8AAB601-898C-0DA6-F5A8-390A3273C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9" y="2248875"/>
            <a:ext cx="3911605" cy="29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BCAC976-E767-B2FE-6BB0-60E9FFA3B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499" y="2249323"/>
            <a:ext cx="3911605" cy="29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92461D6D-87E4-BFB2-DAC6-3BCC25B28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876" y="2249323"/>
            <a:ext cx="3911605" cy="29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0131B8-81BB-4445-B9D2-433B4C6096A8}"/>
              </a:ext>
            </a:extLst>
          </p:cNvPr>
          <p:cNvSpPr txBox="1"/>
          <p:nvPr/>
        </p:nvSpPr>
        <p:spPr>
          <a:xfrm>
            <a:off x="8825823" y="1526751"/>
            <a:ext cx="306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 err="1"/>
              <a:t>Subsubset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E81A1D-E257-CACB-E6E6-229535C73438}"/>
              </a:ext>
            </a:extLst>
          </p:cNvPr>
          <p:cNvSpPr txBox="1"/>
          <p:nvPr/>
        </p:nvSpPr>
        <p:spPr>
          <a:xfrm>
            <a:off x="774095" y="1526751"/>
            <a:ext cx="306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Full dataset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E018AB-9098-0888-E71F-CA19398C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Linear 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88114-DEFC-6232-3773-F278F71B6B15}"/>
              </a:ext>
            </a:extLst>
          </p:cNvPr>
          <p:cNvSpPr txBox="1"/>
          <p:nvPr/>
        </p:nvSpPr>
        <p:spPr>
          <a:xfrm>
            <a:off x="4800260" y="1526751"/>
            <a:ext cx="306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Subset</a:t>
            </a:r>
          </a:p>
        </p:txBody>
      </p:sp>
    </p:spTree>
    <p:extLst>
      <p:ext uri="{BB962C8B-B14F-4D97-AF65-F5344CB8AC3E}">
        <p14:creationId xmlns:p14="http://schemas.microsoft.com/office/powerpoint/2010/main" val="4004219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912874-BF27-D2F1-7A67-AF342501D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Linear Regression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67DA486-BE35-DD92-C266-1BA130A19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14" y="1780770"/>
            <a:ext cx="56102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DFCEB65-6F66-475D-1781-59742DDBC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461" y="1780770"/>
            <a:ext cx="56102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0CD7FC-F410-6825-BB3E-78DABEB5B900}"/>
              </a:ext>
            </a:extLst>
          </p:cNvPr>
          <p:cNvSpPr txBox="1"/>
          <p:nvPr/>
        </p:nvSpPr>
        <p:spPr>
          <a:xfrm>
            <a:off x="1797656" y="1020913"/>
            <a:ext cx="3066740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Least Squares</a:t>
            </a:r>
            <a:br>
              <a:rPr lang="en-CA" dirty="0"/>
            </a:br>
            <a:r>
              <a:rPr lang="en-CA" dirty="0"/>
              <a:t>(maximum-likelihood)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F2E999-F2F2-9A1A-F706-F9F90287B802}"/>
              </a:ext>
            </a:extLst>
          </p:cNvPr>
          <p:cNvSpPr txBox="1"/>
          <p:nvPr/>
        </p:nvSpPr>
        <p:spPr>
          <a:xfrm>
            <a:off x="7904951" y="1189683"/>
            <a:ext cx="3066740" cy="477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Bayesian</a:t>
            </a:r>
          </a:p>
        </p:txBody>
      </p:sp>
    </p:spTree>
    <p:extLst>
      <p:ext uri="{BB962C8B-B14F-4D97-AF65-F5344CB8AC3E}">
        <p14:creationId xmlns:p14="http://schemas.microsoft.com/office/powerpoint/2010/main" val="27207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B0661A-5857-C673-C485-B8DCEE6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7380D9-7D28-C1D6-2009-48FD4823F6DC}"/>
                  </a:ext>
                </a:extLst>
              </p:cNvPr>
              <p:cNvSpPr txBox="1"/>
              <p:nvPr/>
            </p:nvSpPr>
            <p:spPr>
              <a:xfrm>
                <a:off x="1161536" y="1977862"/>
                <a:ext cx="6175022" cy="305518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latinLnBrk="0">
                  <a:spcAft>
                    <a:spcPts val="1200"/>
                  </a:spcAft>
                </a:pPr>
                <a:r>
                  <a:rPr lang="en-CA" sz="2800" b="1" dirty="0">
                    <a:ea typeface="Cambria Math" panose="02040503050406030204" pitchFamily="18" charset="0"/>
                  </a:rPr>
                  <a:t>Prior</a:t>
                </a:r>
              </a:p>
              <a:p>
                <a:pPr latinLnBrk="0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CA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CA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CA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lang="en-CA" sz="2800" b="0" dirty="0">
                  <a:ea typeface="Cambria Math" panose="02040503050406030204" pitchFamily="18" charset="0"/>
                </a:endParaRP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CA" sz="28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</m:oMath>
                  </m:oMathPara>
                </a14:m>
                <a:endParaRPr lang="en-CA" sz="2800" i="1" dirty="0">
                  <a:ea typeface="Cambria Math" panose="02040503050406030204" pitchFamily="18" charset="0"/>
                </a:endParaRP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CA" sz="28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</m:oMath>
                  </m:oMathPara>
                </a14:m>
                <a:endParaRPr lang="en-CA" sz="2800" i="1" dirty="0">
                  <a:ea typeface="Cambria Math" panose="02040503050406030204" pitchFamily="18" charset="0"/>
                </a:endParaRP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CA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CA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CA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CA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=1/100</m:t>
                      </m:r>
                      <m:r>
                        <a:rPr lang="en-CA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7380D9-7D28-C1D6-2009-48FD4823F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536" y="1977862"/>
                <a:ext cx="6175022" cy="3055186"/>
              </a:xfrm>
              <a:prstGeom prst="rect">
                <a:avLst/>
              </a:prstGeom>
              <a:blipFill>
                <a:blip r:embed="rId2"/>
                <a:stretch>
                  <a:fillRect l="-2962" t="-23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3F349B-C4B6-3874-D906-BF7C21A242F1}"/>
                  </a:ext>
                </a:extLst>
              </p:cNvPr>
              <p:cNvSpPr txBox="1"/>
              <p:nvPr/>
            </p:nvSpPr>
            <p:spPr>
              <a:xfrm>
                <a:off x="6454438" y="1977862"/>
                <a:ext cx="6128424" cy="329730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>
                <a:spAutoFit/>
              </a:bodyPr>
              <a:lstStyle/>
              <a:p>
                <a:pPr latinLnBrk="0">
                  <a:spcAft>
                    <a:spcPts val="1200"/>
                  </a:spcAft>
                </a:pPr>
                <a:r>
                  <a:rPr lang="en-CA" sz="2800" b="1" dirty="0">
                    <a:ea typeface="Cambria Math" panose="02040503050406030204" pitchFamily="18" charset="0"/>
                  </a:rPr>
                  <a:t>Likelihood</a:t>
                </a: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1" i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e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CA" sz="2800" b="1" i="1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∏"/>
                          <m:ctrlPr>
                            <a:rPr lang="en-CA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CA" sz="28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800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A" sz="2800" b="1" dirty="0"/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CA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CA" sz="2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CA" sz="2800" b="1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CA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2800" dirty="0"/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m:rPr>
                          <m:aln/>
                        </m:rP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m:rPr>
                          <m:aln/>
                        </m:rP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prstClr val="black"/>
                  </a:solidFill>
                  <a:ea typeface="맑은 고딕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3F349B-C4B6-3874-D906-BF7C21A24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438" y="1977862"/>
                <a:ext cx="6128424" cy="3297304"/>
              </a:xfrm>
              <a:prstGeom prst="rect">
                <a:avLst/>
              </a:prstGeom>
              <a:blipFill>
                <a:blip r:embed="rId3"/>
                <a:stretch>
                  <a:fillRect l="-2985" t="-22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205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3FA151-0DD9-D53E-86CD-48181427D36F}"/>
                  </a:ext>
                </a:extLst>
              </p:cNvPr>
              <p:cNvSpPr txBox="1"/>
              <p:nvPr/>
            </p:nvSpPr>
            <p:spPr>
              <a:xfrm>
                <a:off x="6454438" y="1977862"/>
                <a:ext cx="6128424" cy="329730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>
                <a:spAutoFit/>
              </a:bodyPr>
              <a:lstStyle/>
              <a:p>
                <a:pPr latinLnBrk="0">
                  <a:spcAft>
                    <a:spcPts val="1200"/>
                  </a:spcAft>
                </a:pPr>
                <a:r>
                  <a:rPr lang="en-CA" sz="2800" b="1" dirty="0">
                    <a:ea typeface="Cambria Math" panose="02040503050406030204" pitchFamily="18" charset="0"/>
                  </a:rPr>
                  <a:t>Likelihood</a:t>
                </a: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1" i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e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CA" sz="2800" b="1" i="1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∏"/>
                          <m:ctrlPr>
                            <a:rPr lang="en-CA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CA" sz="28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800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A" sz="2800" b="1" dirty="0"/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CA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CA" sz="2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CA" sz="2800" b="1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CA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2800" dirty="0"/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m:rPr>
                          <m:aln/>
                        </m:rP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m:rPr>
                          <m:aln/>
                        </m:rP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prstClr val="black"/>
                  </a:solidFill>
                  <a:ea typeface="맑은 고딕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3FA151-0DD9-D53E-86CD-48181427D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438" y="1977862"/>
                <a:ext cx="6128424" cy="3297304"/>
              </a:xfrm>
              <a:prstGeom prst="rect">
                <a:avLst/>
              </a:prstGeom>
              <a:blipFill>
                <a:blip r:embed="rId2"/>
                <a:stretch>
                  <a:fillRect l="-2985" t="-22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8B0661A-5857-C673-C485-B8DCEE6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93E7AC-8C3D-2CD1-AEB8-F5F9BD11CD6A}"/>
                  </a:ext>
                </a:extLst>
              </p:cNvPr>
              <p:cNvSpPr txBox="1"/>
              <p:nvPr/>
            </p:nvSpPr>
            <p:spPr>
              <a:xfrm>
                <a:off x="1161536" y="1977862"/>
                <a:ext cx="6175022" cy="358135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latinLnBrk="0">
                  <a:spcAft>
                    <a:spcPts val="1200"/>
                  </a:spcAft>
                </a:pPr>
                <a:r>
                  <a:rPr lang="en-CA" sz="2800" b="1" dirty="0">
                    <a:ea typeface="Cambria Math" panose="02040503050406030204" pitchFamily="18" charset="0"/>
                  </a:rPr>
                  <a:t>Prior</a:t>
                </a:r>
              </a:p>
              <a:p>
                <a:pPr latinLnBrk="0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CA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CA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CA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lang="en-CA" sz="2800" b="0" dirty="0">
                  <a:ea typeface="Cambria Math" panose="02040503050406030204" pitchFamily="18" charset="0"/>
                </a:endParaRP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CA" sz="28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</m:oMath>
                  </m:oMathPara>
                </a14:m>
                <a:endParaRPr lang="en-CA" sz="2800" i="1" dirty="0">
                  <a:ea typeface="Cambria Math" panose="02040503050406030204" pitchFamily="18" charset="0"/>
                </a:endParaRP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trike="sngStrike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 strike="sngStrike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 strike="sngStrike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 strike="sngStrike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b="0" i="1" strike="sngStrike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CA" sz="2800" b="0" i="1" strike="sngStrike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CA" sz="2800" i="1" strike="sngStrik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CA" sz="2800" i="1" strike="sngStrik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 strike="sngStrike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 strike="sngStrike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b="0" i="1" strike="sngStrike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CA" sz="2800" b="0" i="1" strike="sngStrike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CA" sz="2800" i="1" strike="sngStrike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trike="sngStrike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</m:oMath>
                  </m:oMathPara>
                </a14:m>
                <a:endParaRPr lang="en-CA" sz="2800" i="1" strike="sngStrike" dirty="0">
                  <a:ea typeface="Cambria Math" panose="02040503050406030204" pitchFamily="18" charset="0"/>
                </a:endParaRP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CA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=1/100</m:t>
                          </m:r>
                        </m:e>
                      </m:d>
                    </m:oMath>
                  </m:oMathPara>
                </a14:m>
                <a:endParaRPr lang="en-CA" sz="2800" i="1" dirty="0">
                  <a:ea typeface="Cambria Math" panose="02040503050406030204" pitchFamily="18" charset="0"/>
                </a:endParaRP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CA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CA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CA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CA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=1/100</m:t>
                      </m:r>
                      <m:r>
                        <a:rPr lang="en-CA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93E7AC-8C3D-2CD1-AEB8-F5F9BD11C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536" y="1977862"/>
                <a:ext cx="6175022" cy="3581356"/>
              </a:xfrm>
              <a:prstGeom prst="rect">
                <a:avLst/>
              </a:prstGeom>
              <a:blipFill>
                <a:blip r:embed="rId3"/>
                <a:stretch>
                  <a:fillRect l="-2962" t="-20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72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316D3D-5518-C4FB-6B80-F86FA9C0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Linear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BEC11F-8B16-3E97-1FE4-566C84870325}"/>
              </a:ext>
            </a:extLst>
          </p:cNvPr>
          <p:cNvSpPr txBox="1"/>
          <p:nvPr/>
        </p:nvSpPr>
        <p:spPr>
          <a:xfrm>
            <a:off x="1362286" y="1373576"/>
            <a:ext cx="3990317" cy="80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Bayesian</a:t>
            </a:r>
          </a:p>
          <a:p>
            <a:pPr algn="ctr" latinLnBrk="0"/>
            <a:r>
              <a:rPr lang="en-CA" dirty="0"/>
              <a:t>Without informative prior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F390E1-1430-6CBD-4C03-BD64D4DA9222}"/>
              </a:ext>
            </a:extLst>
          </p:cNvPr>
          <p:cNvSpPr txBox="1"/>
          <p:nvPr/>
        </p:nvSpPr>
        <p:spPr>
          <a:xfrm>
            <a:off x="7088834" y="1453739"/>
            <a:ext cx="472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Bayesian</a:t>
            </a:r>
          </a:p>
          <a:p>
            <a:pPr algn="ctr" latinLnBrk="0"/>
            <a:r>
              <a:rPr lang="en-CA" dirty="0"/>
              <a:t>With informative prior (positive correlation)</a:t>
            </a:r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804D3B89-9179-A5D7-5294-3C117393D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2189331"/>
            <a:ext cx="56102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53C0B870-5F85-C163-B4A1-67AEB8E53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189331"/>
            <a:ext cx="56102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87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4F3AC6-33B7-677E-184D-680EA3D13D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9681" y="2740025"/>
            <a:ext cx="9672638" cy="1958975"/>
          </a:xfrm>
        </p:spPr>
        <p:txBody>
          <a:bodyPr/>
          <a:lstStyle/>
          <a:p>
            <a:pPr marL="0" indent="0" algn="ctr">
              <a:buNone/>
            </a:pPr>
            <a:r>
              <a:rPr lang="en-CA" sz="4000" b="1" dirty="0"/>
              <a:t>Exercise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23DFC7-97EB-DF39-C6ED-6234061F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645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ADB9A5-494E-623E-E840-A5F010B501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5500" y="1516972"/>
            <a:ext cx="10037821" cy="4718958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en-CA" sz="2800" b="1" strike="sngStrike" dirty="0"/>
              <a:t>Measurement uncertainty and Bayesian estimation</a:t>
            </a:r>
            <a:endParaRPr lang="en-CA" sz="2800" strike="sngStrike" dirty="0"/>
          </a:p>
          <a:p>
            <a:pPr>
              <a:spcBef>
                <a:spcPts val="3000"/>
              </a:spcBef>
            </a:pPr>
            <a:r>
              <a:rPr lang="en-CA" sz="2800" b="1" dirty="0"/>
              <a:t>Bayesian linear regression</a:t>
            </a:r>
            <a:endParaRPr lang="en-CA" sz="2800" dirty="0"/>
          </a:p>
          <a:p>
            <a:pPr>
              <a:spcBef>
                <a:spcPts val="3000"/>
              </a:spcBef>
            </a:pPr>
            <a:r>
              <a:rPr lang="en-CA" sz="2800" b="1" dirty="0"/>
              <a:t>Latent/unobservable variables</a:t>
            </a:r>
            <a:endParaRPr lang="en-CA" sz="2800" dirty="0"/>
          </a:p>
          <a:p>
            <a:pPr>
              <a:spcBef>
                <a:spcPts val="3000"/>
              </a:spcBef>
            </a:pPr>
            <a:r>
              <a:rPr lang="en-CA" sz="2800" b="1" dirty="0"/>
              <a:t>Advanced Topics: </a:t>
            </a:r>
            <a:r>
              <a:rPr lang="en-US" sz="2800" dirty="0"/>
              <a:t>Design of Experiment and Optimization</a:t>
            </a:r>
            <a:endParaRPr lang="en-CA" sz="28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B2352B-413D-EDD8-F391-B348E44C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Workshop Outline</a:t>
            </a:r>
          </a:p>
        </p:txBody>
      </p:sp>
    </p:spTree>
    <p:extLst>
      <p:ext uri="{BB962C8B-B14F-4D97-AF65-F5344CB8AC3E}">
        <p14:creationId xmlns:p14="http://schemas.microsoft.com/office/powerpoint/2010/main" val="911742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87969F45-A690-8FE1-5815-84BE0B19E2D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Aleatoric VS. Epistemic Uncertainty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EBF841-0121-B880-49F0-173E51EA9FE4}"/>
              </a:ext>
            </a:extLst>
          </p:cNvPr>
          <p:cNvSpPr txBox="1"/>
          <p:nvPr/>
        </p:nvSpPr>
        <p:spPr>
          <a:xfrm>
            <a:off x="419100" y="1558403"/>
            <a:ext cx="11353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/>
            <a:r>
              <a:rPr lang="en-CA" sz="2800" b="1" dirty="0"/>
              <a:t>Aleatoric uncertainty </a:t>
            </a:r>
            <a:r>
              <a:rPr lang="en-CA" sz="2800" dirty="0"/>
              <a:t>is also known as stochastic (random) uncertainty, and is representative of unknowns that differ each time we run the same experiment. </a:t>
            </a:r>
          </a:p>
          <a:p>
            <a:pPr latinLnBrk="0"/>
            <a:endParaRPr lang="en-CA" sz="2800" dirty="0"/>
          </a:p>
          <a:p>
            <a:pPr latinLnBrk="0"/>
            <a:r>
              <a:rPr lang="en-CA" sz="2800" b="1" dirty="0"/>
              <a:t>Epistemic uncertainty </a:t>
            </a:r>
            <a:r>
              <a:rPr lang="en-CA" sz="2800" dirty="0"/>
              <a:t>is also known as systematic uncertainty, and is due to things one could in principle know but does not in practice. This may be because a measurement is not accurate, because the model neglects certain effects, or because particular data have been deliberately hidden.</a:t>
            </a:r>
          </a:p>
        </p:txBody>
      </p:sp>
    </p:spTree>
    <p:extLst>
      <p:ext uri="{BB962C8B-B14F-4D97-AF65-F5344CB8AC3E}">
        <p14:creationId xmlns:p14="http://schemas.microsoft.com/office/powerpoint/2010/main" val="21493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23DFC7-97EB-DF39-C6ED-6234061F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Aleatoric VS. Epistemic Uncertainty</a:t>
            </a:r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D6773F-C29D-43B4-7366-2EDD6F927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598" y="1507788"/>
            <a:ext cx="538162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745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8C2E4D-1D5E-1FB7-F410-2DDBD78CF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Aleatoric VS. Epistemic Uncertainty</a:t>
            </a:r>
            <a:endParaRPr lang="en-CA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9B22F6-2DCD-6BD0-B349-41E652521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2" y="1588547"/>
            <a:ext cx="52863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92A5452-FD82-4337-90DF-E415AEC72956}"/>
              </a:ext>
            </a:extLst>
          </p:cNvPr>
          <p:cNvGrpSpPr/>
          <p:nvPr/>
        </p:nvGrpSpPr>
        <p:grpSpPr>
          <a:xfrm>
            <a:off x="1368830" y="1414262"/>
            <a:ext cx="9479744" cy="2903738"/>
            <a:chOff x="144660" y="1726510"/>
            <a:chExt cx="8266918" cy="253223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1AE11BD-9E62-48DF-B79E-BF2E99332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5739" y="1726510"/>
              <a:ext cx="3695839" cy="253223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961347E-CF58-4C76-9639-D12474A2E363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660" y="1726510"/>
              <a:ext cx="4013358" cy="2532238"/>
            </a:xfrm>
            <a:prstGeom prst="rect">
              <a:avLst/>
            </a:prstGeom>
            <a:noFill/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2B76F17-0D9F-435F-9030-B3A3CA5B7F7E}"/>
              </a:ext>
            </a:extLst>
          </p:cNvPr>
          <p:cNvSpPr txBox="1"/>
          <p:nvPr/>
        </p:nvSpPr>
        <p:spPr>
          <a:xfrm>
            <a:off x="993140" y="4655448"/>
            <a:ext cx="1064006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marR="0" lvl="0" indent="-214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Create datasets from the FRP for empirical validation of simulation tools, which has limited input uncertainty compared to real buildings.</a:t>
            </a:r>
          </a:p>
          <a:p>
            <a:pPr marL="214313" marR="0" lvl="0" indent="-214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Provide modeling Input document + operational data</a:t>
            </a:r>
          </a:p>
          <a:p>
            <a:pPr marL="214313" marR="0" lvl="0" indent="-214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Demonstrate with a detailed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EnergyPlus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D717F-ACA4-EC20-281F-12518649DF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61201660-FFDE-919C-7B8C-C497CC752AE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Bayesian Material Property Calibration/Estimation</a:t>
            </a:r>
          </a:p>
        </p:txBody>
      </p:sp>
    </p:spTree>
    <p:extLst>
      <p:ext uri="{BB962C8B-B14F-4D97-AF65-F5344CB8AC3E}">
        <p14:creationId xmlns:p14="http://schemas.microsoft.com/office/powerpoint/2010/main" val="1000188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57AD16-3E71-83F6-AA38-B2D0971F2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1" name="Title 2">
            <a:extLst>
              <a:ext uri="{FF2B5EF4-FFF2-40B4-BE49-F238E27FC236}">
                <a16:creationId xmlns:a16="http://schemas.microsoft.com/office/drawing/2014/main" id="{D954FA7B-5153-DBAE-8719-7574444515A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Bayesian Material Property Calibration/Estimation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9E1EB5-3186-268A-BC59-7E16C201977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E1784-1781-499E-871F-3D16C048249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4B40AE4-1A69-CA3F-DDCD-08577ACAFFC3}"/>
              </a:ext>
            </a:extLst>
          </p:cNvPr>
          <p:cNvGrpSpPr/>
          <p:nvPr/>
        </p:nvGrpSpPr>
        <p:grpSpPr>
          <a:xfrm>
            <a:off x="984589" y="1392433"/>
            <a:ext cx="9912012" cy="5017534"/>
            <a:chOff x="1911051" y="1870141"/>
            <a:chExt cx="8059087" cy="407957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9FAB5C8-1B96-1A0A-C5F4-A88F2E76FEC1}"/>
                </a:ext>
              </a:extLst>
            </p:cNvPr>
            <p:cNvGrpSpPr/>
            <p:nvPr/>
          </p:nvGrpSpPr>
          <p:grpSpPr>
            <a:xfrm>
              <a:off x="4030843" y="1870141"/>
              <a:ext cx="3905981" cy="3419639"/>
              <a:chOff x="4444894" y="1597152"/>
              <a:chExt cx="3780897" cy="3310129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DDACEFA-E4D8-87EC-096B-7D2DC8C7C737}"/>
                  </a:ext>
                </a:extLst>
              </p:cNvPr>
              <p:cNvSpPr/>
              <p:nvPr/>
            </p:nvSpPr>
            <p:spPr>
              <a:xfrm rot="16200000">
                <a:off x="3358339" y="2848928"/>
                <a:ext cx="3307080" cy="80962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F9D5EC2A-966D-BB88-E31D-091BBEA58E72}"/>
                  </a:ext>
                </a:extLst>
              </p:cNvPr>
              <p:cNvSpPr/>
              <p:nvPr/>
            </p:nvSpPr>
            <p:spPr>
              <a:xfrm rot="5400000">
                <a:off x="4892817" y="4383406"/>
                <a:ext cx="238125" cy="809625"/>
              </a:xfrm>
              <a:custGeom>
                <a:avLst/>
                <a:gdLst>
                  <a:gd name="connsiteX0" fmla="*/ 0 w 238125"/>
                  <a:gd name="connsiteY0" fmla="*/ 0 h 809625"/>
                  <a:gd name="connsiteX1" fmla="*/ 238125 w 238125"/>
                  <a:gd name="connsiteY1" fmla="*/ 0 h 809625"/>
                  <a:gd name="connsiteX2" fmla="*/ 238125 w 238125"/>
                  <a:gd name="connsiteY2" fmla="*/ 809625 h 809625"/>
                  <a:gd name="connsiteX3" fmla="*/ 0 w 238125"/>
                  <a:gd name="connsiteY3" fmla="*/ 809625 h 809625"/>
                  <a:gd name="connsiteX4" fmla="*/ 0 w 238125"/>
                  <a:gd name="connsiteY4" fmla="*/ 663574 h 809625"/>
                  <a:gd name="connsiteX5" fmla="*/ 76199 w 238125"/>
                  <a:gd name="connsiteY5" fmla="*/ 663574 h 809625"/>
                  <a:gd name="connsiteX6" fmla="*/ 76199 w 238125"/>
                  <a:gd name="connsiteY6" fmla="*/ 723899 h 809625"/>
                  <a:gd name="connsiteX7" fmla="*/ 161927 w 238125"/>
                  <a:gd name="connsiteY7" fmla="*/ 723899 h 809625"/>
                  <a:gd name="connsiteX8" fmla="*/ 161927 w 238125"/>
                  <a:gd name="connsiteY8" fmla="*/ 85725 h 809625"/>
                  <a:gd name="connsiteX9" fmla="*/ 76199 w 238125"/>
                  <a:gd name="connsiteY9" fmla="*/ 85725 h 809625"/>
                  <a:gd name="connsiteX10" fmla="*/ 76199 w 238125"/>
                  <a:gd name="connsiteY10" fmla="*/ 146050 h 809625"/>
                  <a:gd name="connsiteX11" fmla="*/ 0 w 238125"/>
                  <a:gd name="connsiteY11" fmla="*/ 146050 h 80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8125" h="809625">
                    <a:moveTo>
                      <a:pt x="0" y="0"/>
                    </a:moveTo>
                    <a:lnTo>
                      <a:pt x="238125" y="0"/>
                    </a:lnTo>
                    <a:lnTo>
                      <a:pt x="238125" y="809625"/>
                    </a:lnTo>
                    <a:lnTo>
                      <a:pt x="0" y="809625"/>
                    </a:lnTo>
                    <a:lnTo>
                      <a:pt x="0" y="663574"/>
                    </a:lnTo>
                    <a:lnTo>
                      <a:pt x="76199" y="663574"/>
                    </a:lnTo>
                    <a:lnTo>
                      <a:pt x="76199" y="723899"/>
                    </a:lnTo>
                    <a:lnTo>
                      <a:pt x="161927" y="723899"/>
                    </a:lnTo>
                    <a:lnTo>
                      <a:pt x="161927" y="85725"/>
                    </a:lnTo>
                    <a:lnTo>
                      <a:pt x="76199" y="85725"/>
                    </a:lnTo>
                    <a:lnTo>
                      <a:pt x="76199" y="146050"/>
                    </a:lnTo>
                    <a:lnTo>
                      <a:pt x="0" y="14605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A1CEAEE8-2EB0-E7E9-6FFA-40E219E01EA2}"/>
                  </a:ext>
                </a:extLst>
              </p:cNvPr>
              <p:cNvSpPr/>
              <p:nvPr/>
            </p:nvSpPr>
            <p:spPr>
              <a:xfrm rot="16200000">
                <a:off x="4892817" y="1314451"/>
                <a:ext cx="238125" cy="809625"/>
              </a:xfrm>
              <a:custGeom>
                <a:avLst/>
                <a:gdLst>
                  <a:gd name="connsiteX0" fmla="*/ 0 w 238125"/>
                  <a:gd name="connsiteY0" fmla="*/ 0 h 809625"/>
                  <a:gd name="connsiteX1" fmla="*/ 238125 w 238125"/>
                  <a:gd name="connsiteY1" fmla="*/ 0 h 809625"/>
                  <a:gd name="connsiteX2" fmla="*/ 238125 w 238125"/>
                  <a:gd name="connsiteY2" fmla="*/ 809625 h 809625"/>
                  <a:gd name="connsiteX3" fmla="*/ 0 w 238125"/>
                  <a:gd name="connsiteY3" fmla="*/ 809625 h 809625"/>
                  <a:gd name="connsiteX4" fmla="*/ 0 w 238125"/>
                  <a:gd name="connsiteY4" fmla="*/ 663574 h 809625"/>
                  <a:gd name="connsiteX5" fmla="*/ 76199 w 238125"/>
                  <a:gd name="connsiteY5" fmla="*/ 663574 h 809625"/>
                  <a:gd name="connsiteX6" fmla="*/ 76199 w 238125"/>
                  <a:gd name="connsiteY6" fmla="*/ 723899 h 809625"/>
                  <a:gd name="connsiteX7" fmla="*/ 161927 w 238125"/>
                  <a:gd name="connsiteY7" fmla="*/ 723899 h 809625"/>
                  <a:gd name="connsiteX8" fmla="*/ 161927 w 238125"/>
                  <a:gd name="connsiteY8" fmla="*/ 85725 h 809625"/>
                  <a:gd name="connsiteX9" fmla="*/ 76199 w 238125"/>
                  <a:gd name="connsiteY9" fmla="*/ 85725 h 809625"/>
                  <a:gd name="connsiteX10" fmla="*/ 76199 w 238125"/>
                  <a:gd name="connsiteY10" fmla="*/ 146050 h 809625"/>
                  <a:gd name="connsiteX11" fmla="*/ 0 w 238125"/>
                  <a:gd name="connsiteY11" fmla="*/ 146050 h 80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8125" h="809625">
                    <a:moveTo>
                      <a:pt x="0" y="0"/>
                    </a:moveTo>
                    <a:lnTo>
                      <a:pt x="238125" y="0"/>
                    </a:lnTo>
                    <a:lnTo>
                      <a:pt x="238125" y="809625"/>
                    </a:lnTo>
                    <a:lnTo>
                      <a:pt x="0" y="809625"/>
                    </a:lnTo>
                    <a:lnTo>
                      <a:pt x="0" y="663574"/>
                    </a:lnTo>
                    <a:lnTo>
                      <a:pt x="76199" y="663574"/>
                    </a:lnTo>
                    <a:lnTo>
                      <a:pt x="76199" y="723899"/>
                    </a:lnTo>
                    <a:lnTo>
                      <a:pt x="161927" y="723899"/>
                    </a:lnTo>
                    <a:lnTo>
                      <a:pt x="161927" y="85725"/>
                    </a:lnTo>
                    <a:lnTo>
                      <a:pt x="76199" y="85725"/>
                    </a:lnTo>
                    <a:lnTo>
                      <a:pt x="76199" y="146050"/>
                    </a:lnTo>
                    <a:lnTo>
                      <a:pt x="0" y="14605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0A93353-3E28-B4D6-293D-9FFB6737C0A8}"/>
                  </a:ext>
                </a:extLst>
              </p:cNvPr>
              <p:cNvSpPr/>
              <p:nvPr/>
            </p:nvSpPr>
            <p:spPr>
              <a:xfrm rot="16200000">
                <a:off x="5532853" y="3261360"/>
                <a:ext cx="1645920" cy="1645920"/>
              </a:xfrm>
              <a:prstGeom prst="rect">
                <a:avLst/>
              </a:prstGeom>
              <a:solidFill>
                <a:srgbClr val="E6E6E6"/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8D71D6D-8D12-61DB-003D-B249E6CB5929}"/>
                  </a:ext>
                </a:extLst>
              </p:cNvPr>
              <p:cNvSpPr/>
              <p:nvPr/>
            </p:nvSpPr>
            <p:spPr>
              <a:xfrm rot="16200000">
                <a:off x="5532853" y="1600200"/>
                <a:ext cx="1645920" cy="1645920"/>
              </a:xfrm>
              <a:prstGeom prst="rect">
                <a:avLst/>
              </a:prstGeom>
              <a:solidFill>
                <a:srgbClr val="E6E6E6"/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69C5EA7-7529-01A9-9C47-9D55CEED38A5}"/>
                  </a:ext>
                </a:extLst>
              </p:cNvPr>
              <p:cNvSpPr/>
              <p:nvPr/>
            </p:nvSpPr>
            <p:spPr>
              <a:xfrm rot="16200000">
                <a:off x="6150278" y="2878791"/>
                <a:ext cx="3310128" cy="74685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B6280C6-046A-ECF9-2D9B-2EDF85FE9F01}"/>
                  </a:ext>
                </a:extLst>
              </p:cNvPr>
              <p:cNvSpPr/>
              <p:nvPr/>
            </p:nvSpPr>
            <p:spPr>
              <a:xfrm rot="16200000">
                <a:off x="5715733" y="3444240"/>
                <a:ext cx="1280160" cy="128016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6A78C5-3410-4D59-342D-85C754C8599E}"/>
                  </a:ext>
                </a:extLst>
              </p:cNvPr>
              <p:cNvSpPr/>
              <p:nvPr/>
            </p:nvSpPr>
            <p:spPr>
              <a:xfrm rot="16200000">
                <a:off x="5715733" y="1783080"/>
                <a:ext cx="1280160" cy="128016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66729D5-5045-97F2-2DEC-038D1F60C04A}"/>
                  </a:ext>
                </a:extLst>
              </p:cNvPr>
              <p:cNvSpPr/>
              <p:nvPr/>
            </p:nvSpPr>
            <p:spPr>
              <a:xfrm rot="16200000">
                <a:off x="3821232" y="3195660"/>
                <a:ext cx="3307080" cy="11616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E6E9A1C-8327-06E8-8528-9554E6DE8327}"/>
                  </a:ext>
                </a:extLst>
              </p:cNvPr>
              <p:cNvSpPr/>
              <p:nvPr/>
            </p:nvSpPr>
            <p:spPr>
              <a:xfrm rot="16200000">
                <a:off x="2895446" y="3195660"/>
                <a:ext cx="3307080" cy="11616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2D97CD1-9DDF-7E53-262A-2F00D0AAC15D}"/>
                  </a:ext>
                </a:extLst>
              </p:cNvPr>
              <p:cNvSpPr/>
              <p:nvPr/>
            </p:nvSpPr>
            <p:spPr>
              <a:xfrm rot="16200000">
                <a:off x="4368694" y="3234691"/>
                <a:ext cx="198120" cy="4572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8569750-FEC9-A3E2-C48E-6A22BAB425D4}"/>
                  </a:ext>
                </a:extLst>
              </p:cNvPr>
              <p:cNvSpPr/>
              <p:nvPr/>
            </p:nvSpPr>
            <p:spPr>
              <a:xfrm rot="16200000">
                <a:off x="5439120" y="3234690"/>
                <a:ext cx="198120" cy="4572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prstDash val="sysDash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8495429-1FFE-D6DD-A213-84FC8B96BD3F}"/>
                  </a:ext>
                </a:extLst>
              </p:cNvPr>
              <p:cNvSpPr/>
              <p:nvPr/>
            </p:nvSpPr>
            <p:spPr>
              <a:xfrm rot="16200000">
                <a:off x="7079713" y="3230880"/>
                <a:ext cx="198120" cy="4572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EB907EC-5418-ED7A-EE63-F9FFFA6BB6FB}"/>
                  </a:ext>
                </a:extLst>
              </p:cNvPr>
              <p:cNvSpPr/>
              <p:nvPr/>
            </p:nvSpPr>
            <p:spPr>
              <a:xfrm rot="16200000">
                <a:off x="8103871" y="3238500"/>
                <a:ext cx="198120" cy="4572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030044D-C2AD-DA60-B6CF-8A38AECE271C}"/>
                  </a:ext>
                </a:extLst>
              </p:cNvPr>
              <p:cNvSpPr/>
              <p:nvPr/>
            </p:nvSpPr>
            <p:spPr>
              <a:xfrm rot="16200000">
                <a:off x="4507012" y="3236120"/>
                <a:ext cx="198120" cy="4572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16238F4-4DCE-E4B4-8690-19CDEC73A284}"/>
                </a:ext>
              </a:extLst>
            </p:cNvPr>
            <p:cNvSpPr/>
            <p:nvPr/>
          </p:nvSpPr>
          <p:spPr>
            <a:xfrm>
              <a:off x="1911051" y="1974637"/>
              <a:ext cx="204674" cy="472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19F1FB-1377-BD0E-FE5F-0B4C1A090AF4}"/>
                </a:ext>
              </a:extLst>
            </p:cNvPr>
            <p:cNvSpPr txBox="1"/>
            <p:nvPr/>
          </p:nvSpPr>
          <p:spPr>
            <a:xfrm>
              <a:off x="2238886" y="1870141"/>
              <a:ext cx="1299755" cy="232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Temperature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498341E-15B8-D057-40C5-2196D800EA31}"/>
                </a:ext>
              </a:extLst>
            </p:cNvPr>
            <p:cNvSpPr txBox="1"/>
            <p:nvPr/>
          </p:nvSpPr>
          <p:spPr>
            <a:xfrm>
              <a:off x="2238886" y="2218143"/>
              <a:ext cx="1299755" cy="232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Heat flux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414155B-A76B-5212-383A-F76BC0BCB33D}"/>
                </a:ext>
              </a:extLst>
            </p:cNvPr>
            <p:cNvSpPr/>
            <p:nvPr/>
          </p:nvSpPr>
          <p:spPr>
            <a:xfrm>
              <a:off x="1911051" y="2322639"/>
              <a:ext cx="204674" cy="47233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33292C-9B38-F0CE-837D-45B606B9ABB9}"/>
                </a:ext>
              </a:extLst>
            </p:cNvPr>
            <p:cNvSpPr txBox="1"/>
            <p:nvPr/>
          </p:nvSpPr>
          <p:spPr>
            <a:xfrm>
              <a:off x="2119525" y="3402665"/>
              <a:ext cx="1126243" cy="345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Interior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B3B6BAA-CE92-396E-8F3E-E72D4A6F3AF0}"/>
                </a:ext>
              </a:extLst>
            </p:cNvPr>
            <p:cNvSpPr txBox="1"/>
            <p:nvPr/>
          </p:nvSpPr>
          <p:spPr>
            <a:xfrm>
              <a:off x="8723894" y="3402665"/>
              <a:ext cx="1246244" cy="345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Exterior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1FFBBE-C8FF-23B7-54DF-41EBFF5A4B22}"/>
                </a:ext>
              </a:extLst>
            </p:cNvPr>
            <p:cNvSpPr txBox="1"/>
            <p:nvPr/>
          </p:nvSpPr>
          <p:spPr>
            <a:xfrm>
              <a:off x="3062390" y="5559335"/>
              <a:ext cx="952501" cy="232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Gypsum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2884F84-8481-C322-63C5-1B15674E5512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V="1">
              <a:off x="3538641" y="5165302"/>
              <a:ext cx="596253" cy="394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6492F28-EDD5-F8E9-DA03-3C8D16E976F6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V="1">
              <a:off x="3538641" y="5166778"/>
              <a:ext cx="1556152" cy="392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A2097B-0C44-54B3-9CFD-A519306CFABE}"/>
                </a:ext>
              </a:extLst>
            </p:cNvPr>
            <p:cNvSpPr txBox="1"/>
            <p:nvPr/>
          </p:nvSpPr>
          <p:spPr>
            <a:xfrm>
              <a:off x="4134894" y="5559335"/>
              <a:ext cx="952501" cy="232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Batt Ins.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1FC58D7-4B69-278C-FD17-3CB1A9AD8EEC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4611144" y="4885918"/>
              <a:ext cx="1" cy="673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0DAFD0E-063A-3B3A-48D3-D2515192AA13}"/>
                </a:ext>
              </a:extLst>
            </p:cNvPr>
            <p:cNvSpPr txBox="1"/>
            <p:nvPr/>
          </p:nvSpPr>
          <p:spPr>
            <a:xfrm>
              <a:off x="5472488" y="5559334"/>
              <a:ext cx="952501" cy="390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Concrete block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246CCA9-9C90-C81F-2360-22C7440CCAD6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5948738" y="4915756"/>
              <a:ext cx="1" cy="6435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D313C93-DA09-D339-0B0B-4499F23F752F}"/>
                </a:ext>
              </a:extLst>
            </p:cNvPr>
            <p:cNvSpPr txBox="1"/>
            <p:nvPr/>
          </p:nvSpPr>
          <p:spPr>
            <a:xfrm>
              <a:off x="6498920" y="5559335"/>
              <a:ext cx="952501" cy="232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Air gap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EFDBCD1-AD3F-614E-B5DB-687A6AEFFAE4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H="1" flipV="1">
              <a:off x="6975170" y="4915756"/>
              <a:ext cx="1" cy="643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E20CBFA-9B3A-469F-C309-B9DB46B9BB50}"/>
                </a:ext>
              </a:extLst>
            </p:cNvPr>
            <p:cNvSpPr txBox="1"/>
            <p:nvPr/>
          </p:nvSpPr>
          <p:spPr>
            <a:xfrm>
              <a:off x="7476845" y="5559335"/>
              <a:ext cx="952501" cy="232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Brick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8DF6EBF-30C4-B2DA-B9AA-09EABBC0AEB0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H="1" flipV="1">
              <a:off x="7476846" y="5159918"/>
              <a:ext cx="476249" cy="399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726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063FB7-70EA-4B25-B56D-4F9EFCF790CC}"/>
              </a:ext>
            </a:extLst>
          </p:cNvPr>
          <p:cNvSpPr/>
          <p:nvPr/>
        </p:nvSpPr>
        <p:spPr>
          <a:xfrm>
            <a:off x="1097940" y="1759735"/>
            <a:ext cx="344605" cy="22242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FDD2A8-FC73-4DD4-B5BA-BEB2773DB28A}"/>
              </a:ext>
            </a:extLst>
          </p:cNvPr>
          <p:cNvSpPr/>
          <p:nvPr/>
        </p:nvSpPr>
        <p:spPr>
          <a:xfrm>
            <a:off x="1442543" y="1759735"/>
            <a:ext cx="1148682" cy="22242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91AF53-4B23-435C-9DD5-5B5F2DC6AD36}"/>
              </a:ext>
            </a:extLst>
          </p:cNvPr>
          <p:cNvSpPr/>
          <p:nvPr/>
        </p:nvSpPr>
        <p:spPr>
          <a:xfrm>
            <a:off x="2591224" y="1759733"/>
            <a:ext cx="344605" cy="22242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267E3B-FA41-4C98-A1F9-1AD5D0CC4FED}"/>
              </a:ext>
            </a:extLst>
          </p:cNvPr>
          <p:cNvSpPr/>
          <p:nvPr/>
        </p:nvSpPr>
        <p:spPr>
          <a:xfrm>
            <a:off x="2935827" y="1759732"/>
            <a:ext cx="1733468" cy="22242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BF7905-50FF-4087-A8DD-D9D2186A91CD}"/>
              </a:ext>
            </a:extLst>
          </p:cNvPr>
          <p:cNvSpPr/>
          <p:nvPr/>
        </p:nvSpPr>
        <p:spPr>
          <a:xfrm>
            <a:off x="5013896" y="1759732"/>
            <a:ext cx="1148682" cy="22242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81C6630-55A6-43F5-BB60-66FBE6A1F2A3}"/>
              </a:ext>
            </a:extLst>
          </p:cNvPr>
          <p:cNvSpPr/>
          <p:nvPr/>
        </p:nvSpPr>
        <p:spPr>
          <a:xfrm>
            <a:off x="1836087" y="2861626"/>
            <a:ext cx="20467" cy="20467"/>
          </a:xfrm>
          <a:prstGeom prst="ellipse">
            <a:avLst/>
          </a:prstGeom>
          <a:solidFill>
            <a:schemeClr val="tx1"/>
          </a:solidFill>
          <a:ln w="3810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890C9F-C0D0-41DF-A570-48EF200989CB}"/>
              </a:ext>
            </a:extLst>
          </p:cNvPr>
          <p:cNvSpPr/>
          <p:nvPr/>
        </p:nvSpPr>
        <p:spPr>
          <a:xfrm>
            <a:off x="2006649" y="2861626"/>
            <a:ext cx="20467" cy="20467"/>
          </a:xfrm>
          <a:prstGeom prst="ellipse">
            <a:avLst/>
          </a:prstGeom>
          <a:solidFill>
            <a:schemeClr val="tx1"/>
          </a:solidFill>
          <a:ln w="3810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C79FA9-120B-4602-B243-8958F0D1D180}"/>
              </a:ext>
            </a:extLst>
          </p:cNvPr>
          <p:cNvSpPr/>
          <p:nvPr/>
        </p:nvSpPr>
        <p:spPr>
          <a:xfrm>
            <a:off x="2177211" y="2861626"/>
            <a:ext cx="20467" cy="20467"/>
          </a:xfrm>
          <a:prstGeom prst="ellipse">
            <a:avLst/>
          </a:prstGeom>
          <a:solidFill>
            <a:schemeClr val="tx1"/>
          </a:solidFill>
          <a:ln w="3810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819A321-1CB8-4B18-9CAA-E8AA18353827}"/>
              </a:ext>
            </a:extLst>
          </p:cNvPr>
          <p:cNvSpPr/>
          <p:nvPr/>
        </p:nvSpPr>
        <p:spPr>
          <a:xfrm>
            <a:off x="5407441" y="2861626"/>
            <a:ext cx="20467" cy="20467"/>
          </a:xfrm>
          <a:prstGeom prst="ellipse">
            <a:avLst/>
          </a:prstGeom>
          <a:solidFill>
            <a:schemeClr val="tx1"/>
          </a:solidFill>
          <a:ln w="3810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D79922-5F84-4DF3-8821-6238E2DE5585}"/>
              </a:ext>
            </a:extLst>
          </p:cNvPr>
          <p:cNvSpPr/>
          <p:nvPr/>
        </p:nvSpPr>
        <p:spPr>
          <a:xfrm>
            <a:off x="5578003" y="2861626"/>
            <a:ext cx="20467" cy="20467"/>
          </a:xfrm>
          <a:prstGeom prst="ellipse">
            <a:avLst/>
          </a:prstGeom>
          <a:solidFill>
            <a:schemeClr val="tx1"/>
          </a:solidFill>
          <a:ln w="3810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7EC639D-A799-4D51-9B91-BEE1786022A6}"/>
              </a:ext>
            </a:extLst>
          </p:cNvPr>
          <p:cNvSpPr/>
          <p:nvPr/>
        </p:nvSpPr>
        <p:spPr>
          <a:xfrm>
            <a:off x="5748564" y="2861626"/>
            <a:ext cx="20467" cy="20467"/>
          </a:xfrm>
          <a:prstGeom prst="ellipse">
            <a:avLst/>
          </a:prstGeom>
          <a:solidFill>
            <a:schemeClr val="tx1"/>
          </a:solidFill>
          <a:ln w="3810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702DE98-B925-4387-B4D7-B2907DC8891C}"/>
              </a:ext>
            </a:extLst>
          </p:cNvPr>
          <p:cNvGrpSpPr/>
          <p:nvPr/>
        </p:nvGrpSpPr>
        <p:grpSpPr>
          <a:xfrm>
            <a:off x="1157986" y="2832372"/>
            <a:ext cx="224513" cy="78976"/>
            <a:chOff x="3172195" y="3592897"/>
            <a:chExt cx="265063" cy="932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BB49B07-6331-41AD-9E6A-4A05A53E2AD9}"/>
                </a:ext>
              </a:extLst>
            </p:cNvPr>
            <p:cNvSpPr/>
            <p:nvPr/>
          </p:nvSpPr>
          <p:spPr>
            <a:xfrm>
              <a:off x="3172195" y="3592897"/>
              <a:ext cx="93240" cy="9324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BB0AFDA-F161-48C6-927E-B6E027180696}"/>
                </a:ext>
              </a:extLst>
            </p:cNvPr>
            <p:cNvSpPr/>
            <p:nvPr/>
          </p:nvSpPr>
          <p:spPr>
            <a:xfrm>
              <a:off x="3344018" y="3592897"/>
              <a:ext cx="93240" cy="9324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CCA9C6-3884-46C0-B805-4B9B5E4C0295}"/>
              </a:ext>
            </a:extLst>
          </p:cNvPr>
          <p:cNvGrpSpPr/>
          <p:nvPr/>
        </p:nvGrpSpPr>
        <p:grpSpPr>
          <a:xfrm>
            <a:off x="1507813" y="2832372"/>
            <a:ext cx="224513" cy="78976"/>
            <a:chOff x="3172195" y="3592897"/>
            <a:chExt cx="265063" cy="9324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0817100-CFC6-4096-A1D4-EB6415DF75C5}"/>
                </a:ext>
              </a:extLst>
            </p:cNvPr>
            <p:cNvSpPr/>
            <p:nvPr/>
          </p:nvSpPr>
          <p:spPr>
            <a:xfrm>
              <a:off x="3172195" y="3592897"/>
              <a:ext cx="93240" cy="9324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BAC7FEF-6F66-4605-93E7-D5C2E1B670F5}"/>
                </a:ext>
              </a:extLst>
            </p:cNvPr>
            <p:cNvSpPr/>
            <p:nvPr/>
          </p:nvSpPr>
          <p:spPr>
            <a:xfrm>
              <a:off x="3344018" y="3592897"/>
              <a:ext cx="93240" cy="9324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639CDEF-1485-417B-BA5C-6449FD92D71C}"/>
              </a:ext>
            </a:extLst>
          </p:cNvPr>
          <p:cNvGrpSpPr/>
          <p:nvPr/>
        </p:nvGrpSpPr>
        <p:grpSpPr>
          <a:xfrm>
            <a:off x="2306006" y="2832372"/>
            <a:ext cx="224513" cy="78976"/>
            <a:chOff x="3172195" y="3592897"/>
            <a:chExt cx="265063" cy="9324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E159AB9-4CED-4CE5-AFFD-9B77270F6E6B}"/>
                </a:ext>
              </a:extLst>
            </p:cNvPr>
            <p:cNvSpPr/>
            <p:nvPr/>
          </p:nvSpPr>
          <p:spPr>
            <a:xfrm>
              <a:off x="3172195" y="3592897"/>
              <a:ext cx="93240" cy="9324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1D567EC-E544-4D3C-8E46-4238CA88967F}"/>
                </a:ext>
              </a:extLst>
            </p:cNvPr>
            <p:cNvSpPr/>
            <p:nvPr/>
          </p:nvSpPr>
          <p:spPr>
            <a:xfrm>
              <a:off x="3344018" y="3592897"/>
              <a:ext cx="93240" cy="9324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6B10B5D-46CE-4000-95E3-344FBED4A3FB}"/>
              </a:ext>
            </a:extLst>
          </p:cNvPr>
          <p:cNvGrpSpPr/>
          <p:nvPr/>
        </p:nvGrpSpPr>
        <p:grpSpPr>
          <a:xfrm>
            <a:off x="2651269" y="2832372"/>
            <a:ext cx="224513" cy="78976"/>
            <a:chOff x="3172195" y="3592897"/>
            <a:chExt cx="265063" cy="9324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9A122B4-27DA-400E-B578-907768C63972}"/>
                </a:ext>
              </a:extLst>
            </p:cNvPr>
            <p:cNvSpPr/>
            <p:nvPr/>
          </p:nvSpPr>
          <p:spPr>
            <a:xfrm>
              <a:off x="3172195" y="3592897"/>
              <a:ext cx="93240" cy="9324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7A60787-BAE5-4550-B757-2BAEB4431C36}"/>
                </a:ext>
              </a:extLst>
            </p:cNvPr>
            <p:cNvSpPr/>
            <p:nvPr/>
          </p:nvSpPr>
          <p:spPr>
            <a:xfrm>
              <a:off x="3344018" y="3592897"/>
              <a:ext cx="93240" cy="9324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E731E5E-044D-43FA-974A-88A99D35FD6D}"/>
              </a:ext>
            </a:extLst>
          </p:cNvPr>
          <p:cNvGrpSpPr/>
          <p:nvPr/>
        </p:nvGrpSpPr>
        <p:grpSpPr>
          <a:xfrm>
            <a:off x="3001096" y="2832372"/>
            <a:ext cx="224513" cy="78976"/>
            <a:chOff x="3172195" y="3592897"/>
            <a:chExt cx="265063" cy="9324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85AB0A-EB1A-455C-9C29-E4B0C8D6C20B}"/>
                </a:ext>
              </a:extLst>
            </p:cNvPr>
            <p:cNvSpPr/>
            <p:nvPr/>
          </p:nvSpPr>
          <p:spPr>
            <a:xfrm>
              <a:off x="3172195" y="3592897"/>
              <a:ext cx="93240" cy="9324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E2749A7-FA89-4E8D-9716-9454ADEA26CF}"/>
                </a:ext>
              </a:extLst>
            </p:cNvPr>
            <p:cNvSpPr/>
            <p:nvPr/>
          </p:nvSpPr>
          <p:spPr>
            <a:xfrm>
              <a:off x="3344018" y="3592897"/>
              <a:ext cx="93240" cy="9324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CE3B9FA-35AD-469D-B79F-C16B584A9C8B}"/>
              </a:ext>
            </a:extLst>
          </p:cNvPr>
          <p:cNvGrpSpPr/>
          <p:nvPr/>
        </p:nvGrpSpPr>
        <p:grpSpPr>
          <a:xfrm>
            <a:off x="4376901" y="2832372"/>
            <a:ext cx="224513" cy="78976"/>
            <a:chOff x="3172195" y="3592897"/>
            <a:chExt cx="265063" cy="932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46091C5-8DE1-4449-9898-8F42532F48B1}"/>
                </a:ext>
              </a:extLst>
            </p:cNvPr>
            <p:cNvSpPr/>
            <p:nvPr/>
          </p:nvSpPr>
          <p:spPr>
            <a:xfrm>
              <a:off x="3172195" y="3592897"/>
              <a:ext cx="93240" cy="9324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60267E9-A106-484C-BEC9-F5F46C072A00}"/>
                </a:ext>
              </a:extLst>
            </p:cNvPr>
            <p:cNvSpPr/>
            <p:nvPr/>
          </p:nvSpPr>
          <p:spPr>
            <a:xfrm>
              <a:off x="3344018" y="3592897"/>
              <a:ext cx="93240" cy="9324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DB65CA8-4C8E-4918-A180-3E2251953834}"/>
              </a:ext>
            </a:extLst>
          </p:cNvPr>
          <p:cNvGrpSpPr/>
          <p:nvPr/>
        </p:nvGrpSpPr>
        <p:grpSpPr>
          <a:xfrm>
            <a:off x="5080938" y="2832372"/>
            <a:ext cx="224513" cy="78976"/>
            <a:chOff x="3172195" y="3592897"/>
            <a:chExt cx="265063" cy="9324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B50731F-D649-4870-B889-620B13ABE922}"/>
                </a:ext>
              </a:extLst>
            </p:cNvPr>
            <p:cNvSpPr/>
            <p:nvPr/>
          </p:nvSpPr>
          <p:spPr>
            <a:xfrm>
              <a:off x="3172195" y="3592897"/>
              <a:ext cx="93240" cy="9324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8DCBF7E-CB87-4906-9128-C6B9E844B8A3}"/>
                </a:ext>
              </a:extLst>
            </p:cNvPr>
            <p:cNvSpPr/>
            <p:nvPr/>
          </p:nvSpPr>
          <p:spPr>
            <a:xfrm>
              <a:off x="3344018" y="3592897"/>
              <a:ext cx="93240" cy="9324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332FA39-1D4B-4D55-A655-1653F0B8F6FA}"/>
              </a:ext>
            </a:extLst>
          </p:cNvPr>
          <p:cNvGrpSpPr/>
          <p:nvPr/>
        </p:nvGrpSpPr>
        <p:grpSpPr>
          <a:xfrm>
            <a:off x="5876803" y="2832372"/>
            <a:ext cx="224513" cy="78976"/>
            <a:chOff x="3172195" y="3592897"/>
            <a:chExt cx="265063" cy="9324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33DE8A7-0A73-4697-A66F-2B0EB8269619}"/>
                </a:ext>
              </a:extLst>
            </p:cNvPr>
            <p:cNvSpPr/>
            <p:nvPr/>
          </p:nvSpPr>
          <p:spPr>
            <a:xfrm>
              <a:off x="3172195" y="3592897"/>
              <a:ext cx="93240" cy="9324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A2CB001-9AB7-4253-A740-751A0EC88121}"/>
                </a:ext>
              </a:extLst>
            </p:cNvPr>
            <p:cNvSpPr/>
            <p:nvPr/>
          </p:nvSpPr>
          <p:spPr>
            <a:xfrm>
              <a:off x="3344018" y="3592897"/>
              <a:ext cx="93240" cy="9324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7FF32E6-D66A-4601-ADBC-5F4ADAC2BA78}"/>
              </a:ext>
            </a:extLst>
          </p:cNvPr>
          <p:cNvGrpSpPr/>
          <p:nvPr/>
        </p:nvGrpSpPr>
        <p:grpSpPr>
          <a:xfrm>
            <a:off x="3405364" y="2861626"/>
            <a:ext cx="794394" cy="20467"/>
            <a:chOff x="5879800" y="3615354"/>
            <a:chExt cx="937870" cy="24164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FED2E4C-BAEC-4C44-91A1-C5BE117F51BF}"/>
                </a:ext>
              </a:extLst>
            </p:cNvPr>
            <p:cNvSpPr/>
            <p:nvPr/>
          </p:nvSpPr>
          <p:spPr>
            <a:xfrm>
              <a:off x="5879800" y="3615354"/>
              <a:ext cx="24164" cy="24164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7E708B3-24AC-4A8E-94CE-30A8E8DF98E7}"/>
                </a:ext>
              </a:extLst>
            </p:cNvPr>
            <p:cNvSpPr/>
            <p:nvPr/>
          </p:nvSpPr>
          <p:spPr>
            <a:xfrm>
              <a:off x="6062541" y="3615354"/>
              <a:ext cx="24164" cy="24164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114D055-DECC-456D-8CB4-975385D5FFDB}"/>
                </a:ext>
              </a:extLst>
            </p:cNvPr>
            <p:cNvSpPr/>
            <p:nvPr/>
          </p:nvSpPr>
          <p:spPr>
            <a:xfrm>
              <a:off x="6245282" y="3615354"/>
              <a:ext cx="24164" cy="24164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487C5F2-769F-41DB-89DF-863FAB9D5B71}"/>
                </a:ext>
              </a:extLst>
            </p:cNvPr>
            <p:cNvSpPr/>
            <p:nvPr/>
          </p:nvSpPr>
          <p:spPr>
            <a:xfrm>
              <a:off x="6610764" y="3615354"/>
              <a:ext cx="24164" cy="24164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AE73105-9CA6-4448-9055-458BB758027A}"/>
                </a:ext>
              </a:extLst>
            </p:cNvPr>
            <p:cNvSpPr/>
            <p:nvPr/>
          </p:nvSpPr>
          <p:spPr>
            <a:xfrm>
              <a:off x="6793506" y="3615354"/>
              <a:ext cx="24164" cy="24164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84F6416-ABAE-45C7-8011-7BCB3F13E59F}"/>
                </a:ext>
              </a:extLst>
            </p:cNvPr>
            <p:cNvSpPr/>
            <p:nvPr/>
          </p:nvSpPr>
          <p:spPr>
            <a:xfrm>
              <a:off x="6428023" y="3615354"/>
              <a:ext cx="24164" cy="24164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7B98A7B2-B5A6-4C71-BC44-6EF2B5F974A6}"/>
              </a:ext>
            </a:extLst>
          </p:cNvPr>
          <p:cNvSpPr/>
          <p:nvPr/>
        </p:nvSpPr>
        <p:spPr>
          <a:xfrm>
            <a:off x="6923395" y="1578766"/>
            <a:ext cx="4623031" cy="469503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7857B9F-58AD-4DC2-A778-D09488B513A7}"/>
                  </a:ext>
                </a:extLst>
              </p:cNvPr>
              <p:cNvSpPr txBox="1"/>
              <p:nvPr/>
            </p:nvSpPr>
            <p:spPr>
              <a:xfrm>
                <a:off x="7717349" y="2191597"/>
                <a:ext cx="3302571" cy="420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𝜌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Δ</m:t>
                      </m:r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f>
                        <m:f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𝑑𝑡</m:t>
                          </m:r>
                        </m:den>
                      </m:f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kumimoji="0" lang="en-US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Δ</m:t>
                          </m:r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+1</m:t>
                              </m:r>
                            </m:sub>
                          </m:sSub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−2</m:t>
                          </m:r>
                          <m:sSub>
                            <m:sSub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7857B9F-58AD-4DC2-A778-D09488B51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349" y="2191597"/>
                <a:ext cx="3302571" cy="420756"/>
              </a:xfrm>
              <a:prstGeom prst="rect">
                <a:avLst/>
              </a:prstGeom>
              <a:blipFill>
                <a:blip r:embed="rId3"/>
                <a:stretch>
                  <a:fillRect l="-923" t="-10145" b="-188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43784FB6-072F-4AC2-AABB-2A84A36EC2D7}"/>
              </a:ext>
            </a:extLst>
          </p:cNvPr>
          <p:cNvSpPr txBox="1"/>
          <p:nvPr/>
        </p:nvSpPr>
        <p:spPr>
          <a:xfrm>
            <a:off x="7176203" y="1702652"/>
            <a:ext cx="411741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Internal node heat diffusion equation</a:t>
            </a:r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FEBD26D8-826F-4078-9A11-BD7233AAE653}"/>
              </a:ext>
            </a:extLst>
          </p:cNvPr>
          <p:cNvSpPr/>
          <p:nvPr/>
        </p:nvSpPr>
        <p:spPr>
          <a:xfrm>
            <a:off x="7265149" y="3116450"/>
            <a:ext cx="3939520" cy="470336"/>
          </a:xfrm>
          <a:prstGeom prst="downArrow">
            <a:avLst>
              <a:gd name="adj1" fmla="val 57511"/>
              <a:gd name="adj2" fmla="val 50000"/>
            </a:avLst>
          </a:prstGeom>
          <a:solidFill>
            <a:schemeClr val="accent3"/>
          </a:solidFill>
          <a:ln w="3810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24391D7-D0A9-4D1C-8E84-F89547072613}"/>
                  </a:ext>
                </a:extLst>
              </p:cNvPr>
              <p:cNvSpPr txBox="1"/>
              <p:nvPr/>
            </p:nvSpPr>
            <p:spPr>
              <a:xfrm>
                <a:off x="7852365" y="4404149"/>
                <a:ext cx="2440027" cy="1331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𝐱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+1</m:t>
                        </m:r>
                      </m:sub>
                    </m:sSub>
                    <m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7964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7964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𝐀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7964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𝐱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7964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7964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𝐁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7964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𝐮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𝐰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𝐲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7964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7964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𝐂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7964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𝐱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𝐯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Tx/>
                  <a:buSzTx/>
                  <a:buFontTx/>
                  <a:buNone/>
                  <a:tabLst>
                    <a:tab pos="987029" algn="l"/>
                  </a:tabLs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𝐰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~</m:t>
                    </m:r>
                    <m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𝒩</m:t>
                    </m:r>
                    <m:d>
                      <m:dPr>
                        <m:ctrlP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0,</m:t>
                        </m:r>
                        <m:r>
                          <a:rPr kumimoji="0" 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7964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𝐐</m:t>
                        </m:r>
                      </m:e>
                    </m:d>
                  </m:oMath>
                </a14:m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Tx/>
                  <a:buSzTx/>
                  <a:buFontTx/>
                  <a:buNone/>
                  <a:tabLst>
                    <a:tab pos="987029" algn="l"/>
                  </a:tabLs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𝐯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~</m:t>
                    </m:r>
                    <m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𝒩</m:t>
                    </m:r>
                    <m:d>
                      <m:dPr>
                        <m:ctrlP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0,</m:t>
                        </m:r>
                        <m:r>
                          <a:rPr kumimoji="0" 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7964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𝐑</m:t>
                        </m:r>
                      </m:e>
                    </m:d>
                  </m:oMath>
                </a14:m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24391D7-D0A9-4D1C-8E84-F89547072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365" y="4404149"/>
                <a:ext cx="2440027" cy="1331134"/>
              </a:xfrm>
              <a:prstGeom prst="rect">
                <a:avLst/>
              </a:prstGeom>
              <a:blipFill>
                <a:blip r:embed="rId4"/>
                <a:stretch>
                  <a:fillRect l="-3000" b="-274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FD75EF57-03E8-4E78-8854-236B7B7396CD}"/>
              </a:ext>
            </a:extLst>
          </p:cNvPr>
          <p:cNvSpPr txBox="1"/>
          <p:nvPr/>
        </p:nvSpPr>
        <p:spPr>
          <a:xfrm>
            <a:off x="8219274" y="3116451"/>
            <a:ext cx="203127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discretization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1D2C9F4-2252-4241-864E-1B01454A8974}"/>
              </a:ext>
            </a:extLst>
          </p:cNvPr>
          <p:cNvCxnSpPr>
            <a:cxnSpLocks/>
          </p:cNvCxnSpPr>
          <p:nvPr/>
        </p:nvCxnSpPr>
        <p:spPr>
          <a:xfrm>
            <a:off x="7642178" y="4278254"/>
            <a:ext cx="210184" cy="217175"/>
          </a:xfrm>
          <a:prstGeom prst="straightConnector1">
            <a:avLst/>
          </a:prstGeom>
          <a:ln w="28575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3EE1B03-3203-458E-9B67-C80EA60FCD02}"/>
              </a:ext>
            </a:extLst>
          </p:cNvPr>
          <p:cNvSpPr txBox="1"/>
          <p:nvPr/>
        </p:nvSpPr>
        <p:spPr>
          <a:xfrm>
            <a:off x="6733930" y="4064958"/>
            <a:ext cx="18164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Node temperatures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EE44ABC-9177-4FE2-BB39-88F71A7AFF26}"/>
              </a:ext>
            </a:extLst>
          </p:cNvPr>
          <p:cNvCxnSpPr>
            <a:cxnSpLocks/>
          </p:cNvCxnSpPr>
          <p:nvPr/>
        </p:nvCxnSpPr>
        <p:spPr>
          <a:xfrm flipH="1">
            <a:off x="9558101" y="4221450"/>
            <a:ext cx="244798" cy="273979"/>
          </a:xfrm>
          <a:prstGeom prst="straightConnector1">
            <a:avLst/>
          </a:prstGeom>
          <a:ln w="28575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6D72FC9-CAC6-47F9-BE78-00F0CD99E83C}"/>
              </a:ext>
            </a:extLst>
          </p:cNvPr>
          <p:cNvSpPr txBox="1"/>
          <p:nvPr/>
        </p:nvSpPr>
        <p:spPr>
          <a:xfrm>
            <a:off x="9233328" y="3984664"/>
            <a:ext cx="18164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Boundary conditions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EE1818-1D65-4727-AB48-AC6D8E9B21A9}"/>
              </a:ext>
            </a:extLst>
          </p:cNvPr>
          <p:cNvSpPr txBox="1"/>
          <p:nvPr/>
        </p:nvSpPr>
        <p:spPr>
          <a:xfrm>
            <a:off x="9620511" y="4926151"/>
            <a:ext cx="20309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Process noise</a:t>
            </a:r>
          </a:p>
          <a:p>
            <a:pPr marL="128588" marR="0" lvl="0" indent="-128588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Unconsidered factors influencing the dynamic</a:t>
            </a:r>
          </a:p>
          <a:p>
            <a:pPr marL="128588" marR="0" lvl="0" indent="-128588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Model imperfection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8676183-D50D-44C8-A22D-1614BD69C3EA}"/>
              </a:ext>
            </a:extLst>
          </p:cNvPr>
          <p:cNvCxnSpPr>
            <a:cxnSpLocks/>
          </p:cNvCxnSpPr>
          <p:nvPr/>
        </p:nvCxnSpPr>
        <p:spPr>
          <a:xfrm flipH="1" flipV="1">
            <a:off x="10141577" y="4698763"/>
            <a:ext cx="35572" cy="264523"/>
          </a:xfrm>
          <a:prstGeom prst="straightConnector1">
            <a:avLst/>
          </a:prstGeom>
          <a:ln w="28575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8566FFE-0EC7-4C9A-9A8A-B0F6B4DD6474}"/>
              </a:ext>
            </a:extLst>
          </p:cNvPr>
          <p:cNvSpPr txBox="1"/>
          <p:nvPr/>
        </p:nvSpPr>
        <p:spPr>
          <a:xfrm>
            <a:off x="8913919" y="5672529"/>
            <a:ext cx="18164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Measurement noise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E2552C-4E47-4498-B284-6EE6C04377A0}"/>
              </a:ext>
            </a:extLst>
          </p:cNvPr>
          <p:cNvCxnSpPr>
            <a:cxnSpLocks/>
          </p:cNvCxnSpPr>
          <p:nvPr/>
        </p:nvCxnSpPr>
        <p:spPr>
          <a:xfrm flipH="1" flipV="1">
            <a:off x="9004300" y="4992499"/>
            <a:ext cx="337517" cy="666444"/>
          </a:xfrm>
          <a:prstGeom prst="straightConnector1">
            <a:avLst/>
          </a:prstGeom>
          <a:ln w="28575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21B9191-42B3-4495-A318-1DCC5BC8E394}"/>
              </a:ext>
            </a:extLst>
          </p:cNvPr>
          <p:cNvSpPr txBox="1"/>
          <p:nvPr/>
        </p:nvSpPr>
        <p:spPr>
          <a:xfrm>
            <a:off x="1063618" y="4226810"/>
            <a:ext cx="48521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marR="0" lvl="0" indent="-2143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>
                <a:tab pos="1331119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20 nodes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(3 in gypsum, 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 6 in insulation,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 10 in concrete block,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 6 in face brick)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DA035F-EFDD-848B-73B5-EAC5EABCF0E7}"/>
              </a:ext>
            </a:extLst>
          </p:cNvPr>
          <p:cNvSpPr txBox="1">
            <a:spLocks/>
          </p:cNvSpPr>
          <p:nvPr/>
        </p:nvSpPr>
        <p:spPr>
          <a:xfrm>
            <a:off x="213360" y="149468"/>
            <a:ext cx="12011977" cy="721803"/>
          </a:xfrm>
          <a:prstGeom prst="rect">
            <a:avLst/>
          </a:prstGeom>
        </p:spPr>
        <p:txBody>
          <a:bodyPr anchor="ctr"/>
          <a:lstStyle>
            <a:lvl1pPr algn="l" defTabSz="685800" rtl="0" eaLnBrk="1" latinLnBrk="1" hangingPunct="1">
              <a:spcBef>
                <a:spcPct val="0"/>
              </a:spcBef>
              <a:buNone/>
              <a:defRPr sz="21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fontAlgn="auto">
              <a:lnSpc>
                <a:spcPct val="90000"/>
              </a:lnSpc>
              <a:spcAft>
                <a:spcPts val="0"/>
              </a:spcAft>
              <a:buClrTx/>
              <a:buSzTx/>
              <a:tabLst/>
              <a:defRPr/>
            </a:pPr>
            <a:endParaRPr lang="en-US" sz="2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6" name="Title 2">
            <a:extLst>
              <a:ext uri="{FF2B5EF4-FFF2-40B4-BE49-F238E27FC236}">
                <a16:creationId xmlns:a16="http://schemas.microsoft.com/office/drawing/2014/main" id="{CD5A6883-5E55-F4C8-7ED2-D4152375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Bayesian Estimation with 1-D Finite Difference Heat Conduction Model</a:t>
            </a:r>
          </a:p>
        </p:txBody>
      </p:sp>
    </p:spTree>
    <p:extLst>
      <p:ext uri="{BB962C8B-B14F-4D97-AF65-F5344CB8AC3E}">
        <p14:creationId xmlns:p14="http://schemas.microsoft.com/office/powerpoint/2010/main" val="1443785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7774E06-0EAF-BC86-F757-3ED8B8CFFC96}"/>
              </a:ext>
            </a:extLst>
          </p:cNvPr>
          <p:cNvGrpSpPr/>
          <p:nvPr/>
        </p:nvGrpSpPr>
        <p:grpSpPr>
          <a:xfrm>
            <a:off x="1256393" y="1172952"/>
            <a:ext cx="9884048" cy="5201085"/>
            <a:chOff x="2318986" y="1648751"/>
            <a:chExt cx="7695408" cy="404940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02C222-B024-4B99-AF2C-7B55A32F7537}"/>
                </a:ext>
              </a:extLst>
            </p:cNvPr>
            <p:cNvSpPr txBox="1"/>
            <p:nvPr/>
          </p:nvSpPr>
          <p:spPr>
            <a:xfrm>
              <a:off x="2922374" y="5367469"/>
              <a:ext cx="6843025" cy="330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marR="0" lvl="0" indent="-257175" algn="l" defTabSz="914400" rtl="0"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R-value computed with median values = 3.625 [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m2-K/W]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3C386E-F349-4303-87D6-18707B42CA64}"/>
                </a:ext>
              </a:extLst>
            </p:cNvPr>
            <p:cNvSpPr txBox="1"/>
            <p:nvPr/>
          </p:nvSpPr>
          <p:spPr>
            <a:xfrm>
              <a:off x="8738230" y="2641051"/>
              <a:ext cx="1276164" cy="416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Air R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[m2-K/W]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E361861-E472-41D7-8621-2FC070DEB1B0}"/>
                </a:ext>
              </a:extLst>
            </p:cNvPr>
            <p:cNvGrpSpPr/>
            <p:nvPr/>
          </p:nvGrpSpPr>
          <p:grpSpPr>
            <a:xfrm>
              <a:off x="2318986" y="1648751"/>
              <a:ext cx="6329715" cy="3485225"/>
              <a:chOff x="882180" y="1245833"/>
              <a:chExt cx="8439620" cy="464696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1ADCAC25-7F64-4462-B495-E36CE9D77351}"/>
                  </a:ext>
                </a:extLst>
              </p:cNvPr>
              <p:cNvGrpSpPr/>
              <p:nvPr/>
            </p:nvGrpSpPr>
            <p:grpSpPr>
              <a:xfrm>
                <a:off x="882180" y="1245833"/>
                <a:ext cx="8143458" cy="4646966"/>
                <a:chOff x="1890680" y="1383352"/>
                <a:chExt cx="6564339" cy="3745861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5441DD1-4B59-4666-9B53-042BB5979450}"/>
                    </a:ext>
                  </a:extLst>
                </p:cNvPr>
                <p:cNvSpPr txBox="1"/>
                <p:nvPr/>
              </p:nvSpPr>
              <p:spPr>
                <a:xfrm>
                  <a:off x="2017884" y="2069178"/>
                  <a:ext cx="836245" cy="4481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맑은 고딕"/>
                      <a:cs typeface="+mn-cs"/>
                    </a:rPr>
                    <a:t>Cp</a:t>
                  </a:r>
                </a:p>
                <a:p>
                  <a:pPr marL="0" marR="0" lvl="0" indent="0" algn="ctr" defTabSz="914400" rtl="0" eaLnBrk="1" fontAlgn="auto" latin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맑은 고딕"/>
                      <a:cs typeface="+mn-cs"/>
                    </a:rPr>
                    <a:t>[J/kg-K]</a:t>
                  </a: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F7FFAC1-8B41-4D4F-A6A7-7D55E7E85DD1}"/>
                    </a:ext>
                  </a:extLst>
                </p:cNvPr>
                <p:cNvSpPr txBox="1"/>
                <p:nvPr/>
              </p:nvSpPr>
              <p:spPr>
                <a:xfrm>
                  <a:off x="1890680" y="3221196"/>
                  <a:ext cx="1090652" cy="4481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l-GR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맑은 고딕"/>
                      <a:cs typeface="Times New Roman" panose="02020603050405020304" pitchFamily="18" charset="0"/>
                    </a:rPr>
                    <a:t>ρ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endParaRPr>
                </a:p>
                <a:p>
                  <a:pPr marL="0" marR="0" lvl="0" indent="0" algn="ctr" defTabSz="914400" rtl="0" eaLnBrk="1" fontAlgn="auto" latin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맑은 고딕"/>
                      <a:cs typeface="+mn-cs"/>
                    </a:rPr>
                    <a:t>[kg/m3]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56AB3B8-9879-43A3-B183-68D4A84BEF8F}"/>
                    </a:ext>
                  </a:extLst>
                </p:cNvPr>
                <p:cNvSpPr txBox="1"/>
                <p:nvPr/>
              </p:nvSpPr>
              <p:spPr>
                <a:xfrm>
                  <a:off x="1890680" y="4373215"/>
                  <a:ext cx="1090652" cy="4481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맑은 고딕"/>
                      <a:cs typeface="+mn-cs"/>
                    </a:rPr>
                    <a:t>k</a:t>
                  </a:r>
                </a:p>
                <a:p>
                  <a:pPr marL="0" marR="0" lvl="0" indent="0" algn="ctr" defTabSz="914400" rtl="0" eaLnBrk="1" fontAlgn="auto" latin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맑은 고딕"/>
                      <a:cs typeface="+mn-cs"/>
                    </a:rPr>
                    <a:t>[W/m-K]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EB2915E-ACF6-46FD-BBF0-0171B43EDEAC}"/>
                    </a:ext>
                  </a:extLst>
                </p:cNvPr>
                <p:cNvSpPr txBox="1"/>
                <p:nvPr/>
              </p:nvSpPr>
              <p:spPr>
                <a:xfrm>
                  <a:off x="2606534" y="1383352"/>
                  <a:ext cx="1371600" cy="2626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맑은 고딕"/>
                      <a:cs typeface="+mn-cs"/>
                    </a:rPr>
                    <a:t>Gypsum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E2673A8-0295-4B23-AC72-42C3CA2FEF38}"/>
                    </a:ext>
                  </a:extLst>
                </p:cNvPr>
                <p:cNvSpPr txBox="1"/>
                <p:nvPr/>
              </p:nvSpPr>
              <p:spPr>
                <a:xfrm>
                  <a:off x="3725755" y="1383352"/>
                  <a:ext cx="1371600" cy="2626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맑은 고딕"/>
                      <a:cs typeface="+mn-cs"/>
                    </a:rPr>
                    <a:t>Batt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B8AD451-C44E-44FA-9E68-C9A1D732FE31}"/>
                    </a:ext>
                  </a:extLst>
                </p:cNvPr>
                <p:cNvSpPr txBox="1"/>
                <p:nvPr/>
              </p:nvSpPr>
              <p:spPr>
                <a:xfrm>
                  <a:off x="4844976" y="1383352"/>
                  <a:ext cx="1371600" cy="2626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맑은 고딕"/>
                      <a:cs typeface="+mn-cs"/>
                    </a:rPr>
                    <a:t>Gypsum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3F2D6A5-3F8D-4B06-81C0-84F40383FA2D}"/>
                    </a:ext>
                  </a:extLst>
                </p:cNvPr>
                <p:cNvSpPr txBox="1"/>
                <p:nvPr/>
              </p:nvSpPr>
              <p:spPr>
                <a:xfrm>
                  <a:off x="5964197" y="1383352"/>
                  <a:ext cx="1371600" cy="2626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맑은 고딕"/>
                      <a:cs typeface="+mn-cs"/>
                    </a:rPr>
                    <a:t>CMU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FFEBF71-E702-49C1-86EF-5D1D784791CC}"/>
                    </a:ext>
                  </a:extLst>
                </p:cNvPr>
                <p:cNvSpPr txBox="1"/>
                <p:nvPr/>
              </p:nvSpPr>
              <p:spPr>
                <a:xfrm>
                  <a:off x="7083419" y="1383352"/>
                  <a:ext cx="1371600" cy="2626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맑은 고딕"/>
                      <a:cs typeface="+mn-cs"/>
                    </a:rPr>
                    <a:t>Face Brick</a:t>
                  </a:r>
                </a:p>
              </p:txBody>
            </p:sp>
            <p:pic>
              <p:nvPicPr>
                <p:cNvPr id="4100" name="Picture 4">
                  <a:extLst>
                    <a:ext uri="{FF2B5EF4-FFF2-40B4-BE49-F238E27FC236}">
                      <a16:creationId xmlns:a16="http://schemas.microsoft.com/office/drawing/2014/main" id="{5FE08059-49CD-40BD-A65B-4F5B4311019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7408"/>
                <a:stretch/>
              </p:blipFill>
              <p:spPr bwMode="auto">
                <a:xfrm>
                  <a:off x="2786063" y="1728788"/>
                  <a:ext cx="5467485" cy="34004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C18B959-A11A-41FE-9FA1-343369896702}"/>
                  </a:ext>
                </a:extLst>
              </p:cNvPr>
              <p:cNvSpPr/>
              <p:nvPr/>
            </p:nvSpPr>
            <p:spPr>
              <a:xfrm>
                <a:off x="8674100" y="3022600"/>
                <a:ext cx="647700" cy="2743200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</p:grpSp>
        <p:pic>
          <p:nvPicPr>
            <p:cNvPr id="28" name="Picture 4">
              <a:extLst>
                <a:ext uri="{FF2B5EF4-FFF2-40B4-BE49-F238E27FC236}">
                  <a16:creationId xmlns:a16="http://schemas.microsoft.com/office/drawing/2014/main" id="{B03ADBFA-56B2-4B40-BA3D-5AC138848D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871" b="67239"/>
            <a:stretch/>
          </p:blipFill>
          <p:spPr bwMode="auto">
            <a:xfrm>
              <a:off x="8879610" y="3033818"/>
              <a:ext cx="993406" cy="1036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itle 2">
            <a:extLst>
              <a:ext uri="{FF2B5EF4-FFF2-40B4-BE49-F238E27FC236}">
                <a16:creationId xmlns:a16="http://schemas.microsoft.com/office/drawing/2014/main" id="{DD53603A-C152-00EF-DBB5-79CDD0F2E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Bayesian Estimation with 1-D Finite Difference Heat Conduction Model</a:t>
            </a:r>
          </a:p>
        </p:txBody>
      </p:sp>
    </p:spTree>
    <p:extLst>
      <p:ext uri="{BB962C8B-B14F-4D97-AF65-F5344CB8AC3E}">
        <p14:creationId xmlns:p14="http://schemas.microsoft.com/office/powerpoint/2010/main" val="4233395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4D10BB75-215C-AE52-ACE4-8ACB24E11BEC}"/>
              </a:ext>
            </a:extLst>
          </p:cNvPr>
          <p:cNvGrpSpPr/>
          <p:nvPr/>
        </p:nvGrpSpPr>
        <p:grpSpPr>
          <a:xfrm>
            <a:off x="8620413" y="986223"/>
            <a:ext cx="2360445" cy="2066541"/>
            <a:chOff x="4444894" y="1597152"/>
            <a:chExt cx="3780897" cy="331012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6FA3E6C-F03E-8CEF-BEE4-1F5F90DD0ECA}"/>
                </a:ext>
              </a:extLst>
            </p:cNvPr>
            <p:cNvSpPr/>
            <p:nvPr/>
          </p:nvSpPr>
          <p:spPr>
            <a:xfrm rot="16200000">
              <a:off x="3358339" y="2848928"/>
              <a:ext cx="3307080" cy="8096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F7FE7D3-2718-8C43-8974-A54BF5EA14AA}"/>
                </a:ext>
              </a:extLst>
            </p:cNvPr>
            <p:cNvSpPr/>
            <p:nvPr/>
          </p:nvSpPr>
          <p:spPr>
            <a:xfrm rot="5400000">
              <a:off x="4892817" y="4383406"/>
              <a:ext cx="238125" cy="809625"/>
            </a:xfrm>
            <a:custGeom>
              <a:avLst/>
              <a:gdLst>
                <a:gd name="connsiteX0" fmla="*/ 0 w 238125"/>
                <a:gd name="connsiteY0" fmla="*/ 0 h 809625"/>
                <a:gd name="connsiteX1" fmla="*/ 238125 w 238125"/>
                <a:gd name="connsiteY1" fmla="*/ 0 h 809625"/>
                <a:gd name="connsiteX2" fmla="*/ 238125 w 238125"/>
                <a:gd name="connsiteY2" fmla="*/ 809625 h 809625"/>
                <a:gd name="connsiteX3" fmla="*/ 0 w 238125"/>
                <a:gd name="connsiteY3" fmla="*/ 809625 h 809625"/>
                <a:gd name="connsiteX4" fmla="*/ 0 w 238125"/>
                <a:gd name="connsiteY4" fmla="*/ 663574 h 809625"/>
                <a:gd name="connsiteX5" fmla="*/ 76199 w 238125"/>
                <a:gd name="connsiteY5" fmla="*/ 663574 h 809625"/>
                <a:gd name="connsiteX6" fmla="*/ 76199 w 238125"/>
                <a:gd name="connsiteY6" fmla="*/ 723899 h 809625"/>
                <a:gd name="connsiteX7" fmla="*/ 161927 w 238125"/>
                <a:gd name="connsiteY7" fmla="*/ 723899 h 809625"/>
                <a:gd name="connsiteX8" fmla="*/ 161927 w 238125"/>
                <a:gd name="connsiteY8" fmla="*/ 85725 h 809625"/>
                <a:gd name="connsiteX9" fmla="*/ 76199 w 238125"/>
                <a:gd name="connsiteY9" fmla="*/ 85725 h 809625"/>
                <a:gd name="connsiteX10" fmla="*/ 76199 w 238125"/>
                <a:gd name="connsiteY10" fmla="*/ 146050 h 809625"/>
                <a:gd name="connsiteX11" fmla="*/ 0 w 238125"/>
                <a:gd name="connsiteY11" fmla="*/ 146050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8125" h="809625">
                  <a:moveTo>
                    <a:pt x="0" y="0"/>
                  </a:moveTo>
                  <a:lnTo>
                    <a:pt x="238125" y="0"/>
                  </a:lnTo>
                  <a:lnTo>
                    <a:pt x="238125" y="809625"/>
                  </a:lnTo>
                  <a:lnTo>
                    <a:pt x="0" y="809625"/>
                  </a:lnTo>
                  <a:lnTo>
                    <a:pt x="0" y="663574"/>
                  </a:lnTo>
                  <a:lnTo>
                    <a:pt x="76199" y="663574"/>
                  </a:lnTo>
                  <a:lnTo>
                    <a:pt x="76199" y="723899"/>
                  </a:lnTo>
                  <a:lnTo>
                    <a:pt x="161927" y="723899"/>
                  </a:lnTo>
                  <a:lnTo>
                    <a:pt x="161927" y="85725"/>
                  </a:lnTo>
                  <a:lnTo>
                    <a:pt x="76199" y="85725"/>
                  </a:lnTo>
                  <a:lnTo>
                    <a:pt x="76199" y="146050"/>
                  </a:lnTo>
                  <a:lnTo>
                    <a:pt x="0" y="14605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BFBE579-1A4F-1F75-A48C-6E498483A890}"/>
                </a:ext>
              </a:extLst>
            </p:cNvPr>
            <p:cNvSpPr/>
            <p:nvPr/>
          </p:nvSpPr>
          <p:spPr>
            <a:xfrm rot="16200000">
              <a:off x="4892817" y="1314451"/>
              <a:ext cx="238125" cy="809625"/>
            </a:xfrm>
            <a:custGeom>
              <a:avLst/>
              <a:gdLst>
                <a:gd name="connsiteX0" fmla="*/ 0 w 238125"/>
                <a:gd name="connsiteY0" fmla="*/ 0 h 809625"/>
                <a:gd name="connsiteX1" fmla="*/ 238125 w 238125"/>
                <a:gd name="connsiteY1" fmla="*/ 0 h 809625"/>
                <a:gd name="connsiteX2" fmla="*/ 238125 w 238125"/>
                <a:gd name="connsiteY2" fmla="*/ 809625 h 809625"/>
                <a:gd name="connsiteX3" fmla="*/ 0 w 238125"/>
                <a:gd name="connsiteY3" fmla="*/ 809625 h 809625"/>
                <a:gd name="connsiteX4" fmla="*/ 0 w 238125"/>
                <a:gd name="connsiteY4" fmla="*/ 663574 h 809625"/>
                <a:gd name="connsiteX5" fmla="*/ 76199 w 238125"/>
                <a:gd name="connsiteY5" fmla="*/ 663574 h 809625"/>
                <a:gd name="connsiteX6" fmla="*/ 76199 w 238125"/>
                <a:gd name="connsiteY6" fmla="*/ 723899 h 809625"/>
                <a:gd name="connsiteX7" fmla="*/ 161927 w 238125"/>
                <a:gd name="connsiteY7" fmla="*/ 723899 h 809625"/>
                <a:gd name="connsiteX8" fmla="*/ 161927 w 238125"/>
                <a:gd name="connsiteY8" fmla="*/ 85725 h 809625"/>
                <a:gd name="connsiteX9" fmla="*/ 76199 w 238125"/>
                <a:gd name="connsiteY9" fmla="*/ 85725 h 809625"/>
                <a:gd name="connsiteX10" fmla="*/ 76199 w 238125"/>
                <a:gd name="connsiteY10" fmla="*/ 146050 h 809625"/>
                <a:gd name="connsiteX11" fmla="*/ 0 w 238125"/>
                <a:gd name="connsiteY11" fmla="*/ 146050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8125" h="809625">
                  <a:moveTo>
                    <a:pt x="0" y="0"/>
                  </a:moveTo>
                  <a:lnTo>
                    <a:pt x="238125" y="0"/>
                  </a:lnTo>
                  <a:lnTo>
                    <a:pt x="238125" y="809625"/>
                  </a:lnTo>
                  <a:lnTo>
                    <a:pt x="0" y="809625"/>
                  </a:lnTo>
                  <a:lnTo>
                    <a:pt x="0" y="663574"/>
                  </a:lnTo>
                  <a:lnTo>
                    <a:pt x="76199" y="663574"/>
                  </a:lnTo>
                  <a:lnTo>
                    <a:pt x="76199" y="723899"/>
                  </a:lnTo>
                  <a:lnTo>
                    <a:pt x="161927" y="723899"/>
                  </a:lnTo>
                  <a:lnTo>
                    <a:pt x="161927" y="85725"/>
                  </a:lnTo>
                  <a:lnTo>
                    <a:pt x="76199" y="85725"/>
                  </a:lnTo>
                  <a:lnTo>
                    <a:pt x="76199" y="146050"/>
                  </a:lnTo>
                  <a:lnTo>
                    <a:pt x="0" y="14605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5120" name="Rectangle 5119">
              <a:extLst>
                <a:ext uri="{FF2B5EF4-FFF2-40B4-BE49-F238E27FC236}">
                  <a16:creationId xmlns:a16="http://schemas.microsoft.com/office/drawing/2014/main" id="{8D512144-204C-7126-1B92-8500C3229FE4}"/>
                </a:ext>
              </a:extLst>
            </p:cNvPr>
            <p:cNvSpPr/>
            <p:nvPr/>
          </p:nvSpPr>
          <p:spPr>
            <a:xfrm rot="16200000">
              <a:off x="5532853" y="3261360"/>
              <a:ext cx="1645920" cy="1645920"/>
            </a:xfrm>
            <a:prstGeom prst="rect">
              <a:avLst/>
            </a:prstGeom>
            <a:solidFill>
              <a:srgbClr val="E6E6E6"/>
            </a:solidFill>
            <a:ln w="127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5121" name="Rectangle 5120">
              <a:extLst>
                <a:ext uri="{FF2B5EF4-FFF2-40B4-BE49-F238E27FC236}">
                  <a16:creationId xmlns:a16="http://schemas.microsoft.com/office/drawing/2014/main" id="{5D9AAE5B-EFE3-1709-3A0D-34016E097BAF}"/>
                </a:ext>
              </a:extLst>
            </p:cNvPr>
            <p:cNvSpPr/>
            <p:nvPr/>
          </p:nvSpPr>
          <p:spPr>
            <a:xfrm rot="16200000">
              <a:off x="5532853" y="1600200"/>
              <a:ext cx="1645920" cy="1645920"/>
            </a:xfrm>
            <a:prstGeom prst="rect">
              <a:avLst/>
            </a:prstGeom>
            <a:solidFill>
              <a:srgbClr val="E6E6E6"/>
            </a:solidFill>
            <a:ln w="127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5123" name="Rectangle 5122">
              <a:extLst>
                <a:ext uri="{FF2B5EF4-FFF2-40B4-BE49-F238E27FC236}">
                  <a16:creationId xmlns:a16="http://schemas.microsoft.com/office/drawing/2014/main" id="{1544454C-128E-A111-A987-093C22DCE0C5}"/>
                </a:ext>
              </a:extLst>
            </p:cNvPr>
            <p:cNvSpPr/>
            <p:nvPr/>
          </p:nvSpPr>
          <p:spPr>
            <a:xfrm rot="16200000">
              <a:off x="6150278" y="2878791"/>
              <a:ext cx="3310128" cy="74685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5125" name="Rectangle 5124">
              <a:extLst>
                <a:ext uri="{FF2B5EF4-FFF2-40B4-BE49-F238E27FC236}">
                  <a16:creationId xmlns:a16="http://schemas.microsoft.com/office/drawing/2014/main" id="{0E51D4AD-6F51-29C5-3D33-19A02C874ECF}"/>
                </a:ext>
              </a:extLst>
            </p:cNvPr>
            <p:cNvSpPr/>
            <p:nvPr/>
          </p:nvSpPr>
          <p:spPr>
            <a:xfrm rot="16200000">
              <a:off x="5715733" y="3444240"/>
              <a:ext cx="1280160" cy="12801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5127" name="Rectangle 5126">
              <a:extLst>
                <a:ext uri="{FF2B5EF4-FFF2-40B4-BE49-F238E27FC236}">
                  <a16:creationId xmlns:a16="http://schemas.microsoft.com/office/drawing/2014/main" id="{AAB72E00-549B-6F10-C722-CEB094A2713B}"/>
                </a:ext>
              </a:extLst>
            </p:cNvPr>
            <p:cNvSpPr/>
            <p:nvPr/>
          </p:nvSpPr>
          <p:spPr>
            <a:xfrm rot="16200000">
              <a:off x="5715733" y="1783080"/>
              <a:ext cx="1280160" cy="12801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5128" name="Rectangle 5127">
              <a:extLst>
                <a:ext uri="{FF2B5EF4-FFF2-40B4-BE49-F238E27FC236}">
                  <a16:creationId xmlns:a16="http://schemas.microsoft.com/office/drawing/2014/main" id="{7B17CD83-69E3-381C-003C-EF248F69A6D7}"/>
                </a:ext>
              </a:extLst>
            </p:cNvPr>
            <p:cNvSpPr/>
            <p:nvPr/>
          </p:nvSpPr>
          <p:spPr>
            <a:xfrm rot="16200000">
              <a:off x="3821232" y="3195660"/>
              <a:ext cx="3307080" cy="1161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5129" name="Rectangle 5128">
              <a:extLst>
                <a:ext uri="{FF2B5EF4-FFF2-40B4-BE49-F238E27FC236}">
                  <a16:creationId xmlns:a16="http://schemas.microsoft.com/office/drawing/2014/main" id="{FECE9E89-ADAC-A3F6-B720-BA2807CDE1A1}"/>
                </a:ext>
              </a:extLst>
            </p:cNvPr>
            <p:cNvSpPr/>
            <p:nvPr/>
          </p:nvSpPr>
          <p:spPr>
            <a:xfrm rot="16200000">
              <a:off x="2895446" y="3195660"/>
              <a:ext cx="3307080" cy="1161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5130" name="Rectangle 5129">
              <a:extLst>
                <a:ext uri="{FF2B5EF4-FFF2-40B4-BE49-F238E27FC236}">
                  <a16:creationId xmlns:a16="http://schemas.microsoft.com/office/drawing/2014/main" id="{C1F87F11-5B09-9E99-835A-C9A2EFCA9826}"/>
                </a:ext>
              </a:extLst>
            </p:cNvPr>
            <p:cNvSpPr/>
            <p:nvPr/>
          </p:nvSpPr>
          <p:spPr>
            <a:xfrm rot="16200000">
              <a:off x="4368694" y="3234691"/>
              <a:ext cx="198120" cy="4572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5131" name="Rectangle 5130">
              <a:extLst>
                <a:ext uri="{FF2B5EF4-FFF2-40B4-BE49-F238E27FC236}">
                  <a16:creationId xmlns:a16="http://schemas.microsoft.com/office/drawing/2014/main" id="{A06292FA-3ED5-BECF-6E4A-603348454385}"/>
                </a:ext>
              </a:extLst>
            </p:cNvPr>
            <p:cNvSpPr/>
            <p:nvPr/>
          </p:nvSpPr>
          <p:spPr>
            <a:xfrm rot="16200000">
              <a:off x="5439120" y="3234690"/>
              <a:ext cx="198120" cy="4572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prstDash val="sysDash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5132" name="Rectangle 5131">
              <a:extLst>
                <a:ext uri="{FF2B5EF4-FFF2-40B4-BE49-F238E27FC236}">
                  <a16:creationId xmlns:a16="http://schemas.microsoft.com/office/drawing/2014/main" id="{171B0AFD-C679-4BE3-1792-9F9C11C8FC34}"/>
                </a:ext>
              </a:extLst>
            </p:cNvPr>
            <p:cNvSpPr/>
            <p:nvPr/>
          </p:nvSpPr>
          <p:spPr>
            <a:xfrm rot="16200000">
              <a:off x="7079713" y="3230880"/>
              <a:ext cx="198120" cy="4572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5133" name="Rectangle 5132">
              <a:extLst>
                <a:ext uri="{FF2B5EF4-FFF2-40B4-BE49-F238E27FC236}">
                  <a16:creationId xmlns:a16="http://schemas.microsoft.com/office/drawing/2014/main" id="{ACD28B08-35BE-8D73-8199-A8C94F626B84}"/>
                </a:ext>
              </a:extLst>
            </p:cNvPr>
            <p:cNvSpPr/>
            <p:nvPr/>
          </p:nvSpPr>
          <p:spPr>
            <a:xfrm rot="16200000">
              <a:off x="8103871" y="3238500"/>
              <a:ext cx="198120" cy="4572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5134" name="Rectangle 5133">
              <a:extLst>
                <a:ext uri="{FF2B5EF4-FFF2-40B4-BE49-F238E27FC236}">
                  <a16:creationId xmlns:a16="http://schemas.microsoft.com/office/drawing/2014/main" id="{1EC6CE00-2418-9087-65B8-9CD2A946A4AE}"/>
                </a:ext>
              </a:extLst>
            </p:cNvPr>
            <p:cNvSpPr/>
            <p:nvPr/>
          </p:nvSpPr>
          <p:spPr>
            <a:xfrm rot="16200000">
              <a:off x="4507012" y="3236120"/>
              <a:ext cx="198120" cy="4572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05AA681A-39C9-403D-B732-D69624876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649" y="3209478"/>
            <a:ext cx="3102239" cy="209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B1CDF4C-705D-4EB7-B204-34BF713F2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834" y="3209478"/>
            <a:ext cx="3102239" cy="209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C760B121-8EB5-4581-A36C-CCAC70436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044" y="3209478"/>
            <a:ext cx="3051660" cy="209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4CF2603-295E-4DBD-95D9-9C3A9EB0A924}"/>
              </a:ext>
            </a:extLst>
          </p:cNvPr>
          <p:cNvSpPr/>
          <p:nvPr/>
        </p:nvSpPr>
        <p:spPr>
          <a:xfrm>
            <a:off x="8601363" y="1589303"/>
            <a:ext cx="264418" cy="2644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4A8EE2B-A303-41EE-A1E3-4B4926153144}"/>
              </a:ext>
            </a:extLst>
          </p:cNvPr>
          <p:cNvSpPr/>
          <p:nvPr/>
        </p:nvSpPr>
        <p:spPr>
          <a:xfrm>
            <a:off x="9166753" y="1589303"/>
            <a:ext cx="264418" cy="2644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3860DB0-6256-4E69-A1C5-B245BB28B1BF}"/>
              </a:ext>
            </a:extLst>
          </p:cNvPr>
          <p:cNvSpPr/>
          <p:nvPr/>
        </p:nvSpPr>
        <p:spPr>
          <a:xfrm>
            <a:off x="10198371" y="1589303"/>
            <a:ext cx="264418" cy="2644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039E010-7F83-44EF-9A13-0929A17C9414}"/>
              </a:ext>
            </a:extLst>
          </p:cNvPr>
          <p:cNvSpPr/>
          <p:nvPr/>
        </p:nvSpPr>
        <p:spPr>
          <a:xfrm>
            <a:off x="4086205" y="3316105"/>
            <a:ext cx="264418" cy="2644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AE9A45D-FA17-4885-809A-669D13E45325}"/>
              </a:ext>
            </a:extLst>
          </p:cNvPr>
          <p:cNvSpPr/>
          <p:nvPr/>
        </p:nvSpPr>
        <p:spPr>
          <a:xfrm>
            <a:off x="4956287" y="3316105"/>
            <a:ext cx="264418" cy="2644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CB4C836-8930-483A-B29F-A1ABBD795FE1}"/>
              </a:ext>
            </a:extLst>
          </p:cNvPr>
          <p:cNvSpPr/>
          <p:nvPr/>
        </p:nvSpPr>
        <p:spPr>
          <a:xfrm>
            <a:off x="8237191" y="3316105"/>
            <a:ext cx="264418" cy="2644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9157EB-CC4B-4B0C-980C-4481AC03F76B}"/>
              </a:ext>
            </a:extLst>
          </p:cNvPr>
          <p:cNvSpPr txBox="1"/>
          <p:nvPr/>
        </p:nvSpPr>
        <p:spPr>
          <a:xfrm>
            <a:off x="1094066" y="5555421"/>
            <a:ext cx="10566616" cy="768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marR="0" lvl="0" indent="-214313" algn="l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Median values of the root of the diagonal components in the process noise covariance matrix:  </a:t>
            </a:r>
            <a:b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</a:b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0.00189 –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0.413</a:t>
            </a:r>
          </a:p>
          <a:p>
            <a:pPr marL="214313" marR="0" lvl="0" indent="-214313" algn="l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Median values of the root of the diagonal components in the Measurement noise covariance matrix:  0.408, 0.00712, 0.0124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BDFCB9F-C508-400C-A351-B54A1326D234}"/>
              </a:ext>
            </a:extLst>
          </p:cNvPr>
          <p:cNvGrpSpPr/>
          <p:nvPr/>
        </p:nvGrpSpPr>
        <p:grpSpPr>
          <a:xfrm>
            <a:off x="1094066" y="1596508"/>
            <a:ext cx="4190875" cy="1484899"/>
            <a:chOff x="6841264" y="4153550"/>
            <a:chExt cx="5945963" cy="21067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83C3520-777F-47CF-AB8C-C917F3586BCD}"/>
                    </a:ext>
                  </a:extLst>
                </p:cNvPr>
                <p:cNvSpPr txBox="1"/>
                <p:nvPr/>
              </p:nvSpPr>
              <p:spPr>
                <a:xfrm>
                  <a:off x="8019592" y="4595500"/>
                  <a:ext cx="2673941" cy="16618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9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5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  <m: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sz="10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7964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5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7964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𝐀</m:t>
                          </m:r>
                        </m:e>
                        <m:sub>
                          <m: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7964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5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US" sz="10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7964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5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7964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𝐁</m:t>
                          </m:r>
                        </m:e>
                        <m:sub>
                          <m: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7964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5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𝐮</m:t>
                          </m:r>
                        </m:e>
                        <m:sub>
                          <m: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US" sz="10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5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𝐰</m:t>
                          </m:r>
                        </m:e>
                        <m:sub>
                          <m: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kumimoji="0" lang="en-US" sz="10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맑은 고딕"/>
                      <a:cs typeface="+mn-cs"/>
                    </a:rPr>
                    <a:t> </a:t>
                  </a:r>
                </a:p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9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5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𝐲</m:t>
                          </m:r>
                        </m:e>
                        <m:sub>
                          <m: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US" sz="10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7964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5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7964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𝐂</m:t>
                          </m:r>
                        </m:e>
                        <m:sub>
                          <m: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7964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5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US" sz="10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5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𝐯</m:t>
                          </m:r>
                        </m:e>
                        <m:sub>
                          <m: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kumimoji="0" lang="en-US" sz="10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맑은 고딕"/>
                      <a:cs typeface="+mn-cs"/>
                    </a:rPr>
                    <a:t> </a:t>
                  </a:r>
                </a:p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900"/>
                    </a:spcAft>
                    <a:buClrTx/>
                    <a:buSzTx/>
                    <a:buFontTx/>
                    <a:buNone/>
                    <a:tabLst>
                      <a:tab pos="987029" algn="l"/>
                    </a:tabLs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5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𝐰</m:t>
                          </m:r>
                        </m:e>
                        <m:sub>
                          <m: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US" sz="10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~</m:t>
                      </m:r>
                      <m:r>
                        <a:rPr kumimoji="0" lang="en-US" sz="10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𝒩</m:t>
                      </m:r>
                      <m:d>
                        <m:dPr>
                          <m:ctrlP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0,</m:t>
                          </m:r>
                          <m:r>
                            <a:rPr kumimoji="0" lang="en-US" sz="105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7964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𝐐</m:t>
                          </m:r>
                        </m:e>
                      </m:d>
                    </m:oMath>
                  </a14:m>
                  <a:r>
                    <a:rPr kumimoji="0" lang="en-US" sz="10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Cambria Math" panose="02040503050406030204" pitchFamily="18" charset="0"/>
                      <a:cs typeface="+mn-cs"/>
                    </a:rPr>
                    <a:t> </a:t>
                  </a:r>
                </a:p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900"/>
                    </a:spcAft>
                    <a:buClrTx/>
                    <a:buSzTx/>
                    <a:buFontTx/>
                    <a:buNone/>
                    <a:tabLst>
                      <a:tab pos="987029" algn="l"/>
                    </a:tabLs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5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𝐯</m:t>
                          </m:r>
                        </m:e>
                        <m:sub>
                          <m: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US" sz="10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~</m:t>
                      </m:r>
                      <m:r>
                        <a:rPr kumimoji="0" lang="en-US" sz="10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𝒩</m:t>
                      </m:r>
                      <m:d>
                        <m:dPr>
                          <m:ctrlP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0,</m:t>
                          </m:r>
                          <m:r>
                            <a:rPr kumimoji="0" lang="en-US" sz="105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7964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𝐑</m:t>
                          </m:r>
                        </m:e>
                      </m:d>
                    </m:oMath>
                  </a14:m>
                  <a:r>
                    <a:rPr kumimoji="0" lang="en-US" sz="10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맑은 고딕"/>
                      <a:cs typeface="+mn-cs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83C3520-777F-47CF-AB8C-C917F3586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9592" y="4595500"/>
                  <a:ext cx="2673941" cy="1661819"/>
                </a:xfrm>
                <a:prstGeom prst="rect">
                  <a:avLst/>
                </a:prstGeom>
                <a:blipFill>
                  <a:blip r:embed="rId5"/>
                  <a:stretch>
                    <a:fillRect l="-3435" b="-184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4EC5374-1AB9-452D-B418-D5DA6A7BEA1C}"/>
                </a:ext>
              </a:extLst>
            </p:cNvPr>
            <p:cNvCxnSpPr>
              <a:cxnSpLocks/>
            </p:cNvCxnSpPr>
            <p:nvPr/>
          </p:nvCxnSpPr>
          <p:spPr>
            <a:xfrm>
              <a:off x="7798152" y="4462864"/>
              <a:ext cx="221440" cy="228805"/>
            </a:xfrm>
            <a:prstGeom prst="straightConnector1">
              <a:avLst/>
            </a:prstGeom>
            <a:ln w="28575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FF64E6-CEB9-4E2A-951E-589A63376912}"/>
                </a:ext>
              </a:extLst>
            </p:cNvPr>
            <p:cNvSpPr txBox="1"/>
            <p:nvPr/>
          </p:nvSpPr>
          <p:spPr>
            <a:xfrm>
              <a:off x="6841264" y="4238143"/>
              <a:ext cx="1913776" cy="328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Node temperatures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7D01C4D-E865-4357-9126-A30B838464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60286" y="4403019"/>
              <a:ext cx="114300" cy="247650"/>
            </a:xfrm>
            <a:prstGeom prst="straightConnector1">
              <a:avLst/>
            </a:prstGeom>
            <a:ln w="28575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EC5CEDF-2A1E-498C-86AC-29179B8C341A}"/>
                </a:ext>
              </a:extLst>
            </p:cNvPr>
            <p:cNvSpPr txBox="1"/>
            <p:nvPr/>
          </p:nvSpPr>
          <p:spPr>
            <a:xfrm>
              <a:off x="9474513" y="4153550"/>
              <a:ext cx="1913776" cy="328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Boundary conditions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2E30C63-92C0-49A9-9F35-197929CE11ED}"/>
                </a:ext>
              </a:extLst>
            </p:cNvPr>
            <p:cNvSpPr txBox="1"/>
            <p:nvPr/>
          </p:nvSpPr>
          <p:spPr>
            <a:xfrm>
              <a:off x="10647528" y="4979299"/>
              <a:ext cx="2139699" cy="1198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Process noise</a:t>
              </a:r>
            </a:p>
            <a:p>
              <a:pPr marL="128588" marR="0" lvl="0" indent="-128588" algn="l" defTabSz="914400" rtl="0"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Unconsidered factors influencing the dynamic</a:t>
              </a:r>
            </a:p>
            <a:p>
              <a:pPr marL="128588" marR="0" lvl="0" indent="-128588" algn="l" defTabSz="914400" rtl="0"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Model imperfection</a:t>
              </a:r>
            </a:p>
            <a:p>
              <a:pPr marL="0" marR="0" lvl="0" indent="0" algn="l" defTabSz="914400" rtl="0"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B515DD5-0E2F-43FF-AD97-12E443BB04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68877" y="4879271"/>
              <a:ext cx="178651" cy="263946"/>
            </a:xfrm>
            <a:prstGeom prst="straightConnector1">
              <a:avLst/>
            </a:prstGeom>
            <a:ln w="28575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26E04DF-0859-4996-A3DE-EADABE3A55AF}"/>
                </a:ext>
              </a:extLst>
            </p:cNvPr>
            <p:cNvSpPr txBox="1"/>
            <p:nvPr/>
          </p:nvSpPr>
          <p:spPr>
            <a:xfrm>
              <a:off x="9137998" y="5931806"/>
              <a:ext cx="1913776" cy="328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Measurement noise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E5DC3B3-7722-4A29-8922-369C3B1CF3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74513" y="5365044"/>
              <a:ext cx="114298" cy="552450"/>
            </a:xfrm>
            <a:prstGeom prst="straightConnector1">
              <a:avLst/>
            </a:prstGeom>
            <a:ln w="28575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itle 2">
            <a:extLst>
              <a:ext uri="{FF2B5EF4-FFF2-40B4-BE49-F238E27FC236}">
                <a16:creationId xmlns:a16="http://schemas.microsoft.com/office/drawing/2014/main" id="{1AB5B193-9079-FE37-CCF1-2D0E0239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Bayesian Estimation with 1-D Finite Difference Heat Conduction Model</a:t>
            </a:r>
          </a:p>
        </p:txBody>
      </p:sp>
    </p:spTree>
    <p:extLst>
      <p:ext uri="{BB962C8B-B14F-4D97-AF65-F5344CB8AC3E}">
        <p14:creationId xmlns:p14="http://schemas.microsoft.com/office/powerpoint/2010/main" val="1237018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50D003-4C49-42D0-1445-2CB340C6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00821D-9D88-0DDE-80BE-E80A53D35987}"/>
              </a:ext>
            </a:extLst>
          </p:cNvPr>
          <p:cNvSpPr txBox="1"/>
          <p:nvPr/>
        </p:nvSpPr>
        <p:spPr>
          <a:xfrm>
            <a:off x="260350" y="2816160"/>
            <a:ext cx="116713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/>
            <a:r>
              <a:rPr lang="en-US" sz="3200" i="1" dirty="0"/>
              <a:t>“Sometimes classical statistics gives up. Bayes never gives up, so we’re under more responsibility to check our models.”</a:t>
            </a:r>
          </a:p>
          <a:p>
            <a:pPr algn="r" latinLnBrk="0"/>
            <a:endParaRPr lang="en-CA" sz="3200" i="1" dirty="0"/>
          </a:p>
          <a:p>
            <a:pPr algn="r" latinLnBrk="0"/>
            <a:r>
              <a:rPr lang="en-CA" sz="3200" i="1" dirty="0"/>
              <a:t>– Andrew Gelman</a:t>
            </a:r>
          </a:p>
        </p:txBody>
      </p:sp>
    </p:spTree>
    <p:extLst>
      <p:ext uri="{BB962C8B-B14F-4D97-AF65-F5344CB8AC3E}">
        <p14:creationId xmlns:p14="http://schemas.microsoft.com/office/powerpoint/2010/main" val="2085858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A3E93-5D9E-57A6-4D61-08FB343D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9E792-64BF-FF8C-5B34-D3FE1A1CD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Seungjae Lee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6781B-C0B0-F1DF-D001-A1C9BF40F8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sjae.lee@utoronto.ca</a:t>
            </a:r>
          </a:p>
        </p:txBody>
      </p:sp>
    </p:spTree>
    <p:extLst>
      <p:ext uri="{BB962C8B-B14F-4D97-AF65-F5344CB8AC3E}">
        <p14:creationId xmlns:p14="http://schemas.microsoft.com/office/powerpoint/2010/main" val="308033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4F3AC6-33B7-677E-184D-680EA3D13D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9681" y="2740025"/>
            <a:ext cx="9672638" cy="1958975"/>
          </a:xfrm>
        </p:spPr>
        <p:txBody>
          <a:bodyPr/>
          <a:lstStyle/>
          <a:p>
            <a:pPr marL="0" indent="0" algn="ctr">
              <a:buNone/>
            </a:pPr>
            <a:r>
              <a:rPr lang="en-CA" sz="4000" b="1" dirty="0"/>
              <a:t>Linear Regression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23DFC7-97EB-DF39-C6ED-6234061F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7476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E0B23E-4FD6-3008-7F3D-2790C555E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Linear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F4322-1A12-5C06-1553-03548A6494C6}"/>
              </a:ext>
            </a:extLst>
          </p:cNvPr>
          <p:cNvSpPr txBox="1"/>
          <p:nvPr/>
        </p:nvSpPr>
        <p:spPr>
          <a:xfrm>
            <a:off x="829876" y="1542761"/>
            <a:ext cx="10773410" cy="4236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spcAft>
                <a:spcPts val="2400"/>
              </a:spcAft>
            </a:pPr>
            <a:r>
              <a:rPr lang="en-US" sz="3600" dirty="0"/>
              <a:t>Estimation/Training/Inference Methods</a:t>
            </a:r>
          </a:p>
          <a:p>
            <a:pPr marL="742950" lvl="1" indent="-285750" latinLnBrk="0">
              <a:lnSpc>
                <a:spcPct val="15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Analytical solution</a:t>
            </a:r>
          </a:p>
          <a:p>
            <a:pPr marL="742950" lvl="1" indent="-285750" latinLnBrk="0">
              <a:lnSpc>
                <a:spcPct val="15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Sampling (e.g., Markov chain Monte Carlo)</a:t>
            </a:r>
          </a:p>
          <a:p>
            <a:pPr marL="742950" lvl="1" indent="-285750" latinLnBrk="0">
              <a:lnSpc>
                <a:spcPct val="15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Variational inference</a:t>
            </a:r>
          </a:p>
        </p:txBody>
      </p:sp>
    </p:spTree>
    <p:extLst>
      <p:ext uri="{BB962C8B-B14F-4D97-AF65-F5344CB8AC3E}">
        <p14:creationId xmlns:p14="http://schemas.microsoft.com/office/powerpoint/2010/main" val="239204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0CEF15-1E0C-112A-3903-8995D90A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Forward vs Inverse Modelling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016E35-D1B3-0993-5EE1-9D1B5134C1AF}"/>
                  </a:ext>
                </a:extLst>
              </p:cNvPr>
              <p:cNvSpPr txBox="1"/>
              <p:nvPr/>
            </p:nvSpPr>
            <p:spPr>
              <a:xfrm>
                <a:off x="4239124" y="2426501"/>
                <a:ext cx="3713751" cy="8156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atinLnBrk="0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4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4800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acc>
                      <m:r>
                        <a:rPr lang="en-CA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4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CA" sz="4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CA" sz="4800" b="1" i="0" smtClean="0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CA" sz="48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016E35-D1B3-0993-5EE1-9D1B5134C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124" y="2426501"/>
                <a:ext cx="3713751" cy="8156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9FF5D7B-3550-7D81-B1BB-1374025F5D8A}"/>
              </a:ext>
            </a:extLst>
          </p:cNvPr>
          <p:cNvSpPr txBox="1"/>
          <p:nvPr/>
        </p:nvSpPr>
        <p:spPr>
          <a:xfrm>
            <a:off x="2170952" y="2218186"/>
            <a:ext cx="1753099" cy="743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10000"/>
              </a:lnSpc>
              <a:spcAft>
                <a:spcPts val="600"/>
              </a:spcAft>
            </a:pPr>
            <a:r>
              <a:rPr lang="en-CA" sz="2000" dirty="0"/>
              <a:t>Predicted outputs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15616-C161-19A5-1072-4E63CCD7A228}"/>
              </a:ext>
            </a:extLst>
          </p:cNvPr>
          <p:cNvSpPr txBox="1"/>
          <p:nvPr/>
        </p:nvSpPr>
        <p:spPr>
          <a:xfrm>
            <a:off x="5772149" y="4094002"/>
            <a:ext cx="1753099" cy="404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10000"/>
              </a:lnSpc>
              <a:spcAft>
                <a:spcPts val="600"/>
              </a:spcAft>
            </a:pPr>
            <a:r>
              <a:rPr lang="en-CA" sz="2000" dirty="0"/>
              <a:t>Model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2356CB-24E6-3937-A6A8-A792C02547F3}"/>
              </a:ext>
            </a:extLst>
          </p:cNvPr>
          <p:cNvCxnSpPr/>
          <p:nvPr/>
        </p:nvCxnSpPr>
        <p:spPr>
          <a:xfrm>
            <a:off x="5753098" y="3251634"/>
            <a:ext cx="175309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2C4C61-6A3B-06B4-0B11-7C375CA5CCE2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6648698" y="3327834"/>
            <a:ext cx="1" cy="76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60BB22-7230-B103-F371-89CB7D7EE86A}"/>
              </a:ext>
            </a:extLst>
          </p:cNvPr>
          <p:cNvCxnSpPr>
            <a:cxnSpLocks/>
          </p:cNvCxnSpPr>
          <p:nvPr/>
        </p:nvCxnSpPr>
        <p:spPr>
          <a:xfrm>
            <a:off x="3695700" y="2628833"/>
            <a:ext cx="809625" cy="26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6FF0B64-A4BD-9609-12A3-D80632D4E6C7}"/>
              </a:ext>
            </a:extLst>
          </p:cNvPr>
          <p:cNvSpPr txBox="1"/>
          <p:nvPr/>
        </p:nvSpPr>
        <p:spPr>
          <a:xfrm>
            <a:off x="6514601" y="1290039"/>
            <a:ext cx="1753099" cy="404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10000"/>
              </a:lnSpc>
              <a:spcAft>
                <a:spcPts val="600"/>
              </a:spcAft>
            </a:pPr>
            <a:r>
              <a:rPr lang="en-CA" sz="2000" dirty="0"/>
              <a:t>Inputs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3B3E0F-787D-1AD0-4DA4-CE4BE85CB6D4}"/>
              </a:ext>
            </a:extLst>
          </p:cNvPr>
          <p:cNvCxnSpPr>
            <a:cxnSpLocks/>
          </p:cNvCxnSpPr>
          <p:nvPr/>
        </p:nvCxnSpPr>
        <p:spPr>
          <a:xfrm flipH="1">
            <a:off x="6562725" y="1732428"/>
            <a:ext cx="528388" cy="92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A392C5-5F36-F3CE-ADAA-0872FC974628}"/>
              </a:ext>
            </a:extLst>
          </p:cNvPr>
          <p:cNvSpPr txBox="1"/>
          <p:nvPr/>
        </p:nvSpPr>
        <p:spPr>
          <a:xfrm>
            <a:off x="7886700" y="1925401"/>
            <a:ext cx="2361451" cy="404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10000"/>
              </a:lnSpc>
              <a:spcAft>
                <a:spcPts val="600"/>
              </a:spcAft>
            </a:pPr>
            <a:r>
              <a:rPr lang="en-CA" sz="2000" dirty="0"/>
              <a:t>Model coefficients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5C5A0A-B248-F208-D6AA-7DCEF0E7B269}"/>
              </a:ext>
            </a:extLst>
          </p:cNvPr>
          <p:cNvCxnSpPr>
            <a:cxnSpLocks/>
          </p:cNvCxnSpPr>
          <p:nvPr/>
        </p:nvCxnSpPr>
        <p:spPr>
          <a:xfrm flipH="1">
            <a:off x="7343775" y="2370601"/>
            <a:ext cx="923925" cy="39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7545686-D157-A657-03F4-9CD3FA52B762}"/>
              </a:ext>
            </a:extLst>
          </p:cNvPr>
          <p:cNvSpPr txBox="1"/>
          <p:nvPr/>
        </p:nvSpPr>
        <p:spPr>
          <a:xfrm>
            <a:off x="1725443" y="1210234"/>
            <a:ext cx="4694812" cy="743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10000"/>
              </a:lnSpc>
              <a:spcAft>
                <a:spcPts val="600"/>
              </a:spcAft>
            </a:pPr>
            <a:r>
              <a:rPr lang="en-CA" sz="2000" dirty="0"/>
              <a:t>Functional form,</a:t>
            </a:r>
            <a:br>
              <a:rPr lang="en-CA" sz="2000" dirty="0"/>
            </a:br>
            <a:r>
              <a:rPr lang="en-CA" sz="2000" dirty="0"/>
              <a:t>Model structure/architecture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5856B2-03E1-ABEE-2F87-532AD7F769B1}"/>
              </a:ext>
            </a:extLst>
          </p:cNvPr>
          <p:cNvCxnSpPr>
            <a:cxnSpLocks/>
          </p:cNvCxnSpPr>
          <p:nvPr/>
        </p:nvCxnSpPr>
        <p:spPr>
          <a:xfrm>
            <a:off x="5162301" y="1663284"/>
            <a:ext cx="666999" cy="90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003F9D-360A-5F1C-F585-E0D0A4EC8B58}"/>
                  </a:ext>
                </a:extLst>
              </p:cNvPr>
              <p:cNvSpPr txBox="1"/>
              <p:nvPr/>
            </p:nvSpPr>
            <p:spPr>
              <a:xfrm>
                <a:off x="244268" y="4686566"/>
                <a:ext cx="11731832" cy="1762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5600" indent="-344488" latinLnBrk="0">
                  <a:lnSpc>
                    <a:spcPct val="11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sz="2400" b="1" dirty="0"/>
                  <a:t>Forward modelling</a:t>
                </a:r>
                <a:r>
                  <a:rPr lang="en-US" sz="2400" dirty="0"/>
                  <a:t>: You prescribe the coefficients </a:t>
                </a:r>
                <a14:m>
                  <m:oMath xmlns:m="http://schemas.openxmlformats.org/officeDocument/2006/math">
                    <m:r>
                      <a:rPr lang="en-CA" sz="2400" b="1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sz="2400" dirty="0"/>
                  <a:t> before seeing the inputs </a:t>
                </a:r>
                <a14:m>
                  <m:oMath xmlns:m="http://schemas.openxmlformats.org/officeDocument/2006/math">
                    <m:r>
                      <a:rPr lang="en-CA" sz="2400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sz="2400" dirty="0"/>
                  <a:t> and outputs </a:t>
                </a:r>
                <a14:m>
                  <m:oMath xmlns:m="http://schemas.openxmlformats.org/officeDocument/2006/math">
                    <m:r>
                      <a:rPr lang="en-CA" sz="2400" b="1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endParaRPr lang="en-US" sz="2400" b="1" dirty="0">
                  <a:solidFill>
                    <a:schemeClr val="accent2"/>
                  </a:solidFill>
                </a:endParaRPr>
              </a:p>
              <a:p>
                <a:pPr marL="355600" indent="-344488" latinLnBrk="0">
                  <a:lnSpc>
                    <a:spcPct val="11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sz="2400" b="1" dirty="0"/>
                  <a:t>Inverse modelling</a:t>
                </a:r>
                <a:r>
                  <a:rPr lang="en-US" sz="2400" dirty="0"/>
                  <a:t>: You estimate the coefficients </a:t>
                </a:r>
                <a14:m>
                  <m:oMath xmlns:m="http://schemas.openxmlformats.org/officeDocument/2006/math">
                    <m:r>
                      <a:rPr lang="en-CA" sz="2400" b="1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sz="2400" dirty="0"/>
                  <a:t> based on </a:t>
                </a:r>
                <a:r>
                  <a:rPr lang="en-CA" sz="2400" dirty="0"/>
                  <a:t>the inputs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CA" sz="2400" dirty="0"/>
                  <a:t> and outputs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endParaRPr lang="en-CA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003F9D-360A-5F1C-F585-E0D0A4EC8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8" y="4686566"/>
                <a:ext cx="11731832" cy="1762790"/>
              </a:xfrm>
              <a:prstGeom prst="rect">
                <a:avLst/>
              </a:prstGeom>
              <a:blipFill>
                <a:blip r:embed="rId3"/>
                <a:stretch>
                  <a:fillRect l="-571" t="-2076" b="-726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55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61D007-ACFF-BC32-BF28-742190E3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Linear Regression Review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E1F6EEB-CC93-6272-4597-903C82BD6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1725613"/>
            <a:ext cx="538162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DDB47D-B504-CAB0-8B17-4D9FB11999BA}"/>
                  </a:ext>
                </a:extLst>
              </p:cNvPr>
              <p:cNvSpPr txBox="1"/>
              <p:nvPr/>
            </p:nvSpPr>
            <p:spPr>
              <a:xfrm>
                <a:off x="6329965" y="1271642"/>
                <a:ext cx="5760436" cy="9079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 latinLnBrk="0"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</m:acc>
                      <m:r>
                        <m:rPr>
                          <m:aln/>
                        </m:rP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lang="en-CA" sz="3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CA" sz="36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m:rPr>
                          <m:aln/>
                        </m:rP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𝛽</m:t>
                          </m:r>
                        </m:e>
                        <m:sub>
                          <m: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×</m:t>
                      </m:r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𝛽</m:t>
                          </m:r>
                        </m:e>
                        <m:sub>
                          <m: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CA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DDB47D-B504-CAB0-8B17-4D9FB1199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965" y="1271642"/>
                <a:ext cx="5760436" cy="9079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22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61D007-ACFF-BC32-BF28-742190E3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Linear Regression Review – Least Squares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E1F6EEB-CC93-6272-4597-903C82BD6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1725613"/>
            <a:ext cx="538162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F10E174-4819-00A5-4C76-C8A3E456DA33}"/>
                  </a:ext>
                </a:extLst>
              </p:cNvPr>
              <p:cNvSpPr txBox="1"/>
              <p:nvPr/>
            </p:nvSpPr>
            <p:spPr>
              <a:xfrm>
                <a:off x="6329965" y="2679998"/>
                <a:ext cx="6175022" cy="33625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CA" sz="3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32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CA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sz="3200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CA" sz="3200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lim>
                          </m:limLow>
                        </m:fNam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3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CA" sz="3200" i="1" dirty="0">
                  <a:latin typeface="Cambria Math" panose="02040503050406030204" pitchFamily="18" charset="0"/>
                </a:endParaRPr>
              </a:p>
              <a:p>
                <a:pPr latinLnBrk="0"/>
                <a:endParaRPr lang="en-CA" sz="3200" i="1" dirty="0">
                  <a:latin typeface="Cambria Math" panose="02040503050406030204" pitchFamily="18" charset="0"/>
                </a:endParaRPr>
              </a:p>
              <a:p>
                <a:pPr latinLnBrk="0"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sz="3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𝛉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CA" sz="3200" b="1" i="1" smtClean="0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ctrlPr>
                            <a:rPr lang="en-CA" sz="3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sSup>
                            <m:sSupPr>
                              <m:ctrlPr>
                                <a:rPr lang="en-CA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3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CA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CA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CA" sz="3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sz="3200" b="1" dirty="0"/>
              </a:p>
              <a:p>
                <a:pPr latinLnBrk="0">
                  <a:spcAft>
                    <a:spcPts val="1800"/>
                  </a:spcAft>
                </a:pPr>
                <a:endParaRPr lang="en-CA" sz="32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F10E174-4819-00A5-4C76-C8A3E456D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965" y="2679998"/>
                <a:ext cx="6175022" cy="33625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2408AA-926C-08C9-2C9B-51C2CAF1FA3F}"/>
                  </a:ext>
                </a:extLst>
              </p:cNvPr>
              <p:cNvSpPr txBox="1"/>
              <p:nvPr/>
            </p:nvSpPr>
            <p:spPr>
              <a:xfrm>
                <a:off x="6329965" y="1271642"/>
                <a:ext cx="5760436" cy="9079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 latinLnBrk="0"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</m:acc>
                      <m:r>
                        <m:rPr>
                          <m:aln/>
                        </m:rP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lang="en-CA" sz="3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CA" sz="36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m:rPr>
                          <m:aln/>
                        </m:rP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en-CA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×</m:t>
                      </m:r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en-CA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CA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2408AA-926C-08C9-2C9B-51C2CAF1F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965" y="1271642"/>
                <a:ext cx="5760436" cy="9079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20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61D007-ACFF-BC32-BF28-742190E3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Linear Regression Review – Maximum Likelihood 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E1F6EEB-CC93-6272-4597-903C82BD6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1725613"/>
            <a:ext cx="538162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F10E174-4819-00A5-4C76-C8A3E456DA33}"/>
                  </a:ext>
                </a:extLst>
              </p:cNvPr>
              <p:cNvSpPr txBox="1"/>
              <p:nvPr/>
            </p:nvSpPr>
            <p:spPr>
              <a:xfrm>
                <a:off x="6329965" y="2679998"/>
                <a:ext cx="6175022" cy="36663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CA" sz="3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32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CA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sz="3200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CA" sz="3200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lim>
                          </m:limLow>
                        </m:fNam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3200" b="1" i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  <m:e>
                              <m:r>
                                <a:rPr lang="en-CA" sz="32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CA" sz="32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3200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CA" sz="3200" i="1" dirty="0">
                  <a:latin typeface="Cambria Math" panose="02040503050406030204" pitchFamily="18" charset="0"/>
                </a:endParaRPr>
              </a:p>
              <a:p>
                <a:pPr latinLnBrk="0"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1" i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e>
                          <m:r>
                            <a:rPr lang="en-CA" sz="3200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CA" sz="32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CA" sz="3200" b="1" i="1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∏"/>
                          <m:ctrlPr>
                            <a:rPr lang="en-CA" sz="32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CA" sz="32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3200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A" sz="3200" b="1" dirty="0"/>
              </a:p>
              <a:p>
                <a:pPr latinLnBrk="0"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3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CA" sz="3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CA" sz="3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CA" sz="3200" b="1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CA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CA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CA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3200" b="1" dirty="0"/>
              </a:p>
              <a:p>
                <a:pPr latinLnBrk="0">
                  <a:spcAft>
                    <a:spcPts val="1800"/>
                  </a:spcAft>
                </a:pPr>
                <a:endParaRPr lang="en-CA" sz="32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F10E174-4819-00A5-4C76-C8A3E456D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965" y="2679998"/>
                <a:ext cx="6175022" cy="3666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2408AA-926C-08C9-2C9B-51C2CAF1FA3F}"/>
                  </a:ext>
                </a:extLst>
              </p:cNvPr>
              <p:cNvSpPr txBox="1"/>
              <p:nvPr/>
            </p:nvSpPr>
            <p:spPr>
              <a:xfrm>
                <a:off x="6329965" y="1271642"/>
                <a:ext cx="5760436" cy="9079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 latinLnBrk="0"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</m:acc>
                      <m:r>
                        <m:rPr>
                          <m:aln/>
                        </m:rP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lang="en-CA" sz="3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CA" sz="36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m:rPr>
                          <m:aln/>
                        </m:rP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en-CA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×</m:t>
                      </m:r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en-CA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CA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2408AA-926C-08C9-2C9B-51C2CAF1F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965" y="1271642"/>
                <a:ext cx="5760436" cy="9079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189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61D007-ACFF-BC32-BF28-742190E3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Linear Regression Review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AF1CCA-CF71-13CA-DF47-247AC7753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8" y="1343025"/>
            <a:ext cx="56102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7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61D007-ACFF-BC32-BF28-742190E3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Linear Regression Review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DE65FF6-6CEC-7459-DCF0-F3E09212A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8" y="1343025"/>
            <a:ext cx="56102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401336"/>
      </p:ext>
    </p:extLst>
  </p:cSld>
  <p:clrMapOvr>
    <a:masterClrMapping/>
  </p:clrMapOvr>
</p:sld>
</file>

<file path=ppt/theme/theme1.xml><?xml version="1.0" encoding="utf-8"?>
<a:theme xmlns:a="http://schemas.openxmlformats.org/drawingml/2006/main" name="IIB Presentation">
  <a:themeElements>
    <a:clrScheme name="UT - edited">
      <a:dk1>
        <a:srgbClr val="000000"/>
      </a:dk1>
      <a:lt1>
        <a:srgbClr val="FEFFFF"/>
      </a:lt1>
      <a:dk2>
        <a:srgbClr val="929292"/>
      </a:dk2>
      <a:lt2>
        <a:srgbClr val="FEFFFF"/>
      </a:lt2>
      <a:accent1>
        <a:srgbClr val="002554"/>
      </a:accent1>
      <a:accent2>
        <a:srgbClr val="0E6EC6"/>
      </a:accent2>
      <a:accent3>
        <a:srgbClr val="FF7E0F"/>
      </a:accent3>
      <a:accent4>
        <a:srgbClr val="F9CA22"/>
      </a:accent4>
      <a:accent5>
        <a:srgbClr val="CF222B"/>
      </a:accent5>
      <a:accent6>
        <a:srgbClr val="77C4D4"/>
      </a:accent6>
      <a:hlink>
        <a:srgbClr val="00B0F0"/>
      </a:hlink>
      <a:folHlink>
        <a:srgbClr val="7030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accent1"/>
          </a:solidFill>
        </a:ln>
      </a:spPr>
      <a:bodyPr rtlCol="0" anchor="ctr"/>
      <a:lstStyle>
        <a:defPPr algn="ctr" latinLnBrk="0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marL="457200" indent="-457200" algn="l" latinLnBrk="0">
          <a:buFont typeface="Arial" panose="020B0604020202020204" pitchFamily="34" charset="0"/>
          <a:buChar char="•"/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917C783DC76484FB8EE4E2E915C826D" ma:contentTypeVersion="14" ma:contentTypeDescription="새 문서를 만듭니다." ma:contentTypeScope="" ma:versionID="5970496cfac6c8ed8dd979ecb5c5ac3e">
  <xsd:schema xmlns:xsd="http://www.w3.org/2001/XMLSchema" xmlns:xs="http://www.w3.org/2001/XMLSchema" xmlns:p="http://schemas.microsoft.com/office/2006/metadata/properties" xmlns:ns2="a777d6bd-13f9-427d-90d8-3493e6e6135a" xmlns:ns3="21cea1b5-b8b8-49a7-ad55-9815503a2de3" targetNamespace="http://schemas.microsoft.com/office/2006/metadata/properties" ma:root="true" ma:fieldsID="b3948081e9c420d0af992ef9601bf8ae" ns2:_="" ns3:_="">
    <xsd:import namespace="a777d6bd-13f9-427d-90d8-3493e6e6135a"/>
    <xsd:import namespace="21cea1b5-b8b8-49a7-ad55-9815503a2d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77d6bd-13f9-427d-90d8-3493e6e613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이미지 태그" ma:readOnly="false" ma:fieldId="{5cf76f15-5ced-4ddc-b409-7134ff3c332f}" ma:taxonomyMulti="true" ma:sspId="fe164b29-4069-4387-b6aa-f01f2a1f47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cea1b5-b8b8-49a7-ad55-9815503a2de3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de36991e-8389-40b7-b6ac-3475d54b53c7}" ma:internalName="TaxCatchAll" ma:showField="CatchAllData" ma:web="21cea1b5-b8b8-49a7-ad55-9815503a2d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1cea1b5-b8b8-49a7-ad55-9815503a2de3" xsi:nil="true"/>
    <lcf76f155ced4ddcb4097134ff3c332f xmlns="a777d6bd-13f9-427d-90d8-3493e6e6135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75F35C7-3041-4C40-AE9D-9C5AA7725281}">
  <ds:schemaRefs>
    <ds:schemaRef ds:uri="21cea1b5-b8b8-49a7-ad55-9815503a2de3"/>
    <ds:schemaRef ds:uri="a777d6bd-13f9-427d-90d8-3493e6e6135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0BCF156-7021-46E7-A8A5-2912D27111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6BB44E-DDA9-4A4E-8422-24BFBB7878E2}">
  <ds:schemaRefs>
    <ds:schemaRef ds:uri="http://purl.org/dc/elements/1.1/"/>
    <ds:schemaRef ds:uri="http://purl.org/dc/terms/"/>
    <ds:schemaRef ds:uri="http://schemas.microsoft.com/office/2006/documentManagement/types"/>
    <ds:schemaRef ds:uri="a777d6bd-13f9-427d-90d8-3493e6e6135a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21cea1b5-b8b8-49a7-ad55-9815503a2de3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78aac226-2f03-4b4d-9037-b46d56c55210}" enabled="0" method="" siteId="{78aac226-2f03-4b4d-9037-b46d56c552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5425</TotalTime>
  <Words>944</Words>
  <Application>Microsoft Office PowerPoint</Application>
  <PresentationFormat>Widescreen</PresentationFormat>
  <Paragraphs>194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맑은 고딕</vt:lpstr>
      <vt:lpstr>Arial</vt:lpstr>
      <vt:lpstr>Calibri</vt:lpstr>
      <vt:lpstr>Cambria Math</vt:lpstr>
      <vt:lpstr>Wingdings</vt:lpstr>
      <vt:lpstr>IIB Presentation</vt:lpstr>
      <vt:lpstr>2025 Bayesian Modelling Workshop</vt:lpstr>
      <vt:lpstr>Workshop Outline</vt:lpstr>
      <vt:lpstr>PowerPoint Presentation</vt:lpstr>
      <vt:lpstr>Forward vs Inverse Modelling</vt:lpstr>
      <vt:lpstr>Linear Regression Review</vt:lpstr>
      <vt:lpstr>Linear Regression Review – Least Squares</vt:lpstr>
      <vt:lpstr>Linear Regression Review – Maximum Likelihood </vt:lpstr>
      <vt:lpstr>Linear Regression Review</vt:lpstr>
      <vt:lpstr>Linear Regression Review</vt:lpstr>
      <vt:lpstr>Bayesian Modelling</vt:lpstr>
      <vt:lpstr>Bayesian Linear Regression</vt:lpstr>
      <vt:lpstr>Bayesian Linear Regression</vt:lpstr>
      <vt:lpstr>Bayesian Linear Regression</vt:lpstr>
      <vt:lpstr>Bayesian Linear Regression</vt:lpstr>
      <vt:lpstr>Bayesian Linear Regression</vt:lpstr>
      <vt:lpstr>Bayesian Linear Regression</vt:lpstr>
      <vt:lpstr>Bayesian Linear Regression</vt:lpstr>
      <vt:lpstr>Bayesian Linear Regression</vt:lpstr>
      <vt:lpstr>PowerPoint Presentation</vt:lpstr>
      <vt:lpstr>Aleatoric VS. Epistemic Uncertainty</vt:lpstr>
      <vt:lpstr>Aleatoric VS. Epistemic Uncertainty</vt:lpstr>
      <vt:lpstr>Aleatoric VS. Epistemic Uncertainty</vt:lpstr>
      <vt:lpstr>Bayesian Material Property Calibration/Estimation</vt:lpstr>
      <vt:lpstr>Bayesian Material Property Calibration/Estimation</vt:lpstr>
      <vt:lpstr>Bayesian Estimation with 1-D Finite Difference Heat Conduction Model</vt:lpstr>
      <vt:lpstr>Bayesian Estimation with 1-D Finite Difference Heat Conduction Model</vt:lpstr>
      <vt:lpstr>Bayesian Estimation with 1-D Finite Difference Heat Conduction Model</vt:lpstr>
      <vt:lpstr>PowerPoint Presentation</vt:lpstr>
      <vt:lpstr>Thank you</vt:lpstr>
      <vt:lpstr>Bayesian Linear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진영</dc:creator>
  <cp:lastModifiedBy>Seungjae Lee</cp:lastModifiedBy>
  <cp:revision>43</cp:revision>
  <cp:lastPrinted>2023-12-11T17:41:59Z</cp:lastPrinted>
  <dcterms:created xsi:type="dcterms:W3CDTF">2019-12-19T12:24:54Z</dcterms:created>
  <dcterms:modified xsi:type="dcterms:W3CDTF">2025-05-21T17:51:01Z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0x0101007917C783DC76484FB8EE4E2E915C826D</vt:lpwstr>
  </property>
</Properties>
</file>