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63" r:id="rId3"/>
    <p:sldId id="264" r:id="rId4"/>
    <p:sldId id="260" r:id="rId5"/>
    <p:sldId id="261" r:id="rId6"/>
    <p:sldId id="262" r:id="rId7"/>
    <p:sldId id="265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EF761F6-997A-4176-92AC-CE15F8E11D96}" type="datetimeFigureOut">
              <a:rPr lang="en-IN" smtClean="0"/>
              <a:t>07-02-2012</a:t>
            </a:fld>
            <a:endParaRPr lang="en-IN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3E43205-F413-44AC-BB08-BEE9CBF1E832}" type="slidenum">
              <a:rPr lang="en-IN" smtClean="0"/>
              <a:t>‹#›</a:t>
            </a:fld>
            <a:endParaRPr lang="en-IN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EF761F6-997A-4176-92AC-CE15F8E11D96}" type="datetimeFigureOut">
              <a:rPr lang="en-IN" smtClean="0"/>
              <a:t>07-02-2012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3E43205-F413-44AC-BB08-BEE9CBF1E83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EF761F6-997A-4176-92AC-CE15F8E11D96}" type="datetimeFigureOut">
              <a:rPr lang="en-IN" smtClean="0"/>
              <a:t>07-02-2012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3E43205-F413-44AC-BB08-BEE9CBF1E83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EF761F6-997A-4176-92AC-CE15F8E11D96}" type="datetimeFigureOut">
              <a:rPr lang="en-IN" smtClean="0"/>
              <a:t>07-02-2012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3E43205-F413-44AC-BB08-BEE9CBF1E83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EF761F6-997A-4176-92AC-CE15F8E11D96}" type="datetimeFigureOut">
              <a:rPr lang="en-IN" smtClean="0"/>
              <a:t>07-02-2012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3E43205-F413-44AC-BB08-BEE9CBF1E832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EF761F6-997A-4176-92AC-CE15F8E11D96}" type="datetimeFigureOut">
              <a:rPr lang="en-IN" smtClean="0"/>
              <a:t>07-02-2012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3E43205-F413-44AC-BB08-BEE9CBF1E83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EF761F6-997A-4176-92AC-CE15F8E11D96}" type="datetimeFigureOut">
              <a:rPr lang="en-IN" smtClean="0"/>
              <a:t>07-02-2012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3E43205-F413-44AC-BB08-BEE9CBF1E83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EF761F6-997A-4176-92AC-CE15F8E11D96}" type="datetimeFigureOut">
              <a:rPr lang="en-IN" smtClean="0"/>
              <a:t>07-02-2012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3E43205-F413-44AC-BB08-BEE9CBF1E83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EF761F6-997A-4176-92AC-CE15F8E11D96}" type="datetimeFigureOut">
              <a:rPr lang="en-IN" smtClean="0"/>
              <a:t>07-02-2012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3E43205-F413-44AC-BB08-BEE9CBF1E832}" type="slidenum">
              <a:rPr lang="en-IN" smtClean="0"/>
              <a:t>‹#›</a:t>
            </a:fld>
            <a:endParaRPr lang="en-IN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EF761F6-997A-4176-92AC-CE15F8E11D96}" type="datetimeFigureOut">
              <a:rPr lang="en-IN" smtClean="0"/>
              <a:t>07-02-2012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3E43205-F413-44AC-BB08-BEE9CBF1E83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EF761F6-997A-4176-92AC-CE15F8E11D96}" type="datetimeFigureOut">
              <a:rPr lang="en-IN" smtClean="0"/>
              <a:t>07-02-2012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3E43205-F413-44AC-BB08-BEE9CBF1E832}" type="slidenum">
              <a:rPr lang="en-IN" smtClean="0"/>
              <a:t>‹#›</a:t>
            </a:fld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AEF761F6-997A-4176-92AC-CE15F8E11D96}" type="datetimeFigureOut">
              <a:rPr lang="en-IN" smtClean="0"/>
              <a:t>07-02-2012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03E43205-F413-44AC-BB08-BEE9CBF1E832}" type="slidenum">
              <a:rPr lang="en-IN" smtClean="0"/>
              <a:t>‹#›</a:t>
            </a:fld>
            <a:endParaRPr lang="en-IN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7624" y="548680"/>
            <a:ext cx="7632848" cy="2088232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latin typeface="Aparajita" pitchFamily="34" charset="0"/>
                <a:cs typeface="Aparajita" pitchFamily="34" charset="0"/>
              </a:rPr>
              <a:t>Analysis and characterization of different three-phase PLL schemes for phase tracking under grid imperfections</a:t>
            </a:r>
            <a:endParaRPr lang="en-IN" dirty="0">
              <a:latin typeface="Aparajita" pitchFamily="34" charset="0"/>
              <a:cs typeface="Aparajita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64088" y="5373216"/>
            <a:ext cx="3302184" cy="936104"/>
          </a:xfrm>
        </p:spPr>
        <p:txBody>
          <a:bodyPr>
            <a:normAutofit/>
          </a:bodyPr>
          <a:lstStyle/>
          <a:p>
            <a:pPr algn="r"/>
            <a:r>
              <a:rPr lang="en-US" sz="2400" dirty="0" err="1" smtClean="0">
                <a:latin typeface="Aparajita" pitchFamily="34" charset="0"/>
                <a:cs typeface="Aparajita" pitchFamily="34" charset="0"/>
              </a:rPr>
              <a:t>Pradhyumna</a:t>
            </a:r>
            <a:r>
              <a:rPr lang="en-US" sz="2400" dirty="0" smtClean="0">
                <a:latin typeface="Aparajita" pitchFamily="34" charset="0"/>
                <a:cs typeface="Aparajita" pitchFamily="34" charset="0"/>
              </a:rPr>
              <a:t> R	107108077</a:t>
            </a:r>
          </a:p>
          <a:p>
            <a:pPr algn="r"/>
            <a:r>
              <a:rPr lang="en-US" sz="2400" dirty="0" err="1" smtClean="0">
                <a:latin typeface="Aparajita" pitchFamily="34" charset="0"/>
                <a:cs typeface="Aparajita" pitchFamily="34" charset="0"/>
              </a:rPr>
              <a:t>Sambhav</a:t>
            </a:r>
            <a:r>
              <a:rPr lang="en-US" sz="2400" dirty="0" smtClean="0">
                <a:latin typeface="Aparajita" pitchFamily="34" charset="0"/>
                <a:cs typeface="Aparajita" pitchFamily="34" charset="0"/>
              </a:rPr>
              <a:t> R Jain	107108103</a:t>
            </a:r>
            <a:endParaRPr lang="en-IN" sz="2400" dirty="0">
              <a:latin typeface="Aparajita" pitchFamily="34" charset="0"/>
              <a:cs typeface="Aparajita" pitchFamily="34" charset="0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138211" y="5373216"/>
            <a:ext cx="3888432" cy="936104"/>
          </a:xfrm>
          <a:prstGeom prst="rect">
            <a:avLst/>
          </a:prstGeom>
        </p:spPr>
        <p:txBody>
          <a:bodyPr tIns="0">
            <a:normAutofit/>
          </a:bodyPr>
          <a:lstStyle>
            <a:lvl1pPr marL="27432" indent="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None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sz="2400" b="1" dirty="0" smtClean="0">
                <a:latin typeface="Aparajita" pitchFamily="34" charset="0"/>
                <a:cs typeface="Aparajita" pitchFamily="34" charset="0"/>
              </a:rPr>
              <a:t>Mentor:	   </a:t>
            </a:r>
            <a:r>
              <a:rPr lang="en-US" sz="2400" dirty="0" smtClean="0">
                <a:latin typeface="Aparajita" pitchFamily="34" charset="0"/>
                <a:cs typeface="Aparajita" pitchFamily="34" charset="0"/>
              </a:rPr>
              <a:t>Prof. Dr. C. </a:t>
            </a:r>
            <a:r>
              <a:rPr lang="en-US" sz="2400" dirty="0" err="1" smtClean="0">
                <a:latin typeface="Aparajita" pitchFamily="34" charset="0"/>
                <a:cs typeface="Aparajita" pitchFamily="34" charset="0"/>
              </a:rPr>
              <a:t>Nagamani</a:t>
            </a:r>
            <a:endParaRPr lang="en-US" sz="2400" dirty="0" smtClean="0">
              <a:latin typeface="Aparajita" pitchFamily="34" charset="0"/>
              <a:cs typeface="Aparajita" pitchFamily="34" charset="0"/>
            </a:endParaRPr>
          </a:p>
          <a:p>
            <a:endParaRPr lang="en-IN" sz="2400" dirty="0">
              <a:latin typeface="Aparajita" pitchFamily="34" charset="0"/>
              <a:cs typeface="Aparajit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8639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187624" y="188640"/>
            <a:ext cx="5472608" cy="655505"/>
          </a:xfrm>
        </p:spPr>
        <p:txBody>
          <a:bodyPr>
            <a:normAutofit/>
          </a:bodyPr>
          <a:lstStyle/>
          <a:p>
            <a:r>
              <a:rPr lang="en-US" sz="3200" dirty="0" smtClean="0"/>
              <a:t>Need for phase tracking</a:t>
            </a:r>
            <a:endParaRPr lang="en-IN" sz="3200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127805" y="836712"/>
            <a:ext cx="7776864" cy="2664296"/>
          </a:xfrm>
        </p:spPr>
        <p:txBody>
          <a:bodyPr>
            <a:normAutofit lnSpcReduction="10000"/>
          </a:bodyPr>
          <a:lstStyle/>
          <a:p>
            <a:r>
              <a:rPr lang="en-US" sz="2800" dirty="0" smtClean="0">
                <a:latin typeface="Aparajita" pitchFamily="34" charset="0"/>
                <a:cs typeface="Aparajita" pitchFamily="34" charset="0"/>
              </a:rPr>
              <a:t>Control of distributed generation systems</a:t>
            </a:r>
          </a:p>
          <a:p>
            <a:pPr lvl="1"/>
            <a:r>
              <a:rPr lang="en-US" sz="2400" dirty="0" smtClean="0">
                <a:latin typeface="Aparajita" pitchFamily="34" charset="0"/>
                <a:cs typeface="Aparajita" pitchFamily="34" charset="0"/>
              </a:rPr>
              <a:t>Synchronization between grid-interfaced converters and utility networks</a:t>
            </a:r>
          </a:p>
          <a:p>
            <a:pPr lvl="1"/>
            <a:r>
              <a:rPr lang="en-US" sz="2400" dirty="0" smtClean="0">
                <a:latin typeface="Aparajita" pitchFamily="34" charset="0"/>
                <a:cs typeface="Aparajita" pitchFamily="34" charset="0"/>
              </a:rPr>
              <a:t>Ride-through capability</a:t>
            </a:r>
          </a:p>
          <a:p>
            <a:r>
              <a:rPr lang="en-US" sz="2800" dirty="0" smtClean="0">
                <a:latin typeface="Aparajita" pitchFamily="34" charset="0"/>
                <a:cs typeface="Aparajita" pitchFamily="34" charset="0"/>
              </a:rPr>
              <a:t>Control of FACTS devices </a:t>
            </a:r>
            <a:endParaRPr lang="en-US" sz="2800" dirty="0" smtClean="0">
              <a:latin typeface="Aparajita" pitchFamily="34" charset="0"/>
              <a:cs typeface="Aparajita" pitchFamily="34" charset="0"/>
            </a:endParaRPr>
          </a:p>
          <a:p>
            <a:pPr marL="82296" indent="0">
              <a:buNone/>
            </a:pPr>
            <a:r>
              <a:rPr lang="en-US" sz="2800" dirty="0" smtClean="0">
                <a:latin typeface="Aparajita" pitchFamily="34" charset="0"/>
                <a:cs typeface="Aparajita" pitchFamily="34" charset="0"/>
              </a:rPr>
              <a:t>    (</a:t>
            </a:r>
            <a:r>
              <a:rPr lang="en-US" sz="2800" dirty="0" smtClean="0">
                <a:latin typeface="Aparajita" pitchFamily="34" charset="0"/>
                <a:cs typeface="Aparajita" pitchFamily="34" charset="0"/>
              </a:rPr>
              <a:t>e.g. STATCOM, SSSC, TCR)</a:t>
            </a:r>
            <a:endParaRPr lang="en-US" dirty="0" smtClean="0"/>
          </a:p>
          <a:p>
            <a:endParaRPr lang="en-US" dirty="0" smtClean="0"/>
          </a:p>
          <a:p>
            <a:pPr lvl="1"/>
            <a:endParaRPr lang="en-IN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155095" y="3236512"/>
            <a:ext cx="7704856" cy="100811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sz="3200" dirty="0" smtClean="0"/>
              <a:t>Imperfections of the grid</a:t>
            </a:r>
            <a:endParaRPr lang="en-IN" sz="32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126317" y="4143031"/>
            <a:ext cx="7920880" cy="2660166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sz="2800" dirty="0">
                <a:latin typeface="Aparajita" pitchFamily="34" charset="0"/>
                <a:cs typeface="Aparajita" pitchFamily="34" charset="0"/>
              </a:rPr>
              <a:t>Balanced voltage sags, swells</a:t>
            </a:r>
          </a:p>
          <a:p>
            <a:r>
              <a:rPr lang="en-US" sz="2800" dirty="0" smtClean="0">
                <a:latin typeface="Aparajita" pitchFamily="34" charset="0"/>
                <a:cs typeface="Aparajita" pitchFamily="34" charset="0"/>
              </a:rPr>
              <a:t>Unbalance</a:t>
            </a:r>
          </a:p>
          <a:p>
            <a:pPr lvl="1"/>
            <a:r>
              <a:rPr lang="en-US" sz="2400" dirty="0" smtClean="0">
                <a:latin typeface="Aparajita" pitchFamily="34" charset="0"/>
                <a:cs typeface="Aparajita" pitchFamily="34" charset="0"/>
              </a:rPr>
              <a:t>LG fault, load unbalance, load shedding</a:t>
            </a:r>
          </a:p>
          <a:p>
            <a:r>
              <a:rPr lang="en-US" sz="2800" dirty="0" smtClean="0">
                <a:latin typeface="Aparajita" pitchFamily="34" charset="0"/>
                <a:cs typeface="Aparajita" pitchFamily="34" charset="0"/>
              </a:rPr>
              <a:t>Harmonics</a:t>
            </a:r>
          </a:p>
          <a:p>
            <a:r>
              <a:rPr lang="en-US" sz="2800" dirty="0" smtClean="0">
                <a:latin typeface="Aparajita" pitchFamily="34" charset="0"/>
                <a:cs typeface="Aparajita" pitchFamily="34" charset="0"/>
              </a:rPr>
              <a:t>Frequency excursion</a:t>
            </a:r>
          </a:p>
        </p:txBody>
      </p:sp>
      <p:pic>
        <p:nvPicPr>
          <p:cNvPr id="1030" name="Picture 6" descr="E:\proj\0th Review-im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1759130"/>
            <a:ext cx="2210481" cy="4970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4710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115616" y="188640"/>
            <a:ext cx="7704856" cy="100811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sz="3200" dirty="0" smtClean="0"/>
              <a:t>Expectation of an ideal three phase PLL</a:t>
            </a:r>
            <a:endParaRPr lang="en-IN" sz="32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007604" y="1196752"/>
            <a:ext cx="7920880" cy="5231820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dirty="0" smtClean="0">
                <a:latin typeface="Aparajita" pitchFamily="34" charset="0"/>
                <a:cs typeface="Aparajita" pitchFamily="34" charset="0"/>
              </a:rPr>
              <a:t>Ability to track accurately, the phase angle and frequency of utility voltage even under unbalanced and distorted conditions</a:t>
            </a:r>
          </a:p>
          <a:p>
            <a:r>
              <a:rPr lang="en-US" dirty="0" smtClean="0">
                <a:latin typeface="Aparajita" pitchFamily="34" charset="0"/>
                <a:cs typeface="Aparajita" pitchFamily="34" charset="0"/>
              </a:rPr>
              <a:t>Ability to accurately measure the positive sequence fundamental component of the utility voltage</a:t>
            </a:r>
          </a:p>
          <a:p>
            <a:endParaRPr lang="en-US" sz="2800" dirty="0">
              <a:latin typeface="Aparajita" pitchFamily="34" charset="0"/>
              <a:cs typeface="Aparajita" pitchFamily="34" charset="0"/>
            </a:endParaRPr>
          </a:p>
          <a:p>
            <a:pPr marL="82296" indent="0">
              <a:buNone/>
            </a:pPr>
            <a:r>
              <a:rPr lang="en-US" dirty="0">
                <a:latin typeface="Aparajita" pitchFamily="34" charset="0"/>
                <a:cs typeface="Aparajita" pitchFamily="34" charset="0"/>
              </a:rPr>
              <a:t>Analysis and characterization of the existing three-phase PLL techniques under such imperfections is to be studied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8456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115616" y="188640"/>
            <a:ext cx="7704856" cy="108012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sz="3200" dirty="0" smtClean="0"/>
              <a:t>Existing PLL methods for grid imperfections</a:t>
            </a:r>
            <a:endParaRPr lang="en-IN" sz="32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084103" y="1451542"/>
            <a:ext cx="7992888" cy="5406458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sz="2800" dirty="0" smtClean="0">
                <a:latin typeface="Aparajita" pitchFamily="34" charset="0"/>
                <a:cs typeface="Aparajita" pitchFamily="34" charset="0"/>
              </a:rPr>
              <a:t>DDSRF – Decoupled Double Synchronous Reference Frame PLL</a:t>
            </a:r>
          </a:p>
          <a:p>
            <a:r>
              <a:rPr lang="en-US" sz="2800" dirty="0" smtClean="0">
                <a:latin typeface="Aparajita" pitchFamily="34" charset="0"/>
                <a:cs typeface="Aparajita" pitchFamily="34" charset="0"/>
              </a:rPr>
              <a:t>MCCF – Multiple Complex Coefficient Filter based 3-phase PLL</a:t>
            </a:r>
          </a:p>
          <a:p>
            <a:r>
              <a:rPr lang="en-US" sz="2800" dirty="0" smtClean="0">
                <a:latin typeface="Aparajita" pitchFamily="34" charset="0"/>
                <a:cs typeface="Aparajita" pitchFamily="34" charset="0"/>
              </a:rPr>
              <a:t>DSOGI – Double Second Order Generalized Integrator based 3-phase PLL</a:t>
            </a:r>
          </a:p>
          <a:p>
            <a:r>
              <a:rPr lang="en-US" sz="2800" dirty="0" smtClean="0">
                <a:latin typeface="Aparajita" pitchFamily="34" charset="0"/>
                <a:cs typeface="Aparajita" pitchFamily="34" charset="0"/>
              </a:rPr>
              <a:t>VSPF – Variable Sampling Period Filter based 3-phase PLL (discrete PLL)</a:t>
            </a:r>
          </a:p>
          <a:p>
            <a:endParaRPr lang="en-US" sz="2800" dirty="0" smtClean="0">
              <a:latin typeface="Aparajita" pitchFamily="34" charset="0"/>
              <a:cs typeface="Aparajita" pitchFamily="34" charset="0"/>
            </a:endParaRPr>
          </a:p>
          <a:p>
            <a:pPr marL="82296" indent="0">
              <a:buNone/>
            </a:pPr>
            <a:r>
              <a:rPr lang="en-US" sz="2800" dirty="0" smtClean="0">
                <a:latin typeface="Aparajita" pitchFamily="34" charset="0"/>
                <a:cs typeface="Aparajita" pitchFamily="34" charset="0"/>
              </a:rPr>
              <a:t>The methods listed above are some of the existing PLL methods in literature. They have been chosen for our analysis as most of the improvisations are based on them.</a:t>
            </a:r>
          </a:p>
          <a:p>
            <a:endParaRPr lang="en-US" dirty="0" smtClean="0">
              <a:latin typeface="Aparajita" pitchFamily="34" charset="0"/>
              <a:cs typeface="Aparajit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716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115616" y="188640"/>
            <a:ext cx="7704856" cy="108012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sz="3200" dirty="0" smtClean="0"/>
              <a:t>Work-plan for Jan to April, 2012	</a:t>
            </a:r>
            <a:endParaRPr lang="en-IN" sz="32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084103" y="1124744"/>
            <a:ext cx="7992888" cy="5733256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dirty="0" smtClean="0">
                <a:latin typeface="Aparajita" pitchFamily="34" charset="0"/>
                <a:cs typeface="Aparajita" pitchFamily="34" charset="0"/>
              </a:rPr>
              <a:t>January</a:t>
            </a:r>
          </a:p>
          <a:p>
            <a:pPr lvl="1"/>
            <a:r>
              <a:rPr lang="en-US" dirty="0">
                <a:latin typeface="Aparajita" pitchFamily="34" charset="0"/>
                <a:cs typeface="Aparajita" pitchFamily="34" charset="0"/>
              </a:rPr>
              <a:t>Understanding and short-listing of the existing 3-phase PLL schemes dealing with grid </a:t>
            </a:r>
            <a:r>
              <a:rPr lang="en-US" dirty="0" smtClean="0">
                <a:latin typeface="Aparajita" pitchFamily="34" charset="0"/>
                <a:cs typeface="Aparajita" pitchFamily="34" charset="0"/>
              </a:rPr>
              <a:t>imperfections</a:t>
            </a:r>
          </a:p>
          <a:p>
            <a:r>
              <a:rPr lang="en-US" dirty="0" smtClean="0">
                <a:latin typeface="Aparajita" pitchFamily="34" charset="0"/>
                <a:cs typeface="Aparajita" pitchFamily="34" charset="0"/>
              </a:rPr>
              <a:t>February</a:t>
            </a:r>
          </a:p>
          <a:p>
            <a:pPr lvl="1"/>
            <a:r>
              <a:rPr lang="en-US" dirty="0" smtClean="0">
                <a:latin typeface="Aparajita" pitchFamily="34" charset="0"/>
                <a:cs typeface="Aparajita" pitchFamily="34" charset="0"/>
              </a:rPr>
              <a:t>Simulations and comparisons of the same</a:t>
            </a:r>
          </a:p>
          <a:p>
            <a:r>
              <a:rPr lang="en-US" dirty="0" smtClean="0">
                <a:latin typeface="Aparajita" pitchFamily="34" charset="0"/>
                <a:cs typeface="Aparajita" pitchFamily="34" charset="0"/>
              </a:rPr>
              <a:t>March</a:t>
            </a:r>
          </a:p>
          <a:p>
            <a:pPr lvl="1"/>
            <a:r>
              <a:rPr lang="en-US" dirty="0" smtClean="0">
                <a:latin typeface="Aparajita" pitchFamily="34" charset="0"/>
                <a:cs typeface="Aparajita" pitchFamily="34" charset="0"/>
              </a:rPr>
              <a:t>Design </a:t>
            </a:r>
            <a:r>
              <a:rPr lang="en-US" dirty="0">
                <a:latin typeface="Aparajita" pitchFamily="34" charset="0"/>
                <a:cs typeface="Aparajita" pitchFamily="34" charset="0"/>
              </a:rPr>
              <a:t>optimization </a:t>
            </a:r>
            <a:r>
              <a:rPr lang="en-US" dirty="0" smtClean="0">
                <a:latin typeface="Aparajita" pitchFamily="34" charset="0"/>
                <a:cs typeface="Aparajita" pitchFamily="34" charset="0"/>
              </a:rPr>
              <a:t>and improvisation of the better schemes (based on simulation results)</a:t>
            </a:r>
          </a:p>
          <a:p>
            <a:r>
              <a:rPr lang="en-US" dirty="0" smtClean="0">
                <a:latin typeface="Aparajita" pitchFamily="34" charset="0"/>
                <a:cs typeface="Aparajita" pitchFamily="34" charset="0"/>
              </a:rPr>
              <a:t>April</a:t>
            </a:r>
          </a:p>
          <a:p>
            <a:pPr lvl="1"/>
            <a:r>
              <a:rPr lang="en-US" dirty="0">
                <a:latin typeface="Aparajita" pitchFamily="34" charset="0"/>
                <a:cs typeface="Aparajita" pitchFamily="34" charset="0"/>
              </a:rPr>
              <a:t>Implementation and testing of the </a:t>
            </a:r>
            <a:r>
              <a:rPr lang="en-US" dirty="0" smtClean="0">
                <a:latin typeface="Aparajita" pitchFamily="34" charset="0"/>
                <a:cs typeface="Aparajita" pitchFamily="34" charset="0"/>
              </a:rPr>
              <a:t>optimized method</a:t>
            </a:r>
          </a:p>
          <a:p>
            <a:endParaRPr lang="en-US" dirty="0" smtClean="0">
              <a:latin typeface="Aparajita" pitchFamily="34" charset="0"/>
              <a:cs typeface="Aparajita" pitchFamily="34" charset="0"/>
            </a:endParaRPr>
          </a:p>
          <a:p>
            <a:endParaRPr lang="en-US" dirty="0" smtClean="0">
              <a:latin typeface="Aparajita" pitchFamily="34" charset="0"/>
              <a:cs typeface="Aparajit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7181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3317420" y="2708920"/>
            <a:ext cx="2592288" cy="11430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en-US" dirty="0" smtClean="0">
                <a:latin typeface="Aparajita" pitchFamily="34" charset="0"/>
                <a:cs typeface="Aparajita" pitchFamily="34" charset="0"/>
              </a:rPr>
              <a:t>Thank you</a:t>
            </a:r>
            <a:endParaRPr lang="en-IN" dirty="0">
              <a:latin typeface="Aparajita" pitchFamily="34" charset="0"/>
              <a:cs typeface="Aparajit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7464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6200000">
            <a:off x="-763587" y="987723"/>
            <a:ext cx="2592288" cy="850106"/>
          </a:xfrm>
        </p:spPr>
        <p:txBody>
          <a:bodyPr>
            <a:normAutofit/>
          </a:bodyPr>
          <a:lstStyle/>
          <a:p>
            <a:r>
              <a:rPr lang="en-US" sz="2800" dirty="0" smtClean="0"/>
              <a:t>Comparisons</a:t>
            </a:r>
            <a:endParaRPr lang="en-IN" sz="28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0133" y="4581128"/>
            <a:ext cx="4806671" cy="2088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0133" y="2348880"/>
            <a:ext cx="4733878" cy="2059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0683" y="116632"/>
            <a:ext cx="4729522" cy="20573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267880" y="116632"/>
            <a:ext cx="21162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 smtClean="0">
                <a:latin typeface="Aparajita" pitchFamily="34" charset="0"/>
                <a:cs typeface="Aparajita" pitchFamily="34" charset="0"/>
              </a:rPr>
              <a:t>Step Frequency</a:t>
            </a:r>
            <a:endParaRPr lang="en-IN" sz="2800" b="1" dirty="0">
              <a:latin typeface="Aparajita" pitchFamily="34" charset="0"/>
              <a:cs typeface="Aparajita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95483" y="2348880"/>
            <a:ext cx="23246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 smtClean="0">
                <a:latin typeface="Aparajita" pitchFamily="34" charset="0"/>
                <a:cs typeface="Aparajita" pitchFamily="34" charset="0"/>
              </a:rPr>
              <a:t>Unbalanced Grid</a:t>
            </a:r>
            <a:endParaRPr lang="en-IN" sz="2800" b="1" dirty="0">
              <a:latin typeface="Aparajita" pitchFamily="34" charset="0"/>
              <a:cs typeface="Aparajita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99677" y="4593208"/>
            <a:ext cx="21162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 smtClean="0">
                <a:latin typeface="Aparajita" pitchFamily="34" charset="0"/>
                <a:cs typeface="Aparajita" pitchFamily="34" charset="0"/>
              </a:rPr>
              <a:t>Fifth Harmonic</a:t>
            </a:r>
            <a:endParaRPr lang="en-IN" sz="2800" b="1" dirty="0">
              <a:latin typeface="Aparajita" pitchFamily="34" charset="0"/>
              <a:cs typeface="Aparajita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40094" y="5996226"/>
            <a:ext cx="257185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Ref</a:t>
            </a:r>
            <a:r>
              <a:rPr lang="en-US" sz="1000" dirty="0" smtClean="0"/>
              <a:t>: </a:t>
            </a:r>
            <a:r>
              <a:rPr lang="en-IN" sz="1000" dirty="0"/>
              <a:t>Variable Sampling Period Filter PLL for </a:t>
            </a:r>
            <a:r>
              <a:rPr lang="en-IN" sz="1000" dirty="0" smtClean="0"/>
              <a:t>Distorted Three-Phase Systems by </a:t>
            </a:r>
            <a:r>
              <a:rPr lang="it-IT" sz="1000" dirty="0"/>
              <a:t>Ignacio Carugati, Sebastian Maestri, Patricio G. Donato, Daniel Carrica</a:t>
            </a:r>
            <a:endParaRPr lang="en-IN" sz="1000" dirty="0" smtClean="0"/>
          </a:p>
          <a:p>
            <a:endParaRPr lang="en-IN" sz="1000" dirty="0"/>
          </a:p>
        </p:txBody>
      </p:sp>
    </p:spTree>
    <p:extLst>
      <p:ext uri="{BB962C8B-B14F-4D97-AF65-F5344CB8AC3E}">
        <p14:creationId xmlns:p14="http://schemas.microsoft.com/office/powerpoint/2010/main" val="1883434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107</TotalTime>
  <Words>288</Words>
  <Application>Microsoft Office PowerPoint</Application>
  <PresentationFormat>On-screen Show (4:3)</PresentationFormat>
  <Paragraphs>43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Solstice</vt:lpstr>
      <vt:lpstr>Analysis and characterization of different three-phase PLL schemes for phase tracking under grid imperfections</vt:lpstr>
      <vt:lpstr>Need for phase tracking</vt:lpstr>
      <vt:lpstr>PowerPoint Presentation</vt:lpstr>
      <vt:lpstr>PowerPoint Presentation</vt:lpstr>
      <vt:lpstr>PowerPoint Presentation</vt:lpstr>
      <vt:lpstr>PowerPoint Presentation</vt:lpstr>
      <vt:lpstr>Comparisons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and characterization of different three phase PLL schemes for phase tracking under grid imperfections</dc:title>
  <dc:creator>Sambhav</dc:creator>
  <cp:lastModifiedBy>Sambhav</cp:lastModifiedBy>
  <cp:revision>17</cp:revision>
  <dcterms:created xsi:type="dcterms:W3CDTF">2012-02-07T09:41:19Z</dcterms:created>
  <dcterms:modified xsi:type="dcterms:W3CDTF">2012-02-07T17:04:39Z</dcterms:modified>
</cp:coreProperties>
</file>