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2" r:id="rId2"/>
    <p:sldId id="301" r:id="rId3"/>
    <p:sldId id="280" r:id="rId4"/>
    <p:sldId id="262" r:id="rId5"/>
    <p:sldId id="278" r:id="rId6"/>
    <p:sldId id="295" r:id="rId7"/>
    <p:sldId id="296" r:id="rId8"/>
    <p:sldId id="297" r:id="rId9"/>
    <p:sldId id="298" r:id="rId10"/>
    <p:sldId id="299" r:id="rId11"/>
    <p:sldId id="303" r:id="rId12"/>
    <p:sldId id="304" r:id="rId13"/>
    <p:sldId id="305" r:id="rId14"/>
    <p:sldId id="300" r:id="rId15"/>
    <p:sldId id="302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9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4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7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1F6-997A-4176-92AC-CE15F8E11D96}" type="datetimeFigureOut">
              <a:rPr lang="en-IN" smtClean="0"/>
              <a:t>28-04-2012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hyperlink" Target="2nd%20Review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583264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Recap</a:t>
            </a:r>
          </a:p>
          <a:p>
            <a:pPr lvl="1"/>
            <a:r>
              <a:rPr lang="en-US" sz="2200" dirty="0" smtClean="0"/>
              <a:t>SRF, DDSRF, DSOGI, MCCF, Discrete SRF were implemented in Simulink</a:t>
            </a:r>
          </a:p>
          <a:p>
            <a:pPr lvl="1"/>
            <a:r>
              <a:rPr lang="en-US" sz="2200" dirty="0" smtClean="0">
                <a:hlinkClick r:id="rId2" action="ppaction://hlinksldjump"/>
              </a:rPr>
              <a:t>Intuitive applet</a:t>
            </a:r>
            <a:r>
              <a:rPr lang="en-US" sz="2200" dirty="0" smtClean="0"/>
              <a:t>  – plots and comparisons between schemes</a:t>
            </a:r>
          </a:p>
          <a:p>
            <a:r>
              <a:rPr lang="en-US" sz="2400" b="1" dirty="0" smtClean="0"/>
              <a:t>Presently used design</a:t>
            </a:r>
            <a:endParaRPr lang="en-US" sz="2400" b="1" dirty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design of the </a:t>
            </a:r>
            <a:r>
              <a:rPr lang="en-US" sz="2200" dirty="0">
                <a:hlinkClick r:id="rId3" action="ppaction://hlinksldjump"/>
              </a:rPr>
              <a:t>loop filter</a:t>
            </a:r>
            <a:r>
              <a:rPr lang="en-US" sz="2200" dirty="0"/>
              <a:t> (</a:t>
            </a:r>
            <a:r>
              <a:rPr lang="en-IN" sz="2400" dirty="0"/>
              <a:t>k</a:t>
            </a:r>
            <a:r>
              <a:rPr lang="en-IN" sz="2400" baseline="-25000" dirty="0"/>
              <a:t>p</a:t>
            </a:r>
            <a:r>
              <a:rPr lang="en-US" sz="2200" dirty="0"/>
              <a:t> and </a:t>
            </a:r>
            <a:r>
              <a:rPr lang="en-IN" sz="2400" dirty="0"/>
              <a:t>k</a:t>
            </a:r>
            <a:r>
              <a:rPr lang="en-IN" sz="2400" baseline="-25000" dirty="0"/>
              <a:t>i</a:t>
            </a:r>
            <a:r>
              <a:rPr lang="en-US" sz="2200" dirty="0"/>
              <a:t>) used in all the schemes were taken as is, from literature</a:t>
            </a:r>
          </a:p>
          <a:p>
            <a:pPr lvl="2"/>
            <a:r>
              <a:rPr lang="en-US" sz="1800" dirty="0"/>
              <a:t>Intention was to match the results with those in the </a:t>
            </a:r>
            <a:r>
              <a:rPr lang="en-US" sz="1800" dirty="0" smtClean="0"/>
              <a:t>literature</a:t>
            </a:r>
          </a:p>
          <a:p>
            <a:pPr lvl="1"/>
            <a:r>
              <a:rPr lang="en-US" sz="2200" dirty="0" smtClean="0"/>
              <a:t>All schemes rely on </a:t>
            </a:r>
            <a:r>
              <a:rPr lang="en-US" sz="2200" smtClean="0"/>
              <a:t>the </a:t>
            </a:r>
            <a:r>
              <a:rPr lang="en-US" sz="2200" b="1" smtClean="0"/>
              <a:t>Wiener </a:t>
            </a:r>
            <a:r>
              <a:rPr lang="en-US" sz="2200" b="1" dirty="0" smtClean="0"/>
              <a:t>optimization method</a:t>
            </a:r>
          </a:p>
          <a:p>
            <a:pPr lvl="2"/>
            <a:r>
              <a:rPr lang="en-US" sz="1800" dirty="0" smtClean="0"/>
              <a:t>A good </a:t>
            </a:r>
            <a:r>
              <a:rPr lang="en-US" sz="1800" dirty="0" smtClean="0">
                <a:hlinkClick r:id="rId4" action="ppaction://hlinksldjump"/>
              </a:rPr>
              <a:t>trade-off</a:t>
            </a:r>
            <a:r>
              <a:rPr lang="en-US" sz="1800" dirty="0" smtClean="0"/>
              <a:t> between filtering characteristic and dynamic response</a:t>
            </a:r>
            <a:endParaRPr lang="en-US" sz="1800" dirty="0"/>
          </a:p>
          <a:p>
            <a:r>
              <a:rPr lang="en-US" sz="2400" b="1" dirty="0" smtClean="0"/>
              <a:t>Motivation for our design</a:t>
            </a:r>
          </a:p>
          <a:p>
            <a:pPr lvl="1"/>
            <a:r>
              <a:rPr lang="en-US" sz="2000" dirty="0" smtClean="0"/>
              <a:t>Filtering aspect of the PLL is taken care of by the modifications as seen in DDSRF, DSOGI, MCCF etc. </a:t>
            </a:r>
          </a:p>
          <a:p>
            <a:pPr lvl="1"/>
            <a:r>
              <a:rPr lang="en-US" sz="2000" dirty="0" smtClean="0"/>
              <a:t>e.g. in </a:t>
            </a:r>
            <a:r>
              <a:rPr lang="en-US" sz="2000" dirty="0" smtClean="0">
                <a:hlinkClick r:id="rId5" action="ppaction://hlinksldjump"/>
              </a:rPr>
              <a:t>MCCF</a:t>
            </a:r>
            <a:endParaRPr lang="en-US" sz="2000" dirty="0" smtClean="0"/>
          </a:p>
          <a:p>
            <a:pPr lvl="1"/>
            <a:r>
              <a:rPr lang="en-US" sz="2000" dirty="0" smtClean="0"/>
              <a:t>Result: decoupling of </a:t>
            </a:r>
            <a:r>
              <a:rPr lang="en-US" sz="2000" i="1" dirty="0" smtClean="0"/>
              <a:t>filtering characteristic </a:t>
            </a:r>
            <a:r>
              <a:rPr lang="en-US" sz="2000" dirty="0" smtClean="0"/>
              <a:t>and </a:t>
            </a:r>
            <a:r>
              <a:rPr lang="en-US" sz="2000" i="1" dirty="0" smtClean="0"/>
              <a:t>dynamic performance</a:t>
            </a:r>
            <a:endParaRPr lang="en-US" sz="2200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67744" y="6200342"/>
            <a:ext cx="25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one by additional stages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179993"/>
            <a:ext cx="290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separately focused on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92959" y="5828312"/>
            <a:ext cx="504056" cy="3720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>
            <a:off x="7092280" y="5837126"/>
            <a:ext cx="445908" cy="3428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- </a:t>
            </a:r>
            <a:r>
              <a:rPr lang="en-IN" sz="2800" dirty="0" smtClean="0"/>
              <a:t>k</a:t>
            </a:r>
            <a:r>
              <a:rPr lang="en-IN" sz="2800" baseline="-25000" dirty="0" smtClean="0"/>
              <a:t>i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pic>
        <p:nvPicPr>
          <p:cNvPr id="5122" name="Picture 2" descr="E:\proj\Simulink Models\Plots\3D Plots\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0" y="1268760"/>
            <a:ext cx="9361040" cy="44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– damping ratio</a:t>
            </a:r>
            <a:endParaRPr lang="en-IN" sz="2800" dirty="0"/>
          </a:p>
        </p:txBody>
      </p:sp>
      <p:pic>
        <p:nvPicPr>
          <p:cNvPr id="8194" name="Picture 2" descr="E:\proj\Simulink Models\Plots\3D Plots\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412776"/>
            <a:ext cx="1026622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– time constant</a:t>
            </a:r>
            <a:endParaRPr lang="en-IN" sz="2800" dirty="0"/>
          </a:p>
        </p:txBody>
      </p:sp>
      <p:pic>
        <p:nvPicPr>
          <p:cNvPr id="9218" name="Picture 2" descr="E:\proj\Simulink Models\Plots\3D Plots\t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484784"/>
            <a:ext cx="9743052" cy="46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5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- </a:t>
            </a:r>
            <a:r>
              <a:rPr lang="en-IN" sz="2800" dirty="0" err="1" smtClean="0"/>
              <a:t>w</a:t>
            </a:r>
            <a:r>
              <a:rPr lang="en-IN" sz="2800" baseline="-25000" dirty="0" err="1"/>
              <a:t>n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10242" name="Picture 2" descr="E:\proj\Simulink Models\Plots\3D Plots\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855" y="1196752"/>
            <a:ext cx="9865096" cy="47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2" y="2112074"/>
            <a:ext cx="8688080" cy="146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0690" y="89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Error quantization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9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0690" y="89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Damping optimization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" y="2300288"/>
            <a:ext cx="91154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0690" y="898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Damping optimization - comparisons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1026" name="Picture 2" descr="C:\Users\Sambhav\Desktop\comp_of_opt_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53" y="987299"/>
            <a:ext cx="8108239" cy="56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0"/>
            <a:ext cx="5544616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A novel design optimization method</a:t>
            </a:r>
            <a:endParaRPr lang="en-IN" sz="2800" b="1" dirty="0"/>
          </a:p>
        </p:txBody>
      </p:sp>
      <p:sp>
        <p:nvSpPr>
          <p:cNvPr id="5" name="Cloud 4"/>
          <p:cNvSpPr/>
          <p:nvPr/>
        </p:nvSpPr>
        <p:spPr>
          <a:xfrm>
            <a:off x="1789921" y="836712"/>
            <a:ext cx="5400600" cy="2685319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1860135" y="4005064"/>
            <a:ext cx="5400600" cy="2664296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Arc 14"/>
          <p:cNvSpPr/>
          <p:nvPr/>
        </p:nvSpPr>
        <p:spPr>
          <a:xfrm rot="10800000">
            <a:off x="827584" y="2137583"/>
            <a:ext cx="2628292" cy="2952328"/>
          </a:xfrm>
          <a:prstGeom prst="arc">
            <a:avLst>
              <a:gd name="adj1" fmla="val 16682295"/>
              <a:gd name="adj2" fmla="val 4629771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/>
          <p:cNvSpPr/>
          <p:nvPr/>
        </p:nvSpPr>
        <p:spPr>
          <a:xfrm rot="849477">
            <a:off x="5919709" y="1913075"/>
            <a:ext cx="2533875" cy="2920647"/>
          </a:xfrm>
          <a:prstGeom prst="arc">
            <a:avLst>
              <a:gd name="adj1" fmla="val 15310346"/>
              <a:gd name="adj2" fmla="val 4629771"/>
            </a:avLst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102068" y="1484784"/>
            <a:ext cx="288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hlinkClick r:id="rId2" action="ppaction://hlinksldjump"/>
              </a:rPr>
              <a:t>Error quantization</a:t>
            </a:r>
            <a:endParaRPr lang="en-IN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14443" y="4653136"/>
            <a:ext cx="3491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hlinkClick r:id="rId3" action="ppaction://hlinksldjump"/>
              </a:rPr>
              <a:t>Damping optimization</a:t>
            </a:r>
            <a:endParaRPr lang="en-IN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5936" y="230665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Newton </a:t>
            </a:r>
          </a:p>
          <a:p>
            <a:r>
              <a:rPr lang="en-US" sz="1600" b="1" dirty="0" smtClean="0"/>
              <a:t>Raphson</a:t>
            </a:r>
            <a:endParaRPr lang="en-IN" sz="1600" b="1" dirty="0"/>
          </a:p>
        </p:txBody>
      </p:sp>
      <p:sp>
        <p:nvSpPr>
          <p:cNvPr id="24" name="Arc 23"/>
          <p:cNvSpPr/>
          <p:nvPr/>
        </p:nvSpPr>
        <p:spPr>
          <a:xfrm rot="520290">
            <a:off x="3573498" y="1822904"/>
            <a:ext cx="1711566" cy="1212447"/>
          </a:xfrm>
          <a:prstGeom prst="arc">
            <a:avLst>
              <a:gd name="adj1" fmla="val 18662087"/>
              <a:gd name="adj2" fmla="val 1244624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3966654" y="5334076"/>
            <a:ext cx="1026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Cardan’s</a:t>
            </a:r>
          </a:p>
          <a:p>
            <a:pPr algn="ctr"/>
            <a:r>
              <a:rPr lang="en-US" sz="1600" b="1" dirty="0" smtClean="0"/>
              <a:t>Analytical</a:t>
            </a:r>
          </a:p>
          <a:p>
            <a:pPr algn="ctr"/>
            <a:r>
              <a:rPr lang="en-US" sz="1600" b="1" dirty="0" smtClean="0"/>
              <a:t>Solution</a:t>
            </a:r>
            <a:endParaRPr lang="en-IN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34379" y="3501008"/>
            <a:ext cx="339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Self-consistent equations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1770" y="2970266"/>
            <a:ext cx="614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/>
              <a:t>ω</a:t>
            </a:r>
            <a:r>
              <a:rPr lang="en-IN" sz="3200" baseline="-25000" dirty="0"/>
              <a:t>n</a:t>
            </a:r>
            <a:endParaRPr lang="en-IN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3" y="3262653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/>
              <a:t>δ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673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17" grpId="0"/>
      <p:bldP spid="18" grpId="0"/>
      <p:bldP spid="19" grpId="0"/>
      <p:bldP spid="24" grpId="0" animBg="1"/>
      <p:bldP spid="25" grpId="0"/>
      <p:bldP spid="26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51" y="-27384"/>
            <a:ext cx="880703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does it work?</a:t>
            </a:r>
            <a:endParaRPr lang="en-US" sz="28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/>
              <a:t>Gives a single (</a:t>
            </a:r>
            <a:r>
              <a:rPr lang="en-IN" sz="2200" dirty="0" smtClean="0"/>
              <a:t>k</a:t>
            </a:r>
            <a:r>
              <a:rPr lang="en-IN" sz="2200" baseline="-25000" dirty="0" smtClean="0"/>
              <a:t>p</a:t>
            </a:r>
            <a:r>
              <a:rPr lang="en-US" sz="2200" dirty="0" smtClean="0"/>
              <a:t> , </a:t>
            </a:r>
            <a:r>
              <a:rPr lang="en-IN" sz="2200" dirty="0" smtClean="0"/>
              <a:t>k</a:t>
            </a:r>
            <a:r>
              <a:rPr lang="en-IN" sz="2200" baseline="-25000" dirty="0" smtClean="0"/>
              <a:t>i</a:t>
            </a:r>
            <a:r>
              <a:rPr lang="en-US" sz="2200" dirty="0" smtClean="0"/>
              <a:t>) pair for a given grid condition, pertaining to user specifications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/>
              <a:t>Variables (grid situation + user specification) are: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200" dirty="0" smtClean="0"/>
              <a:t>Frequency excursion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200" dirty="0" smtClean="0"/>
              <a:t>Phase jump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200" dirty="0" smtClean="0"/>
              <a:t>Error band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200" dirty="0" smtClean="0"/>
              <a:t>Settling time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>
                <a:hlinkClick r:id="rId2" action="ppaction://hlinkfile"/>
              </a:rPr>
              <a:t>Demo</a:t>
            </a:r>
            <a:endParaRPr lang="en-US" sz="2200" dirty="0" smtClean="0"/>
          </a:p>
          <a:p>
            <a:r>
              <a:rPr lang="en-US" sz="2400" b="1" dirty="0" smtClean="0"/>
              <a:t>Advantages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Existing methods involve trial and error as infinitely many (</a:t>
            </a:r>
            <a:r>
              <a:rPr lang="en-IN" sz="2200" dirty="0" smtClean="0"/>
              <a:t>k</a:t>
            </a:r>
            <a:r>
              <a:rPr lang="en-IN" sz="2200" baseline="-25000" dirty="0" smtClean="0"/>
              <a:t>p</a:t>
            </a:r>
            <a:r>
              <a:rPr lang="en-US" sz="2200" dirty="0" smtClean="0"/>
              <a:t> , </a:t>
            </a:r>
            <a:r>
              <a:rPr lang="en-IN" sz="2200" dirty="0" smtClean="0"/>
              <a:t>k</a:t>
            </a:r>
            <a:r>
              <a:rPr lang="en-IN" sz="2200" baseline="-25000" dirty="0" smtClean="0"/>
              <a:t>i</a:t>
            </a:r>
            <a:r>
              <a:rPr lang="en-US" sz="2200" dirty="0" smtClean="0"/>
              <a:t>) pairs may arise for a particular situation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Both error and damping is </a:t>
            </a:r>
            <a:r>
              <a:rPr lang="en-US" sz="2200" dirty="0" smtClean="0">
                <a:hlinkClick r:id="rId3" action="ppaction://hlinksldjump"/>
              </a:rPr>
              <a:t>optimized</a:t>
            </a:r>
            <a:endParaRPr lang="en-US" sz="2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>
                <a:hlinkClick r:id="rId4" action="ppaction://hlinksldjump"/>
              </a:rPr>
              <a:t>3D lookup table</a:t>
            </a:r>
            <a:r>
              <a:rPr lang="en-US" sz="2200" dirty="0"/>
              <a:t> </a:t>
            </a:r>
            <a:r>
              <a:rPr lang="en-US" sz="2200" dirty="0" smtClean="0"/>
              <a:t>- </a:t>
            </a:r>
            <a:r>
              <a:rPr lang="en-US" sz="2000" dirty="0"/>
              <a:t>can be loaded on the DSP/microcontroller</a:t>
            </a:r>
            <a:endParaRPr lang="en-US" sz="2000" dirty="0" smtClean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/>
              <a:t>Depending on a set of grid situation at any time instant, the optimized values can be picked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/>
              <a:t>Theoretical inferences can be made for educational purposes</a:t>
            </a:r>
          </a:p>
          <a:p>
            <a:r>
              <a:rPr lang="en-US" sz="2400" b="1" dirty="0" smtClean="0"/>
              <a:t>Hardware implementation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Work has been started on the MSP430 Launchpad with basic testing and debugging of the ADC and PWM modules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19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17420" y="2708920"/>
            <a:ext cx="25922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parajita" pitchFamily="34" charset="0"/>
                <a:cs typeface="Aparajita" pitchFamily="34" charset="0"/>
              </a:rPr>
              <a:t>Thank you</a:t>
            </a:r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056784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DDSRF, DSOGI, MCCF on Harmonics + Unbalanced Grid</a:t>
            </a:r>
            <a:endParaRPr lang="en-IN" sz="2400" dirty="0"/>
          </a:p>
        </p:txBody>
      </p:sp>
      <p:pic>
        <p:nvPicPr>
          <p:cNvPr id="4098" name="Picture 2" descr="C:\Users\Sambhav\Desktop\other_harmunb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666065"/>
            <a:ext cx="10333656" cy="61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Conventional SRF PLL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8" y="1484784"/>
            <a:ext cx="891736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1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Filtering characteristic v/s Dynamic </a:t>
            </a:r>
            <a:r>
              <a:rPr lang="en-US" sz="2800" dirty="0"/>
              <a:t>response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Back</a:t>
            </a:r>
            <a:endParaRPr lang="en-IN" dirty="0"/>
          </a:p>
        </p:txBody>
      </p:sp>
      <p:pic>
        <p:nvPicPr>
          <p:cNvPr id="2052" name="Picture 4" descr="C:\Users\Sambhav\Desktop\bodema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" y="1196752"/>
            <a:ext cx="4906023" cy="32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11007" y="4756551"/>
                <a:ext cx="2880320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Filtering</a:t>
                </a:r>
                <a:r>
                  <a:rPr lang="en-US" sz="2000" dirty="0" smtClean="0"/>
                  <a:t>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𝐵𝑎𝑛𝑑𝑤𝑖𝑑𝑡h</m:t>
                        </m:r>
                      </m:den>
                    </m:f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07" y="4756551"/>
                <a:ext cx="2880320" cy="615874"/>
              </a:xfrm>
              <a:prstGeom prst="rect">
                <a:avLst/>
              </a:prstGeom>
              <a:blipFill rotWithShape="1">
                <a:blip r:embed="rId3"/>
                <a:stretch>
                  <a:fillRect l="-2331" b="-2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04179" y="4864433"/>
            <a:ext cx="416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Dynamic performance</a:t>
            </a:r>
            <a:r>
              <a:rPr lang="en-US" sz="2000" dirty="0" smtClean="0"/>
              <a:t> → </a:t>
            </a:r>
            <a:r>
              <a:rPr lang="en-US" sz="2000" i="1" dirty="0" smtClean="0"/>
              <a:t>Bandwidth</a:t>
            </a:r>
            <a:endParaRPr lang="en-IN" sz="1600" i="1" dirty="0"/>
          </a:p>
        </p:txBody>
      </p:sp>
      <p:pic>
        <p:nvPicPr>
          <p:cNvPr id="2053" name="Picture 5" descr="C:\Users\Sambhav\Desktop\errorsp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8837"/>
            <a:ext cx="4608512" cy="30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733256"/>
            <a:ext cx="712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Wiener method</a:t>
            </a:r>
            <a:r>
              <a:rPr lang="en-US" dirty="0" smtClean="0"/>
              <a:t>: a good trade-off between filtering and dynamic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6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MCCF - PLL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Back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2" y="2060848"/>
            <a:ext cx="888684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63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90" y="898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3D lookup table - </a:t>
            </a:r>
            <a:r>
              <a:rPr lang="en-IN" sz="2800" dirty="0"/>
              <a:t>k</a:t>
            </a:r>
            <a:r>
              <a:rPr lang="en-IN" sz="2800" baseline="-25000" dirty="0"/>
              <a:t>p</a:t>
            </a:r>
            <a:r>
              <a:rPr lang="en-US" sz="2800" dirty="0"/>
              <a:t> </a:t>
            </a:r>
            <a:endParaRPr lang="en-IN" sz="2800" dirty="0"/>
          </a:p>
        </p:txBody>
      </p:sp>
      <p:pic>
        <p:nvPicPr>
          <p:cNvPr id="4100" name="Picture 4" descr="E:\proj\Simulink Models\Plots\3D Plots\k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999" y="1340768"/>
            <a:ext cx="9433048" cy="449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361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DDSRF, DSOGI, MCCF on Harmonics + Unbalanced Grid</vt:lpstr>
      <vt:lpstr>Conventional SRF PLL</vt:lpstr>
      <vt:lpstr>Filtering characteristic v/s Dynamic response</vt:lpstr>
      <vt:lpstr>MCCF - PLL</vt:lpstr>
      <vt:lpstr>3D lookup table - kp </vt:lpstr>
      <vt:lpstr>3D lookup table - ki </vt:lpstr>
      <vt:lpstr>3D lookup table – damping ratio</vt:lpstr>
      <vt:lpstr>3D lookup table – time constant</vt:lpstr>
      <vt:lpstr>3D lookup table - wn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characterization of different three phase PLL schemes for phase tracking under grid imperfections</dc:title>
  <dc:creator>Sambhav</dc:creator>
  <cp:lastModifiedBy>Sambhav</cp:lastModifiedBy>
  <cp:revision>114</cp:revision>
  <dcterms:created xsi:type="dcterms:W3CDTF">2012-02-07T09:41:19Z</dcterms:created>
  <dcterms:modified xsi:type="dcterms:W3CDTF">2012-04-27T19:12:14Z</dcterms:modified>
</cp:coreProperties>
</file>