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D87F-A7D0-4A1D-A8D4-2526C3E617F9}" type="datetimeFigureOut">
              <a:rPr lang="en-GB" smtClean="0"/>
              <a:t>07/05/2012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66112-50B6-419D-830A-388FA6C2C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7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9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5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1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7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0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1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7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17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20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50FC-6942-4621-8236-C260F95B781D}" type="datetimeFigureOut">
              <a:rPr lang="en-IN" smtClean="0"/>
              <a:t>07-05-2012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F8E1-8F55-4047-8FED-7CED5BC669B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3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" Target="slide8.xml"/><Relationship Id="rId7" Type="http://schemas.openxmlformats.org/officeDocument/2006/relationships/slide" Target="slide1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43408"/>
            <a:ext cx="8496944" cy="2376264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The design and performance optimization of 3-phase PLLs for phase tracking under grid imperfections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44271" y="1772816"/>
            <a:ext cx="2952328" cy="113179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200"/>
              </a:spcBef>
            </a:pPr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Mentor:	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Dr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. C.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Nagamani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Pradhyumna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 R.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107108077</a:t>
            </a:r>
          </a:p>
          <a:p>
            <a:pPr>
              <a:spcBef>
                <a:spcPts val="200"/>
              </a:spcBef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Sambhav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arajita" pitchFamily="34" charset="0"/>
                <a:cs typeface="Aparajita" pitchFamily="34" charset="0"/>
              </a:rPr>
              <a:t>R Jain	107108103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191683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Phase tracking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6" descr="E:\proj\0th Review-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" y="1844824"/>
            <a:ext cx="2210481" cy="49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11760" y="2904614"/>
            <a:ext cx="65527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Depth of work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Detailed analysis of 4 PLL schemes in literature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(SRF, DDSRF, DSOGI, MCCF)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modeling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to match results from literature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Intuitive plot program for comparison between schemes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Novel loop filter design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Self-consistent model based approach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Comparisons of existing design schemes with the proposed scheme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of a 3D lookup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Experimentation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 progress)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MCCF PLL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2816"/>
            <a:ext cx="8484897" cy="314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4 PLLs simulated on a single model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7333"/>
            <a:ext cx="6053469" cy="583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4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The grid simulator used to create imperfect grid conditions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5256584" cy="610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0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Intuitive plot program results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3074" name="Picture 2" descr="C:\Users\Sambhav\Desktop\All_phjump_error_wie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77059"/>
            <a:ext cx="4536504" cy="415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mbhav\Desktop\All_harm_error_wie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80840"/>
            <a:ext cx="4266032" cy="39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2" y="2112074"/>
            <a:ext cx="8688080" cy="146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0690" y="89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Error quantization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4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0690" y="89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Damping optimization</a:t>
            </a:r>
            <a:endParaRPr lang="en-I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" y="2300288"/>
            <a:ext cx="91154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Filtering characteristic v/s Dynamic </a:t>
            </a:r>
            <a:r>
              <a:rPr lang="en-US" sz="2800" dirty="0"/>
              <a:t>response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2052" name="Picture 4" descr="C:\Users\Sambhav\Desktop\bodema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" y="1196752"/>
            <a:ext cx="4906023" cy="32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1007" y="4756551"/>
                <a:ext cx="2880320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Filtering</a:t>
                </a:r>
                <a:r>
                  <a:rPr lang="en-US" sz="2000" dirty="0" smtClean="0"/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𝐵𝑎𝑛𝑑𝑤𝑖𝑑𝑡h</m:t>
                        </m:r>
                      </m:den>
                    </m:f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07" y="4756551"/>
                <a:ext cx="2880320" cy="615874"/>
              </a:xfrm>
              <a:prstGeom prst="rect">
                <a:avLst/>
              </a:prstGeom>
              <a:blipFill rotWithShape="1">
                <a:blip r:embed="rId4"/>
                <a:stretch>
                  <a:fillRect l="-2331" b="-2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04179" y="4864433"/>
            <a:ext cx="41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Dynamic performance</a:t>
            </a:r>
            <a:r>
              <a:rPr lang="en-US" sz="2000" dirty="0" smtClean="0"/>
              <a:t> → </a:t>
            </a:r>
            <a:r>
              <a:rPr lang="en-US" sz="2000" i="1" dirty="0" smtClean="0"/>
              <a:t>Bandwidth</a:t>
            </a:r>
            <a:endParaRPr lang="en-IN" sz="1600" i="1" dirty="0"/>
          </a:p>
        </p:txBody>
      </p:sp>
      <p:pic>
        <p:nvPicPr>
          <p:cNvPr id="2053" name="Picture 5" descr="C:\Users\Sambhav\Desktop\errorsp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8837"/>
            <a:ext cx="4608512" cy="30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733256"/>
            <a:ext cx="737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Wiener method</a:t>
            </a:r>
            <a:r>
              <a:rPr lang="en-US" dirty="0" smtClean="0"/>
              <a:t>: </a:t>
            </a:r>
            <a:r>
              <a:rPr lang="en-US" dirty="0" smtClean="0"/>
              <a:t>	good </a:t>
            </a:r>
            <a:r>
              <a:rPr lang="en-US" dirty="0" smtClean="0"/>
              <a:t>trade-off between filtering and dynamic </a:t>
            </a:r>
            <a:r>
              <a:rPr lang="en-US" dirty="0" smtClean="0"/>
              <a:t>response</a:t>
            </a:r>
          </a:p>
          <a:p>
            <a:r>
              <a:rPr lang="en-US" b="1" dirty="0" smtClean="0"/>
              <a:t>Proposed method</a:t>
            </a:r>
            <a:r>
              <a:rPr lang="en-US" dirty="0" smtClean="0"/>
              <a:t>:	focus is on dynamic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654556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Comparisons – SRF PLL on phase jump</a:t>
            </a:r>
            <a:endParaRPr lang="en-IN" sz="2800" dirty="0"/>
          </a:p>
        </p:txBody>
      </p:sp>
      <p:pic>
        <p:nvPicPr>
          <p:cNvPr id="5122" name="Picture 2" descr="C:\Users\Sambhav\Desktop\compare_SRF_phj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36635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4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215307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Comparisons</a:t>
            </a:r>
            <a:endParaRPr lang="en-IN" sz="2800" dirty="0"/>
          </a:p>
        </p:txBody>
      </p:sp>
      <p:pic>
        <p:nvPicPr>
          <p:cNvPr id="6146" name="Picture 2" descr="C:\Users\Sambhav\Desktop\All_phjump_error_propo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9112"/>
            <a:ext cx="4477495" cy="41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mbhav\Desktop\All_phjump_error_wie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9113"/>
            <a:ext cx="4477494" cy="41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1320" y="566124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Wiener </a:t>
            </a:r>
            <a:r>
              <a:rPr lang="en-US" b="1" dirty="0" smtClean="0"/>
              <a:t>method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78908" y="5683696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Proposed method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8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582548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– optimized </a:t>
            </a:r>
            <a:r>
              <a:rPr lang="el-GR" sz="2800" dirty="0" smtClean="0"/>
              <a:t>δ</a:t>
            </a:r>
            <a:endParaRPr lang="en-IN" sz="2800" dirty="0"/>
          </a:p>
        </p:txBody>
      </p:sp>
      <p:pic>
        <p:nvPicPr>
          <p:cNvPr id="7170" name="Picture 2" descr="C:\Users\Sambhav\Desktop\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462666" cy="43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-13394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Detailed analysis of 4 PLL schemes in literature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568952" cy="25202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PLL schemes developed: SRF, DDSRF, DSOGI, MCCF</a:t>
            </a:r>
            <a:endParaRPr lang="en-US" sz="1600" dirty="0" smtClean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sz="1600" dirty="0" smtClean="0">
                <a:latin typeface="Aparajita" pitchFamily="34" charset="0"/>
                <a:cs typeface="Aparajita" pitchFamily="34" charset="0"/>
                <a:hlinkClick r:id="rId2" action="ppaction://hlinksldjump"/>
              </a:rPr>
              <a:t>SRF</a:t>
            </a:r>
            <a:r>
              <a:rPr lang="en-US" sz="1600" dirty="0" smtClean="0">
                <a:latin typeface="Aparajita" pitchFamily="34" charset="0"/>
                <a:cs typeface="Aparajita" pitchFamily="34" charset="0"/>
              </a:rPr>
              <a:t> – Synchronous </a:t>
            </a:r>
            <a:r>
              <a:rPr lang="en-US" sz="1600" dirty="0">
                <a:latin typeface="Aparajita" pitchFamily="34" charset="0"/>
                <a:cs typeface="Aparajita" pitchFamily="34" charset="0"/>
              </a:rPr>
              <a:t>R</a:t>
            </a:r>
            <a:r>
              <a:rPr lang="en-US" sz="1600" dirty="0" smtClean="0">
                <a:latin typeface="Aparajita" pitchFamily="34" charset="0"/>
                <a:cs typeface="Aparajita" pitchFamily="34" charset="0"/>
              </a:rPr>
              <a:t>eference Frame PLL</a:t>
            </a:r>
          </a:p>
          <a:p>
            <a:pPr lvl="1"/>
            <a:r>
              <a:rPr lang="en-US" sz="1600" dirty="0" smtClean="0">
                <a:latin typeface="Aparajita" pitchFamily="34" charset="0"/>
                <a:cs typeface="Aparajita" pitchFamily="34" charset="0"/>
                <a:hlinkClick r:id="rId3" action="ppaction://hlinksldjump"/>
              </a:rPr>
              <a:t>DDSRF</a:t>
            </a:r>
            <a:r>
              <a:rPr lang="en-US" sz="1600" dirty="0" smtClean="0">
                <a:latin typeface="Aparajita" pitchFamily="34" charset="0"/>
                <a:cs typeface="Aparajita" pitchFamily="34" charset="0"/>
              </a:rPr>
              <a:t> – Decoupled Double Synchronous Reference Frame PLL</a:t>
            </a:r>
          </a:p>
          <a:p>
            <a:pPr lvl="1"/>
            <a:r>
              <a:rPr lang="en-US" sz="1600" dirty="0">
                <a:latin typeface="Aparajita" pitchFamily="34" charset="0"/>
                <a:cs typeface="Aparajita" pitchFamily="34" charset="0"/>
                <a:hlinkClick r:id="rId4" action="ppaction://hlinksldjump"/>
              </a:rPr>
              <a:t>DSOGI</a:t>
            </a:r>
            <a:r>
              <a:rPr lang="en-US" sz="1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1600">
                <a:latin typeface="Aparajita" pitchFamily="34" charset="0"/>
                <a:cs typeface="Aparajita" pitchFamily="34" charset="0"/>
              </a:rPr>
              <a:t>– </a:t>
            </a:r>
            <a:r>
              <a:rPr lang="en-US" sz="1600" smtClean="0">
                <a:latin typeface="Aparajita" pitchFamily="34" charset="0"/>
                <a:cs typeface="Aparajita" pitchFamily="34" charset="0"/>
              </a:rPr>
              <a:t>Dual </a:t>
            </a:r>
            <a:r>
              <a:rPr lang="en-US" sz="1600" dirty="0">
                <a:latin typeface="Aparajita" pitchFamily="34" charset="0"/>
                <a:cs typeface="Aparajita" pitchFamily="34" charset="0"/>
              </a:rPr>
              <a:t>Second Order Generalized Integrator based 3-phase PLL</a:t>
            </a:r>
          </a:p>
          <a:p>
            <a:pPr lvl="1"/>
            <a:r>
              <a:rPr lang="en-US" sz="1600" dirty="0" smtClean="0">
                <a:latin typeface="Aparajita" pitchFamily="34" charset="0"/>
                <a:cs typeface="Aparajita" pitchFamily="34" charset="0"/>
                <a:hlinkClick r:id="rId5" action="ppaction://hlinksldjump"/>
              </a:rPr>
              <a:t>MCCF</a:t>
            </a:r>
            <a:r>
              <a:rPr lang="en-US" sz="16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1600" dirty="0" smtClean="0">
                <a:latin typeface="Aparajita" pitchFamily="34" charset="0"/>
                <a:cs typeface="Aparajita" pitchFamily="34" charset="0"/>
              </a:rPr>
              <a:t>– Multiple Complex Coefficient Filter based 3-phase PLL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Comprehensive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Simulink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models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Intuitive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program (at least 200 comparisons possible!!)</a:t>
            </a:r>
          </a:p>
          <a:p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mbhav\Desktop\All_fqstep_error_wien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93002"/>
            <a:ext cx="4320480" cy="39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bhav\Desktop\All_unbal_error_wie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93002"/>
            <a:ext cx="4346655" cy="398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582548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– optimized </a:t>
            </a:r>
            <a:r>
              <a:rPr lang="el-GR" sz="2800" dirty="0" smtClean="0"/>
              <a:t>ω</a:t>
            </a:r>
            <a:r>
              <a:rPr lang="en-IN" sz="2800" baseline="-25000" dirty="0" smtClean="0"/>
              <a:t>n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pic>
        <p:nvPicPr>
          <p:cNvPr id="8194" name="Picture 2" descr="C:\Users\Sambhav\Desktop\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463961"/>
            <a:ext cx="9606682" cy="441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582548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– optimized </a:t>
            </a:r>
            <a:r>
              <a:rPr lang="el-GR" sz="2800" dirty="0" smtClean="0"/>
              <a:t>τ</a:t>
            </a:r>
            <a:r>
              <a:rPr lang="en-US" sz="2800" dirty="0" smtClean="0"/>
              <a:t>  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9218" name="Picture 2" descr="C:\Users\Sambhav\Desktop\ta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325792"/>
            <a:ext cx="9750698" cy="447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0832" y="-1339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Novel loop filter design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40575" y="548679"/>
            <a:ext cx="4403433" cy="86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Need: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decoupling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dynamic performance and filtering characteristic</a:t>
            </a: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ambhav\Desktop\comparision_weiner_propo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4" y="-27384"/>
            <a:ext cx="4427276" cy="29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mbhav\Desktop\comp_of_opt_d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49096"/>
            <a:ext cx="4466205" cy="28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9512" y="1452780"/>
            <a:ext cx="5115382" cy="4352484"/>
            <a:chOff x="827583" y="836712"/>
            <a:chExt cx="7664232" cy="5832648"/>
          </a:xfrm>
        </p:grpSpPr>
        <p:sp>
          <p:nvSpPr>
            <p:cNvPr id="6" name="Cloud 5"/>
            <p:cNvSpPr/>
            <p:nvPr/>
          </p:nvSpPr>
          <p:spPr>
            <a:xfrm>
              <a:off x="1789921" y="836712"/>
              <a:ext cx="5400600" cy="2685319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1860135" y="4005064"/>
              <a:ext cx="5400600" cy="2664296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Arc 7"/>
            <p:cNvSpPr/>
            <p:nvPr/>
          </p:nvSpPr>
          <p:spPr>
            <a:xfrm rot="10800000">
              <a:off x="827584" y="2137583"/>
              <a:ext cx="2628292" cy="2952328"/>
            </a:xfrm>
            <a:prstGeom prst="arc">
              <a:avLst>
                <a:gd name="adj1" fmla="val 16682295"/>
                <a:gd name="adj2" fmla="val 4629771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c 8"/>
            <p:cNvSpPr/>
            <p:nvPr/>
          </p:nvSpPr>
          <p:spPr>
            <a:xfrm rot="849477">
              <a:off x="5919709" y="1913075"/>
              <a:ext cx="2533875" cy="2920647"/>
            </a:xfrm>
            <a:prstGeom prst="arc">
              <a:avLst>
                <a:gd name="adj1" fmla="val 15310346"/>
                <a:gd name="adj2" fmla="val 4629771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6440" y="1484784"/>
              <a:ext cx="3746224" cy="618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hlinkClick r:id="rId5" action="ppaction://hlinksldjump"/>
                </a:rPr>
                <a:t>Error quantization</a:t>
              </a:r>
              <a:endParaRPr lang="en-IN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2777" y="4653136"/>
              <a:ext cx="4522945" cy="618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hlinkClick r:id="rId6" action="ppaction://hlinksldjump"/>
                </a:rPr>
                <a:t>Damping optimization</a:t>
              </a:r>
              <a:endParaRPr lang="en-IN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7931" y="2179372"/>
              <a:ext cx="1244580" cy="701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Newton </a:t>
              </a:r>
            </a:p>
            <a:p>
              <a:r>
                <a:rPr lang="en-US" sz="1400" b="1" dirty="0" smtClean="0"/>
                <a:t>Raphson</a:t>
              </a:r>
              <a:endParaRPr lang="en-IN" sz="1400" b="1" dirty="0"/>
            </a:p>
          </p:txBody>
        </p:sp>
        <p:sp>
          <p:nvSpPr>
            <p:cNvPr id="13" name="Arc 12"/>
            <p:cNvSpPr/>
            <p:nvPr/>
          </p:nvSpPr>
          <p:spPr>
            <a:xfrm rot="520290">
              <a:off x="3573498" y="1822904"/>
              <a:ext cx="1711566" cy="1212447"/>
            </a:xfrm>
            <a:prstGeom prst="arc">
              <a:avLst>
                <a:gd name="adj1" fmla="val 18662087"/>
                <a:gd name="adj2" fmla="val 12446247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7835" y="5334076"/>
              <a:ext cx="1383688" cy="989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Cardan’s</a:t>
              </a:r>
            </a:p>
            <a:p>
              <a:pPr algn="ctr"/>
              <a:r>
                <a:rPr lang="en-US" sz="1400" b="1" dirty="0" smtClean="0"/>
                <a:t>Analytical</a:t>
              </a:r>
            </a:p>
            <a:p>
              <a:pPr algn="ctr"/>
              <a:r>
                <a:rPr lang="en-US" sz="1400" b="1" dirty="0" smtClean="0"/>
                <a:t>Solution</a:t>
              </a:r>
              <a:endParaRPr lang="en-IN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32386" y="2863128"/>
              <a:ext cx="759429" cy="618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/>
                <a:t>ω</a:t>
              </a:r>
              <a:r>
                <a:rPr lang="en-IN" sz="2400" baseline="-25000" dirty="0"/>
                <a:t>n</a:t>
              </a:r>
              <a:endParaRPr lang="en-IN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3" y="3262654"/>
              <a:ext cx="519256" cy="618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/>
                <a:t>δ</a:t>
              </a:r>
              <a:endParaRPr lang="en-IN" sz="2400" b="1" dirty="0"/>
            </a:p>
          </p:txBody>
        </p:sp>
      </p:grpSp>
      <p:cxnSp>
        <p:nvCxnSpPr>
          <p:cNvPr id="21" name="Curved Connector 20"/>
          <p:cNvCxnSpPr/>
          <p:nvPr/>
        </p:nvCxnSpPr>
        <p:spPr>
          <a:xfrm flipV="1">
            <a:off x="3923928" y="764704"/>
            <a:ext cx="1318035" cy="816834"/>
          </a:xfrm>
          <a:prstGeom prst="curvedConnector3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4027333" y="5295232"/>
            <a:ext cx="1214630" cy="614044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240575" y="6021288"/>
            <a:ext cx="4800884" cy="86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Gives a unique set of loop filter parameters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no trial and error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mbhav\Desktop\compare_SRF_fqst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2" y="188640"/>
            <a:ext cx="4601618" cy="421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bhav\Desktop\k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544450"/>
            <a:ext cx="4782146" cy="21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mbhav\Desktop\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66" y="4544450"/>
            <a:ext cx="4782146" cy="21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71600" y="4365104"/>
            <a:ext cx="324036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3D lookup table: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580112" y="4365104"/>
            <a:ext cx="324036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3D lookup table: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5114" y="548680"/>
            <a:ext cx="4608512" cy="37573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Comparisons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with Wiener method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Better dynamic performance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Extremely convenient from user’s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Development of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3D lookup table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Theoretical aspect: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be used as an educational tool to make notable inferences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Practical aspect: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Eliminate constraints on the speed and computing power of the micro-controller/ DSP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832" y="-1339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Novel filter design (continued)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0832" y="-1339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548679"/>
            <a:ext cx="8568952" cy="4752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Analysis and in-depth understanding of 4 existing PLL schemes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Development of a generalized software applet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Excellent learning tool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Easy to use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find out which scheme tackles a particular issue better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Additions of other schemes (if required) can be easily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Novel self-consistent model based loop filter design</a:t>
            </a:r>
          </a:p>
          <a:p>
            <a:pPr marL="800100" lvl="1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 trial and error as a unique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8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pair for a particular grid condition</a:t>
            </a:r>
          </a:p>
          <a:p>
            <a:pPr marL="800100" lvl="1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Both error and damping is optimized</a:t>
            </a:r>
          </a:p>
          <a:p>
            <a:pPr marL="800100" lvl="1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3D lookup table for easy hardware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MSP430 Launchpad is used and the ADC and PWM modules are interfaced</a:t>
            </a: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Yet to create a frequency excursion to test the SRF PLL implementation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4993" y="517118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351" y="5755269"/>
            <a:ext cx="8573113" cy="986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the 3D lookup table for re-configurable filter design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testing of the proposed design on the other PLL schemes</a:t>
            </a:r>
          </a:p>
          <a:p>
            <a:pPr marL="857250" lvl="1" indent="-457200">
              <a:buFont typeface="+mj-lt"/>
              <a:buAutoNum type="arabicPeriod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08920"/>
            <a:ext cx="3312368" cy="1152128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Conventional SRF PLL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5" y="1510203"/>
            <a:ext cx="9032995" cy="44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8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 PLL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5601"/>
            <a:ext cx="7511046" cy="608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DSOGI PLL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05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84" y="3701705"/>
            <a:ext cx="4791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482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design and performance optimization of 3-phase PLLs for phase tracking under grid imperfections</vt:lpstr>
      <vt:lpstr>Detailed analysis of 4 PLL schemes in literature</vt:lpstr>
      <vt:lpstr>PowerPoint Presentation</vt:lpstr>
      <vt:lpstr>PowerPoint Presentation</vt:lpstr>
      <vt:lpstr>PowerPoint Presentation</vt:lpstr>
      <vt:lpstr>Thank you</vt:lpstr>
      <vt:lpstr>Conventional SRF PLL</vt:lpstr>
      <vt:lpstr>DDSRF PLL</vt:lpstr>
      <vt:lpstr>DSOGI PLL</vt:lpstr>
      <vt:lpstr>MCCF PLL</vt:lpstr>
      <vt:lpstr>4 PLLs simulated on a single model</vt:lpstr>
      <vt:lpstr>The grid simulator used to create imperfect grid conditions</vt:lpstr>
      <vt:lpstr>Intuitive plot program results</vt:lpstr>
      <vt:lpstr>PowerPoint Presentation</vt:lpstr>
      <vt:lpstr>PowerPoint Presentation</vt:lpstr>
      <vt:lpstr>Filtering characteristic v/s Dynamic response</vt:lpstr>
      <vt:lpstr>Comparisons – SRF PLL on phase jump</vt:lpstr>
      <vt:lpstr>Comparisons</vt:lpstr>
      <vt:lpstr>3D lookup table – optimized δ</vt:lpstr>
      <vt:lpstr>3D lookup table – optimized ωn </vt:lpstr>
      <vt:lpstr>3D lookup table – optimized τ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performance optimization of 3-phase PLLs for phase tracking under grid imperfections</dc:title>
  <dc:creator>Sambhav</dc:creator>
  <cp:lastModifiedBy>Sambhav</cp:lastModifiedBy>
  <cp:revision>50</cp:revision>
  <dcterms:created xsi:type="dcterms:W3CDTF">2012-05-06T13:15:01Z</dcterms:created>
  <dcterms:modified xsi:type="dcterms:W3CDTF">2012-05-07T03:18:04Z</dcterms:modified>
</cp:coreProperties>
</file>