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3" r:id="rId4"/>
    <p:sldId id="274" r:id="rId5"/>
    <p:sldId id="272" r:id="rId6"/>
    <p:sldId id="277" r:id="rId7"/>
    <p:sldId id="279" r:id="rId8"/>
    <p:sldId id="281" r:id="rId9"/>
    <p:sldId id="275" r:id="rId10"/>
    <p:sldId id="276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3739" autoAdjust="0"/>
  </p:normalViewPr>
  <p:slideViewPr>
    <p:cSldViewPr>
      <p:cViewPr>
        <p:scale>
          <a:sx n="75" d="100"/>
          <a:sy n="75" d="100"/>
        </p:scale>
        <p:origin x="-67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E0C0C-2266-4474-981F-04F49477B43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08329-5454-4009-AE05-0DFB33918498}">
      <dgm:prSet phldrT="[Text]" custT="1"/>
      <dgm:spPr/>
      <dgm:t>
        <a:bodyPr/>
        <a:lstStyle/>
        <a:p>
          <a:r>
            <a:rPr lang="en-US" sz="2300"/>
            <a:t>Y</a:t>
          </a:r>
          <a:r>
            <a:rPr lang="en-US" sz="1900" baseline="-25000"/>
            <a:t>bus</a:t>
          </a:r>
          <a:endParaRPr lang="en-US" sz="1900"/>
        </a:p>
      </dgm:t>
    </dgm:pt>
    <dgm:pt modelId="{691CB7BC-E3C9-4369-ABBA-2964FE3788A6}" type="parTrans" cxnId="{443E561E-E4EE-47F4-8A3F-9BFF7C4278EC}">
      <dgm:prSet/>
      <dgm:spPr/>
      <dgm:t>
        <a:bodyPr/>
        <a:lstStyle/>
        <a:p>
          <a:endParaRPr lang="en-US"/>
        </a:p>
      </dgm:t>
    </dgm:pt>
    <dgm:pt modelId="{C021B808-19C6-4DE4-B17C-8FF1C834B9ED}" type="sibTrans" cxnId="{443E561E-E4EE-47F4-8A3F-9BFF7C4278EC}">
      <dgm:prSet/>
      <dgm:spPr/>
      <dgm:t>
        <a:bodyPr/>
        <a:lstStyle/>
        <a:p>
          <a:endParaRPr lang="en-US"/>
        </a:p>
      </dgm:t>
    </dgm:pt>
    <dgm:pt modelId="{0B8034DB-74DA-4F7A-8135-D0D35BE07012}">
      <dgm:prSet phldrT="[Text]" custT="1"/>
      <dgm:spPr/>
      <dgm:t>
        <a:bodyPr/>
        <a:lstStyle/>
        <a:p>
          <a:r>
            <a:rPr lang="en-US" sz="1800" dirty="0"/>
            <a:t>Accept the physical impedances between buses of the power system network from the user</a:t>
          </a:r>
        </a:p>
      </dgm:t>
    </dgm:pt>
    <dgm:pt modelId="{E5BF2E6D-A4A7-4DC0-9810-D289FD192C2F}" type="parTrans" cxnId="{475C5408-3510-41A8-A36D-1DCB40C493B9}">
      <dgm:prSet/>
      <dgm:spPr/>
      <dgm:t>
        <a:bodyPr/>
        <a:lstStyle/>
        <a:p>
          <a:endParaRPr lang="en-US"/>
        </a:p>
      </dgm:t>
    </dgm:pt>
    <dgm:pt modelId="{9EB8812D-529B-4FBE-A8CE-A97773C57024}" type="sibTrans" cxnId="{475C5408-3510-41A8-A36D-1DCB40C493B9}">
      <dgm:prSet/>
      <dgm:spPr/>
      <dgm:t>
        <a:bodyPr/>
        <a:lstStyle/>
        <a:p>
          <a:endParaRPr lang="en-US"/>
        </a:p>
      </dgm:t>
    </dgm:pt>
    <dgm:pt modelId="{30C6E2F9-27CB-4D3A-B3CB-B9E023BFFD11}">
      <dgm:prSet phldrT="[Text]" custT="1"/>
      <dgm:spPr/>
      <dgm:t>
        <a:bodyPr/>
        <a:lstStyle/>
        <a:p>
          <a:r>
            <a:rPr lang="en-US" sz="1800" dirty="0"/>
            <a:t>Formulate the </a:t>
          </a:r>
          <a:r>
            <a:rPr lang="en-US" sz="1800" dirty="0" err="1"/>
            <a:t>Y</a:t>
          </a:r>
          <a:r>
            <a:rPr lang="en-US" sz="1800" baseline="-25000" dirty="0" err="1"/>
            <a:t>bus</a:t>
          </a:r>
          <a:r>
            <a:rPr lang="en-US" sz="1800" baseline="0" dirty="0"/>
            <a:t> matrix from the physical admittances</a:t>
          </a:r>
          <a:endParaRPr lang="en-US" sz="1800" dirty="0"/>
        </a:p>
      </dgm:t>
    </dgm:pt>
    <dgm:pt modelId="{3D9F775F-2E62-43A4-B267-F350678CFE23}" type="parTrans" cxnId="{DD847A10-3238-4B05-9C1A-B4CA19F95B26}">
      <dgm:prSet/>
      <dgm:spPr/>
      <dgm:t>
        <a:bodyPr/>
        <a:lstStyle/>
        <a:p>
          <a:endParaRPr lang="en-US"/>
        </a:p>
      </dgm:t>
    </dgm:pt>
    <dgm:pt modelId="{811776EB-8CAB-4FD5-B361-60D0F84B36EE}" type="sibTrans" cxnId="{DD847A10-3238-4B05-9C1A-B4CA19F95B26}">
      <dgm:prSet/>
      <dgm:spPr/>
      <dgm:t>
        <a:bodyPr/>
        <a:lstStyle/>
        <a:p>
          <a:endParaRPr lang="en-US"/>
        </a:p>
      </dgm:t>
    </dgm:pt>
    <dgm:pt modelId="{D452559D-7F79-4D4A-A439-AC86A720B5E5}">
      <dgm:prSet phldrT="[Text]" custT="1"/>
      <dgm:spPr/>
      <dgm:t>
        <a:bodyPr/>
        <a:lstStyle/>
        <a:p>
          <a:r>
            <a:rPr lang="en-US" sz="1600"/>
            <a:t>Type of Fault</a:t>
          </a:r>
        </a:p>
      </dgm:t>
    </dgm:pt>
    <dgm:pt modelId="{A7F85C3D-E0B7-46D7-A422-CEFB8622617D}" type="parTrans" cxnId="{50CBA5C8-DBCD-483A-BE23-06ABA5D5A220}">
      <dgm:prSet/>
      <dgm:spPr/>
      <dgm:t>
        <a:bodyPr/>
        <a:lstStyle/>
        <a:p>
          <a:endParaRPr lang="en-US"/>
        </a:p>
      </dgm:t>
    </dgm:pt>
    <dgm:pt modelId="{D375E2F0-A836-4C66-B96B-225CA0860639}" type="sibTrans" cxnId="{50CBA5C8-DBCD-483A-BE23-06ABA5D5A220}">
      <dgm:prSet/>
      <dgm:spPr/>
      <dgm:t>
        <a:bodyPr/>
        <a:lstStyle/>
        <a:p>
          <a:endParaRPr lang="en-US"/>
        </a:p>
      </dgm:t>
    </dgm:pt>
    <dgm:pt modelId="{6D20B3E7-BCAD-44E2-B272-25EA3631B5D3}">
      <dgm:prSet phldrT="[Text]" custT="1"/>
      <dgm:spPr/>
      <dgm:t>
        <a:bodyPr/>
        <a:lstStyle/>
        <a:p>
          <a:r>
            <a:rPr lang="en-US" sz="1800" dirty="0"/>
            <a:t>Compute the fault current at the bus with the 3-phase fault</a:t>
          </a:r>
        </a:p>
      </dgm:t>
    </dgm:pt>
    <dgm:pt modelId="{3811C31D-61D9-4D55-A63C-F684AA934302}" type="parTrans" cxnId="{836E7B87-6668-4DEC-97B4-B8419755A398}">
      <dgm:prSet/>
      <dgm:spPr/>
      <dgm:t>
        <a:bodyPr/>
        <a:lstStyle/>
        <a:p>
          <a:endParaRPr lang="en-US"/>
        </a:p>
      </dgm:t>
    </dgm:pt>
    <dgm:pt modelId="{9EE33921-5609-4B16-9E8E-DA93951BFD91}" type="sibTrans" cxnId="{836E7B87-6668-4DEC-97B4-B8419755A398}">
      <dgm:prSet/>
      <dgm:spPr/>
      <dgm:t>
        <a:bodyPr/>
        <a:lstStyle/>
        <a:p>
          <a:endParaRPr lang="en-US"/>
        </a:p>
      </dgm:t>
    </dgm:pt>
    <dgm:pt modelId="{23E88648-8983-422B-934F-2E1FAB4FC468}">
      <dgm:prSet phldrT="[Text]" custT="1"/>
      <dgm:spPr/>
      <dgm:t>
        <a:bodyPr/>
        <a:lstStyle/>
        <a:p>
          <a:r>
            <a:rPr lang="en-US" sz="2300"/>
            <a:t>V</a:t>
          </a:r>
          <a:r>
            <a:rPr lang="en-US" sz="2300" baseline="-25000"/>
            <a:t>f</a:t>
          </a:r>
          <a:endParaRPr lang="en-US" sz="2300"/>
        </a:p>
      </dgm:t>
    </dgm:pt>
    <dgm:pt modelId="{87B92FBB-F507-4573-AF87-D5AA826BF6EB}" type="parTrans" cxnId="{BB835C3E-B6AF-4272-94E8-B325012D58D9}">
      <dgm:prSet/>
      <dgm:spPr/>
      <dgm:t>
        <a:bodyPr/>
        <a:lstStyle/>
        <a:p>
          <a:endParaRPr lang="en-US"/>
        </a:p>
      </dgm:t>
    </dgm:pt>
    <dgm:pt modelId="{5188F117-460C-4562-BE14-A10F0A8972F5}" type="sibTrans" cxnId="{BB835C3E-B6AF-4272-94E8-B325012D58D9}">
      <dgm:prSet/>
      <dgm:spPr/>
      <dgm:t>
        <a:bodyPr/>
        <a:lstStyle/>
        <a:p>
          <a:endParaRPr lang="en-US"/>
        </a:p>
      </dgm:t>
    </dgm:pt>
    <dgm:pt modelId="{3CB6163D-2DE6-4E0B-B81E-1B45212B8208}">
      <dgm:prSet phldrT="[Text]" custT="1"/>
      <dgm:spPr/>
      <dgm:t>
        <a:bodyPr/>
        <a:lstStyle/>
        <a:p>
          <a:r>
            <a:rPr lang="en-US" sz="1800" dirty="0"/>
            <a:t>Compute the difference matrix, by multiplying the </a:t>
          </a:r>
          <a:r>
            <a:rPr lang="en-US" sz="1800" dirty="0" err="1"/>
            <a:t>Z</a:t>
          </a:r>
          <a:r>
            <a:rPr lang="en-US" sz="1800" baseline="-25000" dirty="0" err="1"/>
            <a:t>bus</a:t>
          </a:r>
          <a:r>
            <a:rPr lang="en-US" sz="1800" baseline="0" dirty="0"/>
            <a:t> with the injected fault current matrix</a:t>
          </a:r>
          <a:endParaRPr lang="en-US" sz="1800" dirty="0"/>
        </a:p>
      </dgm:t>
    </dgm:pt>
    <dgm:pt modelId="{3DD7441C-A1B6-4B5A-966F-E5E295F8DA21}" type="parTrans" cxnId="{C8FEA939-EBD8-485B-A1F8-04402882FB73}">
      <dgm:prSet/>
      <dgm:spPr/>
      <dgm:t>
        <a:bodyPr/>
        <a:lstStyle/>
        <a:p>
          <a:endParaRPr lang="en-US"/>
        </a:p>
      </dgm:t>
    </dgm:pt>
    <dgm:pt modelId="{DFA045EA-521D-41F2-AFC3-9AD19AA5FFE1}" type="sibTrans" cxnId="{C8FEA939-EBD8-485B-A1F8-04402882FB73}">
      <dgm:prSet/>
      <dgm:spPr/>
      <dgm:t>
        <a:bodyPr/>
        <a:lstStyle/>
        <a:p>
          <a:endParaRPr lang="en-US"/>
        </a:p>
      </dgm:t>
    </dgm:pt>
    <dgm:pt modelId="{B38CD401-F64A-4C68-AA9F-E7A3BC6792C8}">
      <dgm:prSet phldrT="[Text]" custT="1"/>
      <dgm:spPr/>
      <dgm:t>
        <a:bodyPr/>
        <a:lstStyle/>
        <a:p>
          <a:r>
            <a:rPr lang="en-US" sz="1800" dirty="0"/>
            <a:t>Accept from the user, the bus at which the 3-phase fault is to be simulated</a:t>
          </a:r>
        </a:p>
      </dgm:t>
    </dgm:pt>
    <dgm:pt modelId="{03C287E3-6284-41F1-85C0-F67B6DB0E0DE}" type="parTrans" cxnId="{3AD8C54F-BA1F-470C-8403-D1B103DCE6F4}">
      <dgm:prSet/>
      <dgm:spPr/>
      <dgm:t>
        <a:bodyPr/>
        <a:lstStyle/>
        <a:p>
          <a:endParaRPr lang="en-US"/>
        </a:p>
      </dgm:t>
    </dgm:pt>
    <dgm:pt modelId="{4E97B127-1EFB-4E2A-9F0B-0C84AC71D399}" type="sibTrans" cxnId="{3AD8C54F-BA1F-470C-8403-D1B103DCE6F4}">
      <dgm:prSet/>
      <dgm:spPr/>
      <dgm:t>
        <a:bodyPr/>
        <a:lstStyle/>
        <a:p>
          <a:endParaRPr lang="en-US"/>
        </a:p>
      </dgm:t>
    </dgm:pt>
    <dgm:pt modelId="{AFBD9BE3-DAF6-4491-9336-BCBEA8D72AC7}">
      <dgm:prSet phldrT="[Text]" custT="1"/>
      <dgm:spPr/>
      <dgm:t>
        <a:bodyPr/>
        <a:lstStyle/>
        <a:p>
          <a:r>
            <a:rPr lang="en-US" sz="2300"/>
            <a:t>Z</a:t>
          </a:r>
          <a:r>
            <a:rPr lang="en-US" sz="2300" baseline="-25000"/>
            <a:t>bus</a:t>
          </a:r>
          <a:endParaRPr lang="en-US" sz="2300"/>
        </a:p>
      </dgm:t>
    </dgm:pt>
    <dgm:pt modelId="{1E481B19-A374-4D1F-943A-03B169DB1E24}" type="parTrans" cxnId="{CABD870A-105E-41D1-A794-519DB7A1B4D8}">
      <dgm:prSet/>
      <dgm:spPr/>
      <dgm:t>
        <a:bodyPr/>
        <a:lstStyle/>
        <a:p>
          <a:endParaRPr lang="en-US"/>
        </a:p>
      </dgm:t>
    </dgm:pt>
    <dgm:pt modelId="{552F0AB3-4B78-4625-A63B-160FB468FCA8}" type="sibTrans" cxnId="{CABD870A-105E-41D1-A794-519DB7A1B4D8}">
      <dgm:prSet/>
      <dgm:spPr/>
      <dgm:t>
        <a:bodyPr/>
        <a:lstStyle/>
        <a:p>
          <a:endParaRPr lang="en-US"/>
        </a:p>
      </dgm:t>
    </dgm:pt>
    <dgm:pt modelId="{857F3928-AE98-49BE-A11F-305971CF4841}">
      <dgm:prSet phldrT="[Text]" custT="1"/>
      <dgm:spPr/>
      <dgm:t>
        <a:bodyPr/>
        <a:lstStyle/>
        <a:p>
          <a:r>
            <a:rPr lang="en-US" sz="1800" dirty="0"/>
            <a:t>Invert the </a:t>
          </a:r>
          <a:r>
            <a:rPr lang="en-US" sz="1800" dirty="0" err="1"/>
            <a:t>Y</a:t>
          </a:r>
          <a:r>
            <a:rPr lang="en-US" sz="1800" baseline="-25000" dirty="0" err="1"/>
            <a:t>bus</a:t>
          </a:r>
          <a:r>
            <a:rPr lang="en-US" sz="1800" baseline="-25000" dirty="0"/>
            <a:t> </a:t>
          </a:r>
          <a:r>
            <a:rPr lang="en-US" sz="1800" baseline="0" dirty="0"/>
            <a:t>matrix to obtain the </a:t>
          </a:r>
          <a:r>
            <a:rPr lang="en-US" sz="1800" baseline="0" dirty="0" err="1"/>
            <a:t>Z</a:t>
          </a:r>
          <a:r>
            <a:rPr lang="en-US" sz="1800" baseline="-25000" dirty="0" err="1"/>
            <a:t>bus</a:t>
          </a:r>
          <a:r>
            <a:rPr lang="en-US" sz="1800" baseline="0" dirty="0"/>
            <a:t> matrix of the given network</a:t>
          </a:r>
          <a:endParaRPr lang="en-US" sz="1800" dirty="0"/>
        </a:p>
      </dgm:t>
    </dgm:pt>
    <dgm:pt modelId="{7DD7A3CB-20D8-41D1-9AD2-B10833D70807}" type="parTrans" cxnId="{F2000B8B-FE3D-48A8-B3E9-42DD1AE29723}">
      <dgm:prSet/>
      <dgm:spPr/>
      <dgm:t>
        <a:bodyPr/>
        <a:lstStyle/>
        <a:p>
          <a:endParaRPr lang="en-US"/>
        </a:p>
      </dgm:t>
    </dgm:pt>
    <dgm:pt modelId="{2DC865AC-C3D7-4868-A67F-48F7DF7E9CB5}" type="sibTrans" cxnId="{F2000B8B-FE3D-48A8-B3E9-42DD1AE29723}">
      <dgm:prSet/>
      <dgm:spPr/>
      <dgm:t>
        <a:bodyPr/>
        <a:lstStyle/>
        <a:p>
          <a:endParaRPr lang="en-US"/>
        </a:p>
      </dgm:t>
    </dgm:pt>
    <dgm:pt modelId="{00C78829-037E-4F77-87F7-0BDC5D563992}">
      <dgm:prSet phldrT="[Text]" custT="1"/>
      <dgm:spPr/>
      <dgm:t>
        <a:bodyPr/>
        <a:lstStyle/>
        <a:p>
          <a:r>
            <a:rPr lang="en-US" sz="2300"/>
            <a:t>I</a:t>
          </a:r>
          <a:r>
            <a:rPr lang="en-US" sz="2300" baseline="-25000"/>
            <a:t>f</a:t>
          </a:r>
          <a:endParaRPr lang="en-US" sz="2300"/>
        </a:p>
      </dgm:t>
    </dgm:pt>
    <dgm:pt modelId="{1E383BCE-2D4B-47FE-8077-5C03C0B227EA}" type="parTrans" cxnId="{CB59EB5B-A20F-4947-A638-94A96EF3E04D}">
      <dgm:prSet/>
      <dgm:spPr/>
      <dgm:t>
        <a:bodyPr/>
        <a:lstStyle/>
        <a:p>
          <a:endParaRPr lang="en-US"/>
        </a:p>
      </dgm:t>
    </dgm:pt>
    <dgm:pt modelId="{C99F4E7A-F65A-4E88-935F-2D9CE85B320E}" type="sibTrans" cxnId="{CB59EB5B-A20F-4947-A638-94A96EF3E04D}">
      <dgm:prSet/>
      <dgm:spPr/>
      <dgm:t>
        <a:bodyPr/>
        <a:lstStyle/>
        <a:p>
          <a:endParaRPr lang="en-US"/>
        </a:p>
      </dgm:t>
    </dgm:pt>
    <dgm:pt modelId="{009F27C7-4361-4241-932A-E03A7574157F}">
      <dgm:prSet phldrT="[Text]" custT="1"/>
      <dgm:spPr/>
      <dgm:t>
        <a:bodyPr/>
        <a:lstStyle/>
        <a:p>
          <a:r>
            <a:rPr lang="en-US" sz="1800" dirty="0"/>
            <a:t>Also ask if it is a bolted fault or a fault through an impedance</a:t>
          </a:r>
        </a:p>
      </dgm:t>
    </dgm:pt>
    <dgm:pt modelId="{2BDBCAD9-4088-45FD-84A2-F7EBCB45DFCF}" type="parTrans" cxnId="{288B5649-CE45-4DC2-B693-F23E59C15411}">
      <dgm:prSet/>
      <dgm:spPr/>
      <dgm:t>
        <a:bodyPr/>
        <a:lstStyle/>
        <a:p>
          <a:endParaRPr lang="en-US"/>
        </a:p>
      </dgm:t>
    </dgm:pt>
    <dgm:pt modelId="{BA2FE1D6-3470-4010-9DC2-92F75EED22A3}" type="sibTrans" cxnId="{288B5649-CE45-4DC2-B693-F23E59C15411}">
      <dgm:prSet/>
      <dgm:spPr/>
      <dgm:t>
        <a:bodyPr/>
        <a:lstStyle/>
        <a:p>
          <a:endParaRPr lang="en-US"/>
        </a:p>
      </dgm:t>
    </dgm:pt>
    <dgm:pt modelId="{16161829-D39A-4999-9770-802A844229AA}">
      <dgm:prSet phldrT="[Text]" custT="1"/>
      <dgm:spPr/>
      <dgm:t>
        <a:bodyPr/>
        <a:lstStyle/>
        <a:p>
          <a:r>
            <a:rPr lang="en-US" sz="1800" dirty="0"/>
            <a:t>Add the pre-fault voltages to the difference matrix to get the during-fault voltages</a:t>
          </a:r>
        </a:p>
      </dgm:t>
    </dgm:pt>
    <dgm:pt modelId="{1529C2E4-043B-4524-ABAB-9D996974F220}" type="parTrans" cxnId="{B3041F5C-73E7-441A-AD8D-A9E4AB89BB84}">
      <dgm:prSet/>
      <dgm:spPr/>
      <dgm:t>
        <a:bodyPr/>
        <a:lstStyle/>
        <a:p>
          <a:endParaRPr lang="en-US"/>
        </a:p>
      </dgm:t>
    </dgm:pt>
    <dgm:pt modelId="{87EC2D00-AC41-42A1-AAD5-C2A170C10AF5}" type="sibTrans" cxnId="{B3041F5C-73E7-441A-AD8D-A9E4AB89BB84}">
      <dgm:prSet/>
      <dgm:spPr/>
      <dgm:t>
        <a:bodyPr/>
        <a:lstStyle/>
        <a:p>
          <a:endParaRPr lang="en-US"/>
        </a:p>
      </dgm:t>
    </dgm:pt>
    <dgm:pt modelId="{AEB99A06-09D0-43BD-BAF8-1EDF0FDF0CAA}">
      <dgm:prSet phldrT="[Text]" custT="1"/>
      <dgm:spPr/>
      <dgm:t>
        <a:bodyPr/>
        <a:lstStyle/>
        <a:p>
          <a:r>
            <a:rPr lang="en-US" sz="1600"/>
            <a:t>Line flows</a:t>
          </a:r>
        </a:p>
      </dgm:t>
    </dgm:pt>
    <dgm:pt modelId="{5BE2A80F-A728-4582-9413-AED88B31E7DD}" type="parTrans" cxnId="{6B1BDD24-6E15-4062-835A-9057F102B57A}">
      <dgm:prSet/>
      <dgm:spPr/>
      <dgm:t>
        <a:bodyPr/>
        <a:lstStyle/>
        <a:p>
          <a:endParaRPr lang="en-US"/>
        </a:p>
      </dgm:t>
    </dgm:pt>
    <dgm:pt modelId="{8FAD385F-8B0A-4696-A7AD-C21B936070EB}" type="sibTrans" cxnId="{6B1BDD24-6E15-4062-835A-9057F102B57A}">
      <dgm:prSet/>
      <dgm:spPr/>
      <dgm:t>
        <a:bodyPr/>
        <a:lstStyle/>
        <a:p>
          <a:endParaRPr lang="en-US"/>
        </a:p>
      </dgm:t>
    </dgm:pt>
    <dgm:pt modelId="{39BFC825-D3AD-428D-B34E-14D56E277EC7}">
      <dgm:prSet phldrT="[Text]" custT="1"/>
      <dgm:spPr/>
      <dgm:t>
        <a:bodyPr/>
        <a:lstStyle/>
        <a:p>
          <a:r>
            <a:rPr lang="en-US" sz="1800" dirty="0"/>
            <a:t>From the knowledge of during-fault voltages at the buses and the physical impedances between them, the line flows can be calculated</a:t>
          </a:r>
        </a:p>
      </dgm:t>
    </dgm:pt>
    <dgm:pt modelId="{8CF17A02-96BF-44A6-BADB-ED21072860F1}" type="parTrans" cxnId="{FEDAC6DD-55A0-4F74-9511-3A1DDB5D0C12}">
      <dgm:prSet/>
      <dgm:spPr/>
      <dgm:t>
        <a:bodyPr/>
        <a:lstStyle/>
        <a:p>
          <a:endParaRPr lang="en-US"/>
        </a:p>
      </dgm:t>
    </dgm:pt>
    <dgm:pt modelId="{4314175D-1AFD-4736-91CB-30F7334C0809}" type="sibTrans" cxnId="{FEDAC6DD-55A0-4F74-9511-3A1DDB5D0C12}">
      <dgm:prSet/>
      <dgm:spPr/>
      <dgm:t>
        <a:bodyPr/>
        <a:lstStyle/>
        <a:p>
          <a:endParaRPr lang="en-US"/>
        </a:p>
      </dgm:t>
    </dgm:pt>
    <dgm:pt modelId="{912AB438-8748-4927-8F49-9AD0F47BCFB2}">
      <dgm:prSet phldrT="[Text]" custT="1"/>
      <dgm:spPr/>
      <dgm:t>
        <a:bodyPr/>
        <a:lstStyle/>
        <a:p>
          <a:r>
            <a:rPr lang="en-US" sz="1800" dirty="0"/>
            <a:t>Assume the pre-fault voltages at all buses are 1 </a:t>
          </a:r>
          <a:r>
            <a:rPr lang="en-US" sz="1800" dirty="0" err="1"/>
            <a:t>p.u</a:t>
          </a:r>
          <a:r>
            <a:rPr lang="en-US" sz="1800" dirty="0"/>
            <a:t>.</a:t>
          </a:r>
        </a:p>
      </dgm:t>
    </dgm:pt>
    <dgm:pt modelId="{B5B94087-5591-45F3-99EA-62A2866F11BC}" type="parTrans" cxnId="{A1C5ED0C-63D6-4057-88B1-759E5D09C71F}">
      <dgm:prSet/>
      <dgm:spPr/>
      <dgm:t>
        <a:bodyPr/>
        <a:lstStyle/>
        <a:p>
          <a:endParaRPr lang="en-US"/>
        </a:p>
      </dgm:t>
    </dgm:pt>
    <dgm:pt modelId="{51BF6955-354D-4409-BC2C-EA3F30C41835}" type="sibTrans" cxnId="{A1C5ED0C-63D6-4057-88B1-759E5D09C71F}">
      <dgm:prSet/>
      <dgm:spPr/>
      <dgm:t>
        <a:bodyPr/>
        <a:lstStyle/>
        <a:p>
          <a:endParaRPr lang="en-US"/>
        </a:p>
      </dgm:t>
    </dgm:pt>
    <dgm:pt modelId="{D29D0D5E-9A2D-494F-AF0B-15FEE837FBB4}" type="pres">
      <dgm:prSet presAssocID="{03CE0C0C-2266-4474-981F-04F49477B4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3FA9A-F0C4-4DFB-AFF9-3CF5D5295BE7}" type="pres">
      <dgm:prSet presAssocID="{61508329-5454-4009-AE05-0DFB33918498}" presName="composite" presStyleCnt="0"/>
      <dgm:spPr/>
    </dgm:pt>
    <dgm:pt modelId="{CBD67676-DBAF-4937-935A-2340CB9F3B23}" type="pres">
      <dgm:prSet presAssocID="{61508329-5454-4009-AE05-0DFB33918498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1F879-DFA5-4CA8-97C1-6513B9AC9BA6}" type="pres">
      <dgm:prSet presAssocID="{61508329-5454-4009-AE05-0DFB33918498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60AB3-D4AC-42FB-9C03-D663469D4BB3}" type="pres">
      <dgm:prSet presAssocID="{C021B808-19C6-4DE4-B17C-8FF1C834B9ED}" presName="sp" presStyleCnt="0"/>
      <dgm:spPr/>
    </dgm:pt>
    <dgm:pt modelId="{52B9F39A-AF58-461F-9E25-01D86F0DDBF9}" type="pres">
      <dgm:prSet presAssocID="{AFBD9BE3-DAF6-4491-9336-BCBEA8D72AC7}" presName="composite" presStyleCnt="0"/>
      <dgm:spPr/>
    </dgm:pt>
    <dgm:pt modelId="{4BF09EE8-ACB6-492C-A5E8-5B4BDBEFEF81}" type="pres">
      <dgm:prSet presAssocID="{AFBD9BE3-DAF6-4491-9336-BCBEA8D72AC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2E943-1785-4F41-936C-70971D004AB8}" type="pres">
      <dgm:prSet presAssocID="{AFBD9BE3-DAF6-4491-9336-BCBEA8D72AC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275F5-DAA3-4CD0-83B9-C65992764623}" type="pres">
      <dgm:prSet presAssocID="{552F0AB3-4B78-4625-A63B-160FB468FCA8}" presName="sp" presStyleCnt="0"/>
      <dgm:spPr/>
    </dgm:pt>
    <dgm:pt modelId="{550D48D4-BCDF-4966-ACA5-1DB96EC41FBF}" type="pres">
      <dgm:prSet presAssocID="{D452559D-7F79-4D4A-A439-AC86A720B5E5}" presName="composite" presStyleCnt="0"/>
      <dgm:spPr/>
    </dgm:pt>
    <dgm:pt modelId="{3C8DC0C9-33E2-440A-876C-1F543C53989E}" type="pres">
      <dgm:prSet presAssocID="{D452559D-7F79-4D4A-A439-AC86A720B5E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CDA7-64A9-45C9-BB24-5AAE510850FC}" type="pres">
      <dgm:prSet presAssocID="{D452559D-7F79-4D4A-A439-AC86A720B5E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45C23-9140-44D5-8C68-A4AD0F2DBAE4}" type="pres">
      <dgm:prSet presAssocID="{D375E2F0-A836-4C66-B96B-225CA0860639}" presName="sp" presStyleCnt="0"/>
      <dgm:spPr/>
    </dgm:pt>
    <dgm:pt modelId="{891C5EBA-7447-4EC9-9070-BB6B36B0C9BA}" type="pres">
      <dgm:prSet presAssocID="{00C78829-037E-4F77-87F7-0BDC5D563992}" presName="composite" presStyleCnt="0"/>
      <dgm:spPr/>
    </dgm:pt>
    <dgm:pt modelId="{14CD19AB-948A-48CC-B56B-754B9513D32B}" type="pres">
      <dgm:prSet presAssocID="{00C78829-037E-4F77-87F7-0BDC5D56399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F85A5-D8D5-4EE7-AA62-B421845412BD}" type="pres">
      <dgm:prSet presAssocID="{00C78829-037E-4F77-87F7-0BDC5D56399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4B1E3-2781-47FD-9A5D-DCB07FAB0437}" type="pres">
      <dgm:prSet presAssocID="{C99F4E7A-F65A-4E88-935F-2D9CE85B320E}" presName="sp" presStyleCnt="0"/>
      <dgm:spPr/>
    </dgm:pt>
    <dgm:pt modelId="{17B8DEBF-4F7D-42B7-B3ED-40A64FC6C680}" type="pres">
      <dgm:prSet presAssocID="{23E88648-8983-422B-934F-2E1FAB4FC468}" presName="composite" presStyleCnt="0"/>
      <dgm:spPr/>
    </dgm:pt>
    <dgm:pt modelId="{AC4F6B9C-9A75-4030-9233-F15E2E4F38D6}" type="pres">
      <dgm:prSet presAssocID="{23E88648-8983-422B-934F-2E1FAB4FC468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3036C-A878-4EAA-AC5C-1DF88DBF6E5E}" type="pres">
      <dgm:prSet presAssocID="{23E88648-8983-422B-934F-2E1FAB4FC468}" presName="descendantText" presStyleLbl="alignAcc1" presStyleIdx="4" presStyleCnt="6" custScaleY="130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18D18-83A8-4DA2-A564-F0F5B4FC3FA8}" type="pres">
      <dgm:prSet presAssocID="{5188F117-460C-4562-BE14-A10F0A8972F5}" presName="sp" presStyleCnt="0"/>
      <dgm:spPr/>
    </dgm:pt>
    <dgm:pt modelId="{A951EDB3-64EC-4B75-8FCB-1F0CC1692381}" type="pres">
      <dgm:prSet presAssocID="{AEB99A06-09D0-43BD-BAF8-1EDF0FDF0CAA}" presName="composite" presStyleCnt="0"/>
      <dgm:spPr/>
    </dgm:pt>
    <dgm:pt modelId="{BEFF7363-F4F6-497A-9A6F-11FBFB010A72}" type="pres">
      <dgm:prSet presAssocID="{AEB99A06-09D0-43BD-BAF8-1EDF0FDF0CA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23A55-A293-45A1-BB7D-A6BC82A53C81}" type="pres">
      <dgm:prSet presAssocID="{AEB99A06-09D0-43BD-BAF8-1EDF0FDF0CA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E9A53D-963A-4B6D-A128-619ACE116FEE}" type="presOf" srcId="{0B8034DB-74DA-4F7A-8135-D0D35BE07012}" destId="{BAB1F879-DFA5-4CA8-97C1-6513B9AC9BA6}" srcOrd="0" destOrd="0" presId="urn:microsoft.com/office/officeart/2005/8/layout/chevron2"/>
    <dgm:cxn modelId="{15D13EF9-0196-4503-9440-5CB58A7B0FFF}" type="presOf" srcId="{03CE0C0C-2266-4474-981F-04F49477B436}" destId="{D29D0D5E-9A2D-494F-AF0B-15FEE837FBB4}" srcOrd="0" destOrd="0" presId="urn:microsoft.com/office/officeart/2005/8/layout/chevron2"/>
    <dgm:cxn modelId="{836E7B87-6668-4DEC-97B4-B8419755A398}" srcId="{00C78829-037E-4F77-87F7-0BDC5D563992}" destId="{6D20B3E7-BCAD-44E2-B272-25EA3631B5D3}" srcOrd="0" destOrd="0" parTransId="{3811C31D-61D9-4D55-A63C-F684AA934302}" sibTransId="{9EE33921-5609-4B16-9E8E-DA93951BFD91}"/>
    <dgm:cxn modelId="{97081268-4B8D-4DDE-AD26-80F1520F8747}" type="presOf" srcId="{6D20B3E7-BCAD-44E2-B272-25EA3631B5D3}" destId="{725F85A5-D8D5-4EE7-AA62-B421845412BD}" srcOrd="0" destOrd="0" presId="urn:microsoft.com/office/officeart/2005/8/layout/chevron2"/>
    <dgm:cxn modelId="{9214CDC6-8BEC-482A-B560-A60CEAC56310}" type="presOf" srcId="{00C78829-037E-4F77-87F7-0BDC5D563992}" destId="{14CD19AB-948A-48CC-B56B-754B9513D32B}" srcOrd="0" destOrd="0" presId="urn:microsoft.com/office/officeart/2005/8/layout/chevron2"/>
    <dgm:cxn modelId="{901323F5-D596-4C5D-970D-6900EAE90BDC}" type="presOf" srcId="{3CB6163D-2DE6-4E0B-B81E-1B45212B8208}" destId="{12B3036C-A878-4EAA-AC5C-1DF88DBF6E5E}" srcOrd="0" destOrd="0" presId="urn:microsoft.com/office/officeart/2005/8/layout/chevron2"/>
    <dgm:cxn modelId="{CB59EB5B-A20F-4947-A638-94A96EF3E04D}" srcId="{03CE0C0C-2266-4474-981F-04F49477B436}" destId="{00C78829-037E-4F77-87F7-0BDC5D563992}" srcOrd="3" destOrd="0" parTransId="{1E383BCE-2D4B-47FE-8077-5C03C0B227EA}" sibTransId="{C99F4E7A-F65A-4E88-935F-2D9CE85B320E}"/>
    <dgm:cxn modelId="{75E85DF8-1768-475A-8B50-1693903D53A2}" type="presOf" srcId="{39BFC825-D3AD-428D-B34E-14D56E277EC7}" destId="{E7D23A55-A293-45A1-BB7D-A6BC82A53C81}" srcOrd="0" destOrd="0" presId="urn:microsoft.com/office/officeart/2005/8/layout/chevron2"/>
    <dgm:cxn modelId="{DD847A10-3238-4B05-9C1A-B4CA19F95B26}" srcId="{61508329-5454-4009-AE05-0DFB33918498}" destId="{30C6E2F9-27CB-4D3A-B3CB-B9E023BFFD11}" srcOrd="1" destOrd="0" parTransId="{3D9F775F-2E62-43A4-B267-F350678CFE23}" sibTransId="{811776EB-8CAB-4FD5-B361-60D0F84B36EE}"/>
    <dgm:cxn modelId="{647CA562-A38E-4804-BA4C-C9B8CB1C9555}" type="presOf" srcId="{857F3928-AE98-49BE-A11F-305971CF4841}" destId="{7FE2E943-1785-4F41-936C-70971D004AB8}" srcOrd="0" destOrd="0" presId="urn:microsoft.com/office/officeart/2005/8/layout/chevron2"/>
    <dgm:cxn modelId="{C8FEA939-EBD8-485B-A1F8-04402882FB73}" srcId="{23E88648-8983-422B-934F-2E1FAB4FC468}" destId="{3CB6163D-2DE6-4E0B-B81E-1B45212B8208}" srcOrd="0" destOrd="0" parTransId="{3DD7441C-A1B6-4B5A-966F-E5E295F8DA21}" sibTransId="{DFA045EA-521D-41F2-AFC3-9AD19AA5FFE1}"/>
    <dgm:cxn modelId="{E1DEAE7A-5F39-4502-AE25-7C87310CA819}" type="presOf" srcId="{D452559D-7F79-4D4A-A439-AC86A720B5E5}" destId="{3C8DC0C9-33E2-440A-876C-1F543C53989E}" srcOrd="0" destOrd="0" presId="urn:microsoft.com/office/officeart/2005/8/layout/chevron2"/>
    <dgm:cxn modelId="{F2000B8B-FE3D-48A8-B3E9-42DD1AE29723}" srcId="{AFBD9BE3-DAF6-4491-9336-BCBEA8D72AC7}" destId="{857F3928-AE98-49BE-A11F-305971CF4841}" srcOrd="0" destOrd="0" parTransId="{7DD7A3CB-20D8-41D1-9AD2-B10833D70807}" sibTransId="{2DC865AC-C3D7-4868-A67F-48F7DF7E9CB5}"/>
    <dgm:cxn modelId="{E01A42A3-CEA2-41D1-8E25-BCD28814D7AB}" type="presOf" srcId="{912AB438-8748-4927-8F49-9AD0F47BCFB2}" destId="{725F85A5-D8D5-4EE7-AA62-B421845412BD}" srcOrd="0" destOrd="1" presId="urn:microsoft.com/office/officeart/2005/8/layout/chevron2"/>
    <dgm:cxn modelId="{1B11E895-833B-4FF9-878B-E582F235F7F5}" type="presOf" srcId="{61508329-5454-4009-AE05-0DFB33918498}" destId="{CBD67676-DBAF-4937-935A-2340CB9F3B23}" srcOrd="0" destOrd="0" presId="urn:microsoft.com/office/officeart/2005/8/layout/chevron2"/>
    <dgm:cxn modelId="{08D194AC-160D-4615-9615-1A08833871C9}" type="presOf" srcId="{16161829-D39A-4999-9770-802A844229AA}" destId="{12B3036C-A878-4EAA-AC5C-1DF88DBF6E5E}" srcOrd="0" destOrd="1" presId="urn:microsoft.com/office/officeart/2005/8/layout/chevron2"/>
    <dgm:cxn modelId="{B7A07C94-6D4F-4301-8973-CAC140CF930A}" type="presOf" srcId="{AFBD9BE3-DAF6-4491-9336-BCBEA8D72AC7}" destId="{4BF09EE8-ACB6-492C-A5E8-5B4BDBEFEF81}" srcOrd="0" destOrd="0" presId="urn:microsoft.com/office/officeart/2005/8/layout/chevron2"/>
    <dgm:cxn modelId="{B3041F5C-73E7-441A-AD8D-A9E4AB89BB84}" srcId="{23E88648-8983-422B-934F-2E1FAB4FC468}" destId="{16161829-D39A-4999-9770-802A844229AA}" srcOrd="1" destOrd="0" parTransId="{1529C2E4-043B-4524-ABAB-9D996974F220}" sibTransId="{87EC2D00-AC41-42A1-AAD5-C2A170C10AF5}"/>
    <dgm:cxn modelId="{FD373D70-B7FF-4117-9008-69716E8AFCE4}" type="presOf" srcId="{B38CD401-F64A-4C68-AA9F-E7A3BC6792C8}" destId="{04D8CDA7-64A9-45C9-BB24-5AAE510850FC}" srcOrd="0" destOrd="0" presId="urn:microsoft.com/office/officeart/2005/8/layout/chevron2"/>
    <dgm:cxn modelId="{A1C5ED0C-63D6-4057-88B1-759E5D09C71F}" srcId="{00C78829-037E-4F77-87F7-0BDC5D563992}" destId="{912AB438-8748-4927-8F49-9AD0F47BCFB2}" srcOrd="1" destOrd="0" parTransId="{B5B94087-5591-45F3-99EA-62A2866F11BC}" sibTransId="{51BF6955-354D-4409-BC2C-EA3F30C41835}"/>
    <dgm:cxn modelId="{A9D49AA4-99EA-4CAA-9749-DBE53BB8F175}" type="presOf" srcId="{23E88648-8983-422B-934F-2E1FAB4FC468}" destId="{AC4F6B9C-9A75-4030-9233-F15E2E4F38D6}" srcOrd="0" destOrd="0" presId="urn:microsoft.com/office/officeart/2005/8/layout/chevron2"/>
    <dgm:cxn modelId="{5F2BD8F2-0323-46EB-84C4-3C594CFF38CA}" type="presOf" srcId="{30C6E2F9-27CB-4D3A-B3CB-B9E023BFFD11}" destId="{BAB1F879-DFA5-4CA8-97C1-6513B9AC9BA6}" srcOrd="0" destOrd="1" presId="urn:microsoft.com/office/officeart/2005/8/layout/chevron2"/>
    <dgm:cxn modelId="{288B5649-CE45-4DC2-B693-F23E59C15411}" srcId="{D452559D-7F79-4D4A-A439-AC86A720B5E5}" destId="{009F27C7-4361-4241-932A-E03A7574157F}" srcOrd="1" destOrd="0" parTransId="{2BDBCAD9-4088-45FD-84A2-F7EBCB45DFCF}" sibTransId="{BA2FE1D6-3470-4010-9DC2-92F75EED22A3}"/>
    <dgm:cxn modelId="{443E561E-E4EE-47F4-8A3F-9BFF7C4278EC}" srcId="{03CE0C0C-2266-4474-981F-04F49477B436}" destId="{61508329-5454-4009-AE05-0DFB33918498}" srcOrd="0" destOrd="0" parTransId="{691CB7BC-E3C9-4369-ABBA-2964FE3788A6}" sibTransId="{C021B808-19C6-4DE4-B17C-8FF1C834B9ED}"/>
    <dgm:cxn modelId="{50CBA5C8-DBCD-483A-BE23-06ABA5D5A220}" srcId="{03CE0C0C-2266-4474-981F-04F49477B436}" destId="{D452559D-7F79-4D4A-A439-AC86A720B5E5}" srcOrd="2" destOrd="0" parTransId="{A7F85C3D-E0B7-46D7-A422-CEFB8622617D}" sibTransId="{D375E2F0-A836-4C66-B96B-225CA0860639}"/>
    <dgm:cxn modelId="{FEDAC6DD-55A0-4F74-9511-3A1DDB5D0C12}" srcId="{AEB99A06-09D0-43BD-BAF8-1EDF0FDF0CAA}" destId="{39BFC825-D3AD-428D-B34E-14D56E277EC7}" srcOrd="0" destOrd="0" parTransId="{8CF17A02-96BF-44A6-BADB-ED21072860F1}" sibTransId="{4314175D-1AFD-4736-91CB-30F7334C0809}"/>
    <dgm:cxn modelId="{64573E88-927A-425E-86B0-E7F7A45A5F02}" type="presOf" srcId="{AEB99A06-09D0-43BD-BAF8-1EDF0FDF0CAA}" destId="{BEFF7363-F4F6-497A-9A6F-11FBFB010A72}" srcOrd="0" destOrd="0" presId="urn:microsoft.com/office/officeart/2005/8/layout/chevron2"/>
    <dgm:cxn modelId="{EA1A4B53-18F1-4EC8-AA7E-2D41C7273366}" type="presOf" srcId="{009F27C7-4361-4241-932A-E03A7574157F}" destId="{04D8CDA7-64A9-45C9-BB24-5AAE510850FC}" srcOrd="0" destOrd="1" presId="urn:microsoft.com/office/officeart/2005/8/layout/chevron2"/>
    <dgm:cxn modelId="{475C5408-3510-41A8-A36D-1DCB40C493B9}" srcId="{61508329-5454-4009-AE05-0DFB33918498}" destId="{0B8034DB-74DA-4F7A-8135-D0D35BE07012}" srcOrd="0" destOrd="0" parTransId="{E5BF2E6D-A4A7-4DC0-9810-D289FD192C2F}" sibTransId="{9EB8812D-529B-4FBE-A8CE-A97773C57024}"/>
    <dgm:cxn modelId="{BB835C3E-B6AF-4272-94E8-B325012D58D9}" srcId="{03CE0C0C-2266-4474-981F-04F49477B436}" destId="{23E88648-8983-422B-934F-2E1FAB4FC468}" srcOrd="4" destOrd="0" parTransId="{87B92FBB-F507-4573-AF87-D5AA826BF6EB}" sibTransId="{5188F117-460C-4562-BE14-A10F0A8972F5}"/>
    <dgm:cxn modelId="{6B1BDD24-6E15-4062-835A-9057F102B57A}" srcId="{03CE0C0C-2266-4474-981F-04F49477B436}" destId="{AEB99A06-09D0-43BD-BAF8-1EDF0FDF0CAA}" srcOrd="5" destOrd="0" parTransId="{5BE2A80F-A728-4582-9413-AED88B31E7DD}" sibTransId="{8FAD385F-8B0A-4696-A7AD-C21B936070EB}"/>
    <dgm:cxn modelId="{CABD870A-105E-41D1-A794-519DB7A1B4D8}" srcId="{03CE0C0C-2266-4474-981F-04F49477B436}" destId="{AFBD9BE3-DAF6-4491-9336-BCBEA8D72AC7}" srcOrd="1" destOrd="0" parTransId="{1E481B19-A374-4D1F-943A-03B169DB1E24}" sibTransId="{552F0AB3-4B78-4625-A63B-160FB468FCA8}"/>
    <dgm:cxn modelId="{3AD8C54F-BA1F-470C-8403-D1B103DCE6F4}" srcId="{D452559D-7F79-4D4A-A439-AC86A720B5E5}" destId="{B38CD401-F64A-4C68-AA9F-E7A3BC6792C8}" srcOrd="0" destOrd="0" parTransId="{03C287E3-6284-41F1-85C0-F67B6DB0E0DE}" sibTransId="{4E97B127-1EFB-4E2A-9F0B-0C84AC71D399}"/>
    <dgm:cxn modelId="{EEA03417-F3E3-41FC-A49E-21C1DCAC38EB}" type="presParOf" srcId="{D29D0D5E-9A2D-494F-AF0B-15FEE837FBB4}" destId="{2B13FA9A-F0C4-4DFB-AFF9-3CF5D5295BE7}" srcOrd="0" destOrd="0" presId="urn:microsoft.com/office/officeart/2005/8/layout/chevron2"/>
    <dgm:cxn modelId="{FF1DD157-22A4-468C-9A75-72EDDBD3591F}" type="presParOf" srcId="{2B13FA9A-F0C4-4DFB-AFF9-3CF5D5295BE7}" destId="{CBD67676-DBAF-4937-935A-2340CB9F3B23}" srcOrd="0" destOrd="0" presId="urn:microsoft.com/office/officeart/2005/8/layout/chevron2"/>
    <dgm:cxn modelId="{79EAC893-5F71-4EA7-89AD-A65CA8864FE1}" type="presParOf" srcId="{2B13FA9A-F0C4-4DFB-AFF9-3CF5D5295BE7}" destId="{BAB1F879-DFA5-4CA8-97C1-6513B9AC9BA6}" srcOrd="1" destOrd="0" presId="urn:microsoft.com/office/officeart/2005/8/layout/chevron2"/>
    <dgm:cxn modelId="{B70BA70E-DB91-4FFB-839E-B9CA963BD2C0}" type="presParOf" srcId="{D29D0D5E-9A2D-494F-AF0B-15FEE837FBB4}" destId="{41360AB3-D4AC-42FB-9C03-D663469D4BB3}" srcOrd="1" destOrd="0" presId="urn:microsoft.com/office/officeart/2005/8/layout/chevron2"/>
    <dgm:cxn modelId="{7A895319-DFE3-45B2-A0D4-2F64A4A80B30}" type="presParOf" srcId="{D29D0D5E-9A2D-494F-AF0B-15FEE837FBB4}" destId="{52B9F39A-AF58-461F-9E25-01D86F0DDBF9}" srcOrd="2" destOrd="0" presId="urn:microsoft.com/office/officeart/2005/8/layout/chevron2"/>
    <dgm:cxn modelId="{0F456541-C7A0-471E-853A-36C2EB440469}" type="presParOf" srcId="{52B9F39A-AF58-461F-9E25-01D86F0DDBF9}" destId="{4BF09EE8-ACB6-492C-A5E8-5B4BDBEFEF81}" srcOrd="0" destOrd="0" presId="urn:microsoft.com/office/officeart/2005/8/layout/chevron2"/>
    <dgm:cxn modelId="{1C3F6992-9DBC-4882-BDD7-DE5825190E13}" type="presParOf" srcId="{52B9F39A-AF58-461F-9E25-01D86F0DDBF9}" destId="{7FE2E943-1785-4F41-936C-70971D004AB8}" srcOrd="1" destOrd="0" presId="urn:microsoft.com/office/officeart/2005/8/layout/chevron2"/>
    <dgm:cxn modelId="{FD01B72F-ED94-4F4E-AFE8-A38BA560C920}" type="presParOf" srcId="{D29D0D5E-9A2D-494F-AF0B-15FEE837FBB4}" destId="{6EA275F5-DAA3-4CD0-83B9-C65992764623}" srcOrd="3" destOrd="0" presId="urn:microsoft.com/office/officeart/2005/8/layout/chevron2"/>
    <dgm:cxn modelId="{78026920-8002-410A-98B5-87570DC50804}" type="presParOf" srcId="{D29D0D5E-9A2D-494F-AF0B-15FEE837FBB4}" destId="{550D48D4-BCDF-4966-ACA5-1DB96EC41FBF}" srcOrd="4" destOrd="0" presId="urn:microsoft.com/office/officeart/2005/8/layout/chevron2"/>
    <dgm:cxn modelId="{C98657CE-0965-4DAA-B761-4DE96FB5577B}" type="presParOf" srcId="{550D48D4-BCDF-4966-ACA5-1DB96EC41FBF}" destId="{3C8DC0C9-33E2-440A-876C-1F543C53989E}" srcOrd="0" destOrd="0" presId="urn:microsoft.com/office/officeart/2005/8/layout/chevron2"/>
    <dgm:cxn modelId="{6343B4A8-E648-4AD0-BCD1-C192498DA8B6}" type="presParOf" srcId="{550D48D4-BCDF-4966-ACA5-1DB96EC41FBF}" destId="{04D8CDA7-64A9-45C9-BB24-5AAE510850FC}" srcOrd="1" destOrd="0" presId="urn:microsoft.com/office/officeart/2005/8/layout/chevron2"/>
    <dgm:cxn modelId="{9F92D664-DB44-4046-A124-EEDFAA9ABFCB}" type="presParOf" srcId="{D29D0D5E-9A2D-494F-AF0B-15FEE837FBB4}" destId="{FF545C23-9140-44D5-8C68-A4AD0F2DBAE4}" srcOrd="5" destOrd="0" presId="urn:microsoft.com/office/officeart/2005/8/layout/chevron2"/>
    <dgm:cxn modelId="{3C31A2C2-A33B-474D-BC09-D71D0C35848B}" type="presParOf" srcId="{D29D0D5E-9A2D-494F-AF0B-15FEE837FBB4}" destId="{891C5EBA-7447-4EC9-9070-BB6B36B0C9BA}" srcOrd="6" destOrd="0" presId="urn:microsoft.com/office/officeart/2005/8/layout/chevron2"/>
    <dgm:cxn modelId="{CF270AD6-1AFB-419F-B388-CA899B81D113}" type="presParOf" srcId="{891C5EBA-7447-4EC9-9070-BB6B36B0C9BA}" destId="{14CD19AB-948A-48CC-B56B-754B9513D32B}" srcOrd="0" destOrd="0" presId="urn:microsoft.com/office/officeart/2005/8/layout/chevron2"/>
    <dgm:cxn modelId="{D6A3671D-FFCE-40FE-BB54-D35AAE53F38D}" type="presParOf" srcId="{891C5EBA-7447-4EC9-9070-BB6B36B0C9BA}" destId="{725F85A5-D8D5-4EE7-AA62-B421845412BD}" srcOrd="1" destOrd="0" presId="urn:microsoft.com/office/officeart/2005/8/layout/chevron2"/>
    <dgm:cxn modelId="{F40805BB-FC44-41FA-B282-87553233D59F}" type="presParOf" srcId="{D29D0D5E-9A2D-494F-AF0B-15FEE837FBB4}" destId="{9144B1E3-2781-47FD-9A5D-DCB07FAB0437}" srcOrd="7" destOrd="0" presId="urn:microsoft.com/office/officeart/2005/8/layout/chevron2"/>
    <dgm:cxn modelId="{9AEAAF2E-BF78-48C4-8D6D-5D1E69E188FD}" type="presParOf" srcId="{D29D0D5E-9A2D-494F-AF0B-15FEE837FBB4}" destId="{17B8DEBF-4F7D-42B7-B3ED-40A64FC6C680}" srcOrd="8" destOrd="0" presId="urn:microsoft.com/office/officeart/2005/8/layout/chevron2"/>
    <dgm:cxn modelId="{39F2C654-AB86-48CB-8B64-5787E07FAA91}" type="presParOf" srcId="{17B8DEBF-4F7D-42B7-B3ED-40A64FC6C680}" destId="{AC4F6B9C-9A75-4030-9233-F15E2E4F38D6}" srcOrd="0" destOrd="0" presId="urn:microsoft.com/office/officeart/2005/8/layout/chevron2"/>
    <dgm:cxn modelId="{D39D4A23-12B3-46CD-BC1E-7C28C7F828A2}" type="presParOf" srcId="{17B8DEBF-4F7D-42B7-B3ED-40A64FC6C680}" destId="{12B3036C-A878-4EAA-AC5C-1DF88DBF6E5E}" srcOrd="1" destOrd="0" presId="urn:microsoft.com/office/officeart/2005/8/layout/chevron2"/>
    <dgm:cxn modelId="{C627CFDC-4C69-459B-994B-1732D1CF8682}" type="presParOf" srcId="{D29D0D5E-9A2D-494F-AF0B-15FEE837FBB4}" destId="{C7718D18-83A8-4DA2-A564-F0F5B4FC3FA8}" srcOrd="9" destOrd="0" presId="urn:microsoft.com/office/officeart/2005/8/layout/chevron2"/>
    <dgm:cxn modelId="{14501604-D578-4B5F-A8DC-1703E3F92218}" type="presParOf" srcId="{D29D0D5E-9A2D-494F-AF0B-15FEE837FBB4}" destId="{A951EDB3-64EC-4B75-8FCB-1F0CC1692381}" srcOrd="10" destOrd="0" presId="urn:microsoft.com/office/officeart/2005/8/layout/chevron2"/>
    <dgm:cxn modelId="{B335316B-E1D5-4325-B603-B29C0214F1E0}" type="presParOf" srcId="{A951EDB3-64EC-4B75-8FCB-1F0CC1692381}" destId="{BEFF7363-F4F6-497A-9A6F-11FBFB010A72}" srcOrd="0" destOrd="0" presId="urn:microsoft.com/office/officeart/2005/8/layout/chevron2"/>
    <dgm:cxn modelId="{06EE122D-6DA2-4D0F-ACE0-8DF4E81490DD}" type="presParOf" srcId="{A951EDB3-64EC-4B75-8FCB-1F0CC1692381}" destId="{E7D23A55-A293-45A1-BB7D-A6BC82A53C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67676-DBAF-4937-935A-2340CB9F3B23}">
      <dsp:nvSpPr>
        <dsp:cNvPr id="0" name=""/>
        <dsp:cNvSpPr/>
      </dsp:nvSpPr>
      <dsp:spPr>
        <a:xfrm rot="5400000">
          <a:off x="-168111" y="188561"/>
          <a:ext cx="1120741" cy="7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Y</a:t>
          </a:r>
          <a:r>
            <a:rPr lang="en-US" sz="1900" kern="1200" baseline="-25000"/>
            <a:t>bus</a:t>
          </a:r>
          <a:endParaRPr lang="en-US" sz="1900" kern="1200"/>
        </a:p>
      </dsp:txBody>
      <dsp:txXfrm rot="-5400000">
        <a:off x="1" y="412710"/>
        <a:ext cx="784519" cy="336222"/>
      </dsp:txXfrm>
    </dsp:sp>
    <dsp:sp modelId="{BAB1F879-DFA5-4CA8-97C1-6513B9AC9BA6}">
      <dsp:nvSpPr>
        <dsp:cNvPr id="0" name=""/>
        <dsp:cNvSpPr/>
      </dsp:nvSpPr>
      <dsp:spPr>
        <a:xfrm rot="5400000">
          <a:off x="3196370" y="-2391401"/>
          <a:ext cx="728482" cy="5552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Accept the physical impedances between buses of the power system network from the user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Formulate the </a:t>
          </a:r>
          <a:r>
            <a:rPr lang="en-US" sz="1800" kern="1200" dirty="0" err="1"/>
            <a:t>Y</a:t>
          </a:r>
          <a:r>
            <a:rPr lang="en-US" sz="1800" kern="1200" baseline="-25000" dirty="0" err="1"/>
            <a:t>bus</a:t>
          </a:r>
          <a:r>
            <a:rPr lang="en-US" sz="1800" kern="1200" baseline="0" dirty="0"/>
            <a:t> matrix from the physical admittances</a:t>
          </a:r>
          <a:endParaRPr lang="en-US" sz="1800" kern="1200" dirty="0"/>
        </a:p>
      </dsp:txBody>
      <dsp:txXfrm rot="-5400000">
        <a:off x="784519" y="56012"/>
        <a:ext cx="5516622" cy="657358"/>
      </dsp:txXfrm>
    </dsp:sp>
    <dsp:sp modelId="{4BF09EE8-ACB6-492C-A5E8-5B4BDBEFEF81}">
      <dsp:nvSpPr>
        <dsp:cNvPr id="0" name=""/>
        <dsp:cNvSpPr/>
      </dsp:nvSpPr>
      <dsp:spPr>
        <a:xfrm rot="5400000">
          <a:off x="-168111" y="1215624"/>
          <a:ext cx="1120741" cy="7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Z</a:t>
          </a:r>
          <a:r>
            <a:rPr lang="en-US" sz="2300" kern="1200" baseline="-25000"/>
            <a:t>bus</a:t>
          </a:r>
          <a:endParaRPr lang="en-US" sz="2300" kern="1200"/>
        </a:p>
      </dsp:txBody>
      <dsp:txXfrm rot="-5400000">
        <a:off x="1" y="1439773"/>
        <a:ext cx="784519" cy="336222"/>
      </dsp:txXfrm>
    </dsp:sp>
    <dsp:sp modelId="{7FE2E943-1785-4F41-936C-70971D004AB8}">
      <dsp:nvSpPr>
        <dsp:cNvPr id="0" name=""/>
        <dsp:cNvSpPr/>
      </dsp:nvSpPr>
      <dsp:spPr>
        <a:xfrm rot="5400000">
          <a:off x="3196370" y="-1364337"/>
          <a:ext cx="728482" cy="5552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Invert the </a:t>
          </a:r>
          <a:r>
            <a:rPr lang="en-US" sz="1800" kern="1200" dirty="0" err="1"/>
            <a:t>Y</a:t>
          </a:r>
          <a:r>
            <a:rPr lang="en-US" sz="1800" kern="1200" baseline="-25000" dirty="0" err="1"/>
            <a:t>bus</a:t>
          </a:r>
          <a:r>
            <a:rPr lang="en-US" sz="1800" kern="1200" baseline="-25000" dirty="0"/>
            <a:t> </a:t>
          </a:r>
          <a:r>
            <a:rPr lang="en-US" sz="1800" kern="1200" baseline="0" dirty="0"/>
            <a:t>matrix to obtain the </a:t>
          </a:r>
          <a:r>
            <a:rPr lang="en-US" sz="1800" kern="1200" baseline="0" dirty="0" err="1"/>
            <a:t>Z</a:t>
          </a:r>
          <a:r>
            <a:rPr lang="en-US" sz="1800" kern="1200" baseline="-25000" dirty="0" err="1"/>
            <a:t>bus</a:t>
          </a:r>
          <a:r>
            <a:rPr lang="en-US" sz="1800" kern="1200" baseline="0" dirty="0"/>
            <a:t> matrix of the given network</a:t>
          </a:r>
          <a:endParaRPr lang="en-US" sz="1800" kern="1200" dirty="0"/>
        </a:p>
      </dsp:txBody>
      <dsp:txXfrm rot="-5400000">
        <a:off x="784519" y="1083076"/>
        <a:ext cx="5516622" cy="657358"/>
      </dsp:txXfrm>
    </dsp:sp>
    <dsp:sp modelId="{3C8DC0C9-33E2-440A-876C-1F543C53989E}">
      <dsp:nvSpPr>
        <dsp:cNvPr id="0" name=""/>
        <dsp:cNvSpPr/>
      </dsp:nvSpPr>
      <dsp:spPr>
        <a:xfrm rot="5400000">
          <a:off x="-168111" y="2242688"/>
          <a:ext cx="1120741" cy="7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Type of Fault</a:t>
          </a:r>
        </a:p>
      </dsp:txBody>
      <dsp:txXfrm rot="-5400000">
        <a:off x="1" y="2466837"/>
        <a:ext cx="784519" cy="336222"/>
      </dsp:txXfrm>
    </dsp:sp>
    <dsp:sp modelId="{04D8CDA7-64A9-45C9-BB24-5AAE510850FC}">
      <dsp:nvSpPr>
        <dsp:cNvPr id="0" name=""/>
        <dsp:cNvSpPr/>
      </dsp:nvSpPr>
      <dsp:spPr>
        <a:xfrm rot="5400000">
          <a:off x="3196179" y="-337082"/>
          <a:ext cx="728865" cy="5552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Accept from the user, the bus at which the 3-phase fault is to be simulated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Also ask if it is a bolted fault or a fault through an impedance</a:t>
          </a:r>
        </a:p>
      </dsp:txBody>
      <dsp:txXfrm rot="-5400000">
        <a:off x="784520" y="2110157"/>
        <a:ext cx="5516604" cy="657705"/>
      </dsp:txXfrm>
    </dsp:sp>
    <dsp:sp modelId="{14CD19AB-948A-48CC-B56B-754B9513D32B}">
      <dsp:nvSpPr>
        <dsp:cNvPr id="0" name=""/>
        <dsp:cNvSpPr/>
      </dsp:nvSpPr>
      <dsp:spPr>
        <a:xfrm rot="5400000">
          <a:off x="-168111" y="3269751"/>
          <a:ext cx="1120741" cy="7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</a:t>
          </a:r>
          <a:r>
            <a:rPr lang="en-US" sz="2300" kern="1200" baseline="-25000"/>
            <a:t>f</a:t>
          </a:r>
          <a:endParaRPr lang="en-US" sz="2300" kern="1200"/>
        </a:p>
      </dsp:txBody>
      <dsp:txXfrm rot="-5400000">
        <a:off x="1" y="3493900"/>
        <a:ext cx="784519" cy="336222"/>
      </dsp:txXfrm>
    </dsp:sp>
    <dsp:sp modelId="{725F85A5-D8D5-4EE7-AA62-B421845412BD}">
      <dsp:nvSpPr>
        <dsp:cNvPr id="0" name=""/>
        <dsp:cNvSpPr/>
      </dsp:nvSpPr>
      <dsp:spPr>
        <a:xfrm rot="5400000">
          <a:off x="3196370" y="689789"/>
          <a:ext cx="728482" cy="5552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Compute the fault current at the bus with the 3-phase fault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Assume the pre-fault voltages at all buses are 1 </a:t>
          </a:r>
          <a:r>
            <a:rPr lang="en-US" sz="1800" kern="1200" dirty="0" err="1"/>
            <a:t>p.u</a:t>
          </a:r>
          <a:r>
            <a:rPr lang="en-US" sz="1800" kern="1200" dirty="0"/>
            <a:t>.</a:t>
          </a:r>
        </a:p>
      </dsp:txBody>
      <dsp:txXfrm rot="-5400000">
        <a:off x="784519" y="3137202"/>
        <a:ext cx="5516622" cy="657358"/>
      </dsp:txXfrm>
    </dsp:sp>
    <dsp:sp modelId="{AC4F6B9C-9A75-4030-9233-F15E2E4F38D6}">
      <dsp:nvSpPr>
        <dsp:cNvPr id="0" name=""/>
        <dsp:cNvSpPr/>
      </dsp:nvSpPr>
      <dsp:spPr>
        <a:xfrm rot="5400000">
          <a:off x="-168111" y="4408567"/>
          <a:ext cx="1120741" cy="7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V</a:t>
          </a:r>
          <a:r>
            <a:rPr lang="en-US" sz="2300" kern="1200" baseline="-25000"/>
            <a:t>f</a:t>
          </a:r>
          <a:endParaRPr lang="en-US" sz="2300" kern="1200"/>
        </a:p>
      </dsp:txBody>
      <dsp:txXfrm rot="-5400000">
        <a:off x="1" y="4632716"/>
        <a:ext cx="784519" cy="336222"/>
      </dsp:txXfrm>
    </dsp:sp>
    <dsp:sp modelId="{12B3036C-A878-4EAA-AC5C-1DF88DBF6E5E}">
      <dsp:nvSpPr>
        <dsp:cNvPr id="0" name=""/>
        <dsp:cNvSpPr/>
      </dsp:nvSpPr>
      <dsp:spPr>
        <a:xfrm rot="5400000">
          <a:off x="3084617" y="1828605"/>
          <a:ext cx="951987" cy="5552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Compute the difference matrix, by multiplying the </a:t>
          </a:r>
          <a:r>
            <a:rPr lang="en-US" sz="1800" kern="1200" dirty="0" err="1"/>
            <a:t>Z</a:t>
          </a:r>
          <a:r>
            <a:rPr lang="en-US" sz="1800" kern="1200" baseline="-25000" dirty="0" err="1"/>
            <a:t>bus</a:t>
          </a:r>
          <a:r>
            <a:rPr lang="en-US" sz="1800" kern="1200" baseline="0" dirty="0"/>
            <a:t> with the injected fault current matrix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Add the pre-fault voltages to the difference matrix to get the during-fault voltages</a:t>
          </a:r>
        </a:p>
      </dsp:txBody>
      <dsp:txXfrm rot="-5400000">
        <a:off x="784519" y="4175175"/>
        <a:ext cx="5505712" cy="859043"/>
      </dsp:txXfrm>
    </dsp:sp>
    <dsp:sp modelId="{BEFF7363-F4F6-497A-9A6F-11FBFB010A72}">
      <dsp:nvSpPr>
        <dsp:cNvPr id="0" name=""/>
        <dsp:cNvSpPr/>
      </dsp:nvSpPr>
      <dsp:spPr>
        <a:xfrm rot="5400000">
          <a:off x="-168111" y="5435631"/>
          <a:ext cx="1120741" cy="7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Line flows</a:t>
          </a:r>
        </a:p>
      </dsp:txBody>
      <dsp:txXfrm rot="-5400000">
        <a:off x="1" y="5659780"/>
        <a:ext cx="784519" cy="336222"/>
      </dsp:txXfrm>
    </dsp:sp>
    <dsp:sp modelId="{E7D23A55-A293-45A1-BB7D-A6BC82A53C81}">
      <dsp:nvSpPr>
        <dsp:cNvPr id="0" name=""/>
        <dsp:cNvSpPr/>
      </dsp:nvSpPr>
      <dsp:spPr>
        <a:xfrm rot="5400000">
          <a:off x="3196370" y="2855668"/>
          <a:ext cx="728482" cy="5552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From the knowledge of during-fault voltages at the buses and the physical impedances between them, the line flows can be calculated</a:t>
          </a:r>
        </a:p>
      </dsp:txBody>
      <dsp:txXfrm rot="-5400000">
        <a:off x="784519" y="5303081"/>
        <a:ext cx="5516622" cy="657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0E0EB1-D033-4E65-ADDB-7DE479C7A00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FE913-91BE-44BA-B03C-554BC32909D7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0513F-9FA8-4695-A02E-DA6AD1375A0A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1947B-2FDD-4B02-955E-AE71FC26656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8F36F0B-D620-4583-A7A0-5F1BC7ACAC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BA7D4-056B-4A22-BF75-B7FFA61073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08D24-D4DE-42F2-A623-C4DFC3F7785B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DE837-E4D1-479C-BD3B-4238EEBCDCA2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9D37-BDBF-42BD-9F30-B23E19F5CB21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1CAE1-AD49-40C0-B802-252DED0A5C72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26CE4CCA-672B-4707-A728-A6700E20329E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4B7C5E5-4E68-430B-8FAE-DB6216292D5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916832"/>
            <a:ext cx="7772400" cy="650875"/>
          </a:xfrm>
        </p:spPr>
        <p:txBody>
          <a:bodyPr>
            <a:noAutofit/>
          </a:bodyPr>
          <a:lstStyle/>
          <a:p>
            <a:pPr eaLnBrk="1" hangingPunct="1"/>
            <a:r>
              <a:rPr lang="fr-CA" b="1" dirty="0" smtClean="0">
                <a:solidFill>
                  <a:schemeClr val="bg2"/>
                </a:solidFill>
                <a:latin typeface="Agency FB" pitchFamily="34" charset="0"/>
              </a:rPr>
              <a:t>3-phase </a:t>
            </a:r>
            <a:r>
              <a:rPr lang="fr-CA" b="1" dirty="0" err="1" smtClean="0">
                <a:solidFill>
                  <a:schemeClr val="bg2"/>
                </a:solidFill>
                <a:latin typeface="Agency FB" pitchFamily="34" charset="0"/>
              </a:rPr>
              <a:t>Symmetrical</a:t>
            </a:r>
            <a:r>
              <a:rPr lang="fr-CA" b="1" dirty="0" smtClean="0">
                <a:solidFill>
                  <a:schemeClr val="bg2"/>
                </a:solidFill>
                <a:latin typeface="Agency FB" pitchFamily="34" charset="0"/>
              </a:rPr>
              <a:t> </a:t>
            </a:r>
            <a:r>
              <a:rPr lang="fr-CA" b="1" dirty="0" err="1" smtClean="0">
                <a:solidFill>
                  <a:schemeClr val="bg2"/>
                </a:solidFill>
                <a:latin typeface="Agency FB" pitchFamily="34" charset="0"/>
              </a:rPr>
              <a:t>Fault</a:t>
            </a:r>
            <a:r>
              <a:rPr lang="fr-CA" b="1" dirty="0" smtClean="0">
                <a:solidFill>
                  <a:schemeClr val="bg2"/>
                </a:solidFill>
                <a:latin typeface="Agency FB" pitchFamily="34" charset="0"/>
              </a:rPr>
              <a:t> </a:t>
            </a:r>
            <a:r>
              <a:rPr lang="fr-CA" b="1" dirty="0" err="1" smtClean="0">
                <a:solidFill>
                  <a:schemeClr val="bg2"/>
                </a:solidFill>
                <a:latin typeface="Agency FB" pitchFamily="34" charset="0"/>
              </a:rPr>
              <a:t>Analysis</a:t>
            </a:r>
            <a:endParaRPr lang="fr-FR" b="1" dirty="0" smtClean="0">
              <a:solidFill>
                <a:schemeClr val="bg2"/>
              </a:solidFill>
              <a:latin typeface="Agency FB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1880" y="4365104"/>
            <a:ext cx="4752652" cy="1584548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</a:pPr>
            <a:r>
              <a:rPr lang="fr-CA" sz="3200" b="1" dirty="0">
                <a:solidFill>
                  <a:srgbClr val="C00000"/>
                </a:solidFill>
                <a:latin typeface="Agency FB" pitchFamily="34" charset="0"/>
              </a:rPr>
              <a:t>VM </a:t>
            </a:r>
            <a:r>
              <a:rPr lang="fr-CA" sz="3200" b="1" dirty="0" err="1">
                <a:solidFill>
                  <a:srgbClr val="C00000"/>
                </a:solidFill>
                <a:latin typeface="Agency FB" pitchFamily="34" charset="0"/>
              </a:rPr>
              <a:t>Sandeep</a:t>
            </a:r>
            <a:r>
              <a:rPr lang="fr-CA" sz="3200" b="1" dirty="0">
                <a:solidFill>
                  <a:srgbClr val="C00000"/>
                </a:solidFill>
                <a:latin typeface="Agency FB" pitchFamily="34" charset="0"/>
              </a:rPr>
              <a:t> Rao - 107108105</a:t>
            </a:r>
          </a:p>
          <a:p>
            <a:pPr algn="r">
              <a:lnSpc>
                <a:spcPct val="80000"/>
              </a:lnSpc>
            </a:pPr>
            <a:r>
              <a:rPr lang="fr-CA" sz="3200" b="1" dirty="0" err="1" smtClean="0">
                <a:solidFill>
                  <a:srgbClr val="C00000"/>
                </a:solidFill>
                <a:latin typeface="Agency FB" pitchFamily="34" charset="0"/>
              </a:rPr>
              <a:t>Yash</a:t>
            </a:r>
            <a:r>
              <a:rPr lang="fr-CA" sz="3200" b="1" dirty="0" smtClean="0">
                <a:solidFill>
                  <a:srgbClr val="C00000"/>
                </a:solidFill>
                <a:latin typeface="Agency FB" pitchFamily="34" charset="0"/>
              </a:rPr>
              <a:t> </a:t>
            </a:r>
            <a:r>
              <a:rPr lang="fr-CA" sz="3200" b="1" dirty="0" err="1" smtClean="0">
                <a:solidFill>
                  <a:srgbClr val="C00000"/>
                </a:solidFill>
                <a:latin typeface="Agency FB" pitchFamily="34" charset="0"/>
              </a:rPr>
              <a:t>Kampoowale</a:t>
            </a:r>
            <a:r>
              <a:rPr lang="fr-CA" sz="3200" b="1" dirty="0" smtClean="0">
                <a:solidFill>
                  <a:srgbClr val="C00000"/>
                </a:solidFill>
                <a:latin typeface="Agency FB" pitchFamily="34" charset="0"/>
              </a:rPr>
              <a:t> - 107108095 </a:t>
            </a:r>
            <a:endParaRPr lang="fr-CA" sz="3200" b="1" dirty="0">
              <a:solidFill>
                <a:srgbClr val="C00000"/>
              </a:solidFill>
              <a:latin typeface="Agency FB" pitchFamily="34" charset="0"/>
            </a:endParaRPr>
          </a:p>
          <a:p>
            <a:pPr algn="r">
              <a:lnSpc>
                <a:spcPct val="80000"/>
              </a:lnSpc>
            </a:pPr>
            <a:r>
              <a:rPr lang="fr-CA" sz="3200" b="1" dirty="0" err="1">
                <a:solidFill>
                  <a:srgbClr val="C00000"/>
                </a:solidFill>
                <a:latin typeface="Agency FB" pitchFamily="34" charset="0"/>
              </a:rPr>
              <a:t>Sambhav</a:t>
            </a:r>
            <a:r>
              <a:rPr lang="fr-CA" sz="3200" b="1" dirty="0">
                <a:solidFill>
                  <a:srgbClr val="C00000"/>
                </a:solidFill>
                <a:latin typeface="Agency FB" pitchFamily="34" charset="0"/>
              </a:rPr>
              <a:t> R </a:t>
            </a:r>
            <a:r>
              <a:rPr lang="fr-CA" sz="3200" b="1" dirty="0" smtClean="0">
                <a:solidFill>
                  <a:srgbClr val="C00000"/>
                </a:solidFill>
                <a:latin typeface="Agency FB" pitchFamily="34" charset="0"/>
              </a:rPr>
              <a:t>Jain - 107108103</a:t>
            </a:r>
            <a:endParaRPr lang="fr-FR" sz="3200" b="1" dirty="0">
              <a:solidFill>
                <a:srgbClr val="C00000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4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59832" y="2852936"/>
            <a:ext cx="3240360" cy="1296144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6600" dirty="0" smtClean="0">
                <a:latin typeface="Agency FB" pitchFamily="34" charset="0"/>
              </a:rPr>
              <a:t>Thank you!</a:t>
            </a:r>
            <a:endParaRPr lang="en-IN" sz="9000" dirty="0" smtClean="0"/>
          </a:p>
        </p:txBody>
      </p:sp>
    </p:spTree>
    <p:extLst>
      <p:ext uri="{BB962C8B-B14F-4D97-AF65-F5344CB8AC3E}">
        <p14:creationId xmlns:p14="http://schemas.microsoft.com/office/powerpoint/2010/main" val="4130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3588"/>
            <a:ext cx="7489825" cy="6619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fr-FR" sz="3600" b="1" dirty="0" smtClean="0">
                <a:solidFill>
                  <a:schemeClr val="accent4"/>
                </a:solidFill>
                <a:latin typeface="Agency FB" pitchFamily="34" charset="0"/>
              </a:rPr>
              <a:t>PROBLEM STATEMENT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2564904"/>
            <a:ext cx="8640960" cy="2376264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To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write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a MATLAB program to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perform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the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complete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fault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analysis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(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finding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fault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current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,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during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fault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voltages, line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flows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) for a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three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phase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symmetrical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 </a:t>
            </a:r>
            <a:r>
              <a:rPr lang="fr-FR" sz="3600" dirty="0" err="1" smtClean="0">
                <a:solidFill>
                  <a:schemeClr val="accent4"/>
                </a:solidFill>
                <a:latin typeface="Agency FB" pitchFamily="34" charset="0"/>
              </a:rPr>
              <a:t>fault</a:t>
            </a:r>
            <a:r>
              <a:rPr lang="fr-FR" sz="3600" dirty="0" smtClean="0">
                <a:solidFill>
                  <a:schemeClr val="accent4"/>
                </a:solidFill>
                <a:latin typeface="Agency FB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65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2088232" cy="79208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Flowchart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8666208"/>
              </p:ext>
            </p:extLst>
          </p:nvPr>
        </p:nvGraphicFramePr>
        <p:xfrm>
          <a:off x="2555776" y="188640"/>
          <a:ext cx="6336704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94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9224" y="692696"/>
            <a:ext cx="2906563" cy="648072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gency FB" pitchFamily="34" charset="0"/>
              </a:rPr>
              <a:t>Power system network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353090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404" y="2298141"/>
            <a:ext cx="3096343" cy="258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74456" y="5297524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gency FB" pitchFamily="34" charset="0"/>
              </a:rPr>
              <a:t>Thevenin</a:t>
            </a:r>
            <a:r>
              <a:rPr lang="en-US" sz="2400" b="1" dirty="0" smtClean="0">
                <a:latin typeface="Agency FB" pitchFamily="34" charset="0"/>
              </a:rPr>
              <a:t> equivalent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5496" y="5297524"/>
            <a:ext cx="1063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gency FB" pitchFamily="34" charset="0"/>
              </a:rPr>
              <a:t>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52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262222" y="4824860"/>
            <a:ext cx="2016224" cy="8901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75656" y="4893326"/>
            <a:ext cx="2160240" cy="741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70684" y="692696"/>
            <a:ext cx="3384376" cy="64807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gency FB" pitchFamily="34" charset="0"/>
              </a:rPr>
              <a:t>Fault analysis - equations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67544" y="2022047"/>
                <a:ext cx="5310336" cy="1687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22047"/>
                <a:ext cx="5310336" cy="1687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580112" y="1268218"/>
            <a:ext cx="2376264" cy="1296144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902685" y="1538943"/>
                <a:ext cx="1587101" cy="754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85" y="1538943"/>
                <a:ext cx="1587101" cy="754694"/>
              </a:xfrm>
              <a:prstGeom prst="rect">
                <a:avLst/>
              </a:prstGeom>
              <a:blipFill rotWithShape="1">
                <a:blip r:embed="rId3"/>
                <a:stretch>
                  <a:fillRect r="-4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218680" y="4899620"/>
                <a:ext cx="2736304" cy="735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80" y="4899620"/>
                <a:ext cx="2736304" cy="735330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248406" y="4893326"/>
                <a:ext cx="2013308" cy="723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𝑚𝑛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06" y="4893326"/>
                <a:ext cx="2013308" cy="723788"/>
              </a:xfrm>
              <a:prstGeom prst="rect">
                <a:avLst/>
              </a:prstGeom>
              <a:blipFill rotWithShape="1">
                <a:blip r:embed="rId5"/>
                <a:stretch>
                  <a:fillRect r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11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5" grpId="0"/>
      <p:bldP spid="6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2448272" cy="86895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 smtClean="0">
                <a:latin typeface="Agency FB" pitchFamily="34" charset="0"/>
              </a:rPr>
              <a:t>Terminal Output</a:t>
            </a:r>
            <a:endParaRPr lang="fr-FR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7544" y="1183854"/>
            <a:ext cx="734481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3-phase symmetrical fault analysis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number of buses in the existing power system (excluding reference bus): 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Assume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1. Reference bus is denoted by "0"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2. If there is no impedance between two buses, enter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physical impedances between buses: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z(1,2) (e.g. 2j): 0.2j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z(1,3) (e.g. 2j): 0.5j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z(1,0) (e.g. 2j): 0.2j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z(2,3) (e.g. 2j): 0.4j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z(2,0) (e.g. 2j):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z(3,0) (e.g. 2j): 0.25j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Zbus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of the given power system is: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0 + 0.1447i        0 + 0.1195i        0 + 0.0692i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0 + 0.1195i        0 + 0.2465i        0 + 0.1006i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0 + 0.0692i        0 + 0.1006i        0 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0.1635i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52" y="2423467"/>
            <a:ext cx="2090440" cy="17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5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2448272" cy="86895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 smtClean="0">
                <a:latin typeface="Agency FB" pitchFamily="34" charset="0"/>
              </a:rPr>
              <a:t>Terminal Output</a:t>
            </a:r>
            <a:endParaRPr lang="fr-FR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7544" y="1183854"/>
            <a:ext cx="73448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bus 1: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1 -&gt; Generator bus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2 -&gt; Load bus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Choose: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bus 2: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1 -&gt; Generator bus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2 -&gt; Load bus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Choose: 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bus 3: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1 -&gt; Generator bus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2 -&gt; Load bus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Choose: 1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bus index at which a 3-phase fault is to be simulated: 4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Error!! Please enter a value between 1 and 3!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bus index at which a 3-phase fault is to be simulated: 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the fault impedance (zero in case of bolted fault): 0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52" y="2423467"/>
            <a:ext cx="2090440" cy="17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40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2448272" cy="86895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 smtClean="0">
                <a:latin typeface="Agency FB" pitchFamily="34" charset="0"/>
              </a:rPr>
              <a:t>Terminal Output</a:t>
            </a:r>
            <a:endParaRPr lang="fr-FR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7544" y="1183854"/>
            <a:ext cx="73448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Per-unit fault current out of bus 2: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0 - 4.0561i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During-fault voltages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p.u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Vf_1 =     0.5153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Vf_2 =     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Vf_3 =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0.5918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During-fault currents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p.u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If_12 =         0 - 2.5765i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If_13 =         0 + 0.1531i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If_23 =         0 + 1.4796i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If_g1 =         0 - 2.4235i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If_g3 =         0 - 1.6327i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52" y="2423467"/>
            <a:ext cx="2090440" cy="17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3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5256584" cy="86895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600" b="1" dirty="0" err="1" smtClean="0">
                <a:latin typeface="Agency FB" pitchFamily="34" charset="0"/>
              </a:rPr>
              <a:t>Results</a:t>
            </a:r>
            <a:r>
              <a:rPr lang="fr-FR" sz="3600" b="1" dirty="0" smtClean="0">
                <a:latin typeface="Agency FB" pitchFamily="34" charset="0"/>
              </a:rPr>
              <a:t> and Discussion</a:t>
            </a:r>
            <a:endParaRPr lang="fr-FR" sz="3600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268413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equations required to perform the 3-phase symmetrical fault analysis are derived for an N-bus system, to support any generic system</a:t>
            </a:r>
          </a:p>
          <a:p>
            <a:pPr lvl="0"/>
            <a:r>
              <a:rPr lang="en-US" dirty="0"/>
              <a:t>The N-bus system is treated as an N-port network and hence its </a:t>
            </a:r>
            <a:r>
              <a:rPr lang="en-US" dirty="0" err="1"/>
              <a:t>Thevenin</a:t>
            </a:r>
            <a:r>
              <a:rPr lang="en-US" dirty="0"/>
              <a:t> circuit is used to obtain the fault current </a:t>
            </a:r>
          </a:p>
          <a:p>
            <a:pPr lvl="0"/>
            <a:r>
              <a:rPr lang="en-US" dirty="0"/>
              <a:t>A MATLAB code is written to simulate the fault at any specified bus, in a given power system network</a:t>
            </a:r>
          </a:p>
          <a:p>
            <a:pPr lvl="0"/>
            <a:r>
              <a:rPr lang="en-US" dirty="0"/>
              <a:t>The fault current and during fault voltages are computed, from which, the line flows are calculated and displayed</a:t>
            </a:r>
          </a:p>
          <a:p>
            <a:pPr lvl="0"/>
            <a:r>
              <a:rPr lang="en-US" dirty="0"/>
              <a:t>By repeatedly simulating the fault analysis at different buses in a network, the rating of the circuit breaker can be determined from the maximum of line current during each of these simulations</a:t>
            </a:r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036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628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3-phase Symmetrical Fault Analysis</vt:lpstr>
      <vt:lpstr>PROBLEM STATEMENT</vt:lpstr>
      <vt:lpstr>Flowchart </vt:lpstr>
      <vt:lpstr>PowerPoint Presentation</vt:lpstr>
      <vt:lpstr>PowerPoint Presentation</vt:lpstr>
      <vt:lpstr>Terminal Output</vt:lpstr>
      <vt:lpstr>Terminal Output</vt:lpstr>
      <vt:lpstr>Terminal Output</vt:lpstr>
      <vt:lpstr>Results and Discussion</vt:lpstr>
      <vt:lpstr>PowerPoint Presentation</vt:lpstr>
    </vt:vector>
  </TitlesOfParts>
  <Company>Party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Mediac</dc:creator>
  <cp:lastModifiedBy>Sambhav</cp:lastModifiedBy>
  <cp:revision>42</cp:revision>
  <dcterms:created xsi:type="dcterms:W3CDTF">2006-12-20T22:26:39Z</dcterms:created>
  <dcterms:modified xsi:type="dcterms:W3CDTF">2011-10-12T17:08:54Z</dcterms:modified>
</cp:coreProperties>
</file>