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  <p:sldMasterId id="2147483900" r:id="rId2"/>
  </p:sldMasterIdLst>
  <p:notesMasterIdLst>
    <p:notesMasterId r:id="rId28"/>
  </p:notesMasterIdLst>
  <p:handoutMasterIdLst>
    <p:handoutMasterId r:id="rId29"/>
  </p:handoutMasterIdLst>
  <p:sldIdLst>
    <p:sldId id="256" r:id="rId3"/>
    <p:sldId id="302" r:id="rId4"/>
    <p:sldId id="303" r:id="rId5"/>
    <p:sldId id="257" r:id="rId6"/>
    <p:sldId id="258" r:id="rId7"/>
    <p:sldId id="290" r:id="rId8"/>
    <p:sldId id="288" r:id="rId9"/>
    <p:sldId id="266" r:id="rId10"/>
    <p:sldId id="291" r:id="rId11"/>
    <p:sldId id="294" r:id="rId12"/>
    <p:sldId id="304" r:id="rId13"/>
    <p:sldId id="292" r:id="rId14"/>
    <p:sldId id="293" r:id="rId15"/>
    <p:sldId id="296" r:id="rId16"/>
    <p:sldId id="295" r:id="rId17"/>
    <p:sldId id="297" r:id="rId18"/>
    <p:sldId id="298" r:id="rId19"/>
    <p:sldId id="299" r:id="rId20"/>
    <p:sldId id="300" r:id="rId21"/>
    <p:sldId id="301" r:id="rId22"/>
    <p:sldId id="305" r:id="rId23"/>
    <p:sldId id="306" r:id="rId24"/>
    <p:sldId id="307" r:id="rId25"/>
    <p:sldId id="308" r:id="rId26"/>
    <p:sldId id="28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47" autoAdjust="0"/>
  </p:normalViewPr>
  <p:slideViewPr>
    <p:cSldViewPr>
      <p:cViewPr varScale="1">
        <p:scale>
          <a:sx n="75" d="100"/>
          <a:sy n="75" d="100"/>
        </p:scale>
        <p:origin x="-102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7F9C0-41BD-43A2-A2E6-95BEF5618F55}" type="datetimeFigureOut">
              <a:rPr lang="en-US" smtClean="0"/>
              <a:pPr/>
              <a:t>4/30/2010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C01B0-5BB2-485C-BF57-E0678B4BBD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416B0-9F72-4985-8D15-9719CCC128DD}" type="datetimeFigureOut">
              <a:rPr lang="en-US" smtClean="0"/>
              <a:pPr/>
              <a:t>4/30/2010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DC8B8-8A55-4557-B654-20E16D03FA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DC8B8-8A55-4557-B654-20E16D03FA0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DC8B8-8A55-4557-B654-20E16D03FA0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DC8B8-8A55-4557-B654-20E16D03FA0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2CFDBD-DD26-4B94-BDE6-D8232279C9A2}" type="datetime1">
              <a:rPr lang="en-US" smtClean="0"/>
              <a:pPr/>
              <a:t>4/30/2010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EBE5CA-38DA-4AE1-BFCC-D79DCB16C7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D618BE-E805-4C01-BBA9-C088800CA70A}" type="datetime1">
              <a:rPr lang="en-US" smtClean="0"/>
              <a:pPr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EBE5CA-38DA-4AE1-BFCC-D79DCB16C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8045DE-B4CE-4FDC-9844-0BEF5D209DFF}" type="datetime1">
              <a:rPr lang="en-US" smtClean="0"/>
              <a:pPr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EBE5CA-38DA-4AE1-BFCC-D79DCB16C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F287-FD3C-4408-81D8-34DA6224266C}" type="datetime1">
              <a:rPr lang="en-US" smtClean="0"/>
              <a:pPr/>
              <a:t>4/30/2010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E5CA-38DA-4AE1-BFCC-D79DCB16C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48EB-EABE-47EF-9940-E80EDBB52CDB}" type="datetime1">
              <a:rPr lang="en-US" smtClean="0"/>
              <a:pPr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E5CA-38DA-4AE1-BFCC-D79DCB16C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3714-819D-4227-9BDD-3895DD57B0DF}" type="datetime1">
              <a:rPr lang="en-US" smtClean="0"/>
              <a:pPr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E5CA-38DA-4AE1-BFCC-D79DCB16C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F345-738E-43F9-9F9F-CF3C1F128B31}" type="datetime1">
              <a:rPr lang="en-US" smtClean="0"/>
              <a:pPr/>
              <a:t>4/30/2010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E5CA-38DA-4AE1-BFCC-D79DCB16C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6902-36AF-47BB-9900-779736DA3CEA}" type="datetime1">
              <a:rPr lang="en-US" smtClean="0"/>
              <a:pPr/>
              <a:t>4/30/2010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E5CA-38DA-4AE1-BFCC-D79DCB16C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7F7F-27B9-4347-ADFF-86533AD299DD}" type="datetime1">
              <a:rPr lang="en-US" smtClean="0"/>
              <a:pPr/>
              <a:t>4/30/2010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EBE5CA-38DA-4AE1-BFCC-D79DCB16C7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National Institute of Technology, Tiruchirapalli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F818-7F5B-4E55-B083-B5AFC416B768}" type="datetime1">
              <a:rPr lang="en-US" smtClean="0"/>
              <a:pPr/>
              <a:t>4/30/2010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E5CA-38DA-4AE1-BFCC-D79DCB16C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B8E1-F35B-408D-873D-0C35C2790FC1}" type="datetime1">
              <a:rPr lang="en-US" smtClean="0"/>
              <a:pPr/>
              <a:t>4/30/2010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AEBE5CA-38DA-4AE1-BFCC-D79DCB16C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DA09C9-DDBF-4C16-8FC0-89CA56CABA5E}" type="datetime1">
              <a:rPr lang="en-US" smtClean="0"/>
              <a:pPr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EBE5CA-38DA-4AE1-BFCC-D79DCB16C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367290A-D32D-4554-A36B-BD3DCF14AF0F}" type="datetime1">
              <a:rPr lang="en-US" smtClean="0"/>
              <a:pPr/>
              <a:t>4/30/2010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E5CA-38DA-4AE1-BFCC-D79DCB16C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4130-8C11-4347-AE31-B94FA4A6DD64}" type="datetime1">
              <a:rPr lang="en-US" smtClean="0"/>
              <a:pPr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E5CA-38DA-4AE1-BFCC-D79DCB16C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3DBB-ACD9-4286-BC2A-811C003FDA02}" type="datetime1">
              <a:rPr lang="en-US" smtClean="0"/>
              <a:pPr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E5CA-38DA-4AE1-BFCC-D79DCB16C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199BF4-B85F-457A-9067-A3E6BEE99AA4}" type="datetime1">
              <a:rPr lang="en-US" smtClean="0"/>
              <a:pPr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EBE5CA-38DA-4AE1-BFCC-D79DCB16C7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69C2D4-D3AE-42DB-8A52-65F504C85CAD}" type="datetime1">
              <a:rPr lang="en-US" smtClean="0"/>
              <a:pPr/>
              <a:t>4/30/2010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EBE5CA-38DA-4AE1-BFCC-D79DCB16C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F4DCE8-4DAF-4999-93D8-03CD8E646267}" type="datetime1">
              <a:rPr lang="en-US" smtClean="0"/>
              <a:pPr/>
              <a:t>4/30/2010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EBE5CA-38DA-4AE1-BFCC-D79DCB16C7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66F889-0BAA-4666-98E8-E4AA74A2B130}" type="datetime1">
              <a:rPr lang="en-US" smtClean="0"/>
              <a:pPr/>
              <a:t>4/30/2010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EBE5CA-38DA-4AE1-BFCC-D79DCB16C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8384C8-4DBB-4051-9BF3-A5DCDCA300DF}" type="datetime1">
              <a:rPr lang="en-US" smtClean="0"/>
              <a:pPr/>
              <a:t>4/30/2010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EBE5CA-38DA-4AE1-BFCC-D79DCB16C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BF9233-607A-4F61-96C0-10D55FA4D890}" type="datetime1">
              <a:rPr lang="en-US" smtClean="0"/>
              <a:pPr/>
              <a:t>4/30/2010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AEBE5CA-38DA-4AE1-BFCC-D79DCB16C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365B79E9-E92E-4D71-A98A-7DA49562C938}" type="datetime1">
              <a:rPr lang="en-US" smtClean="0"/>
              <a:pPr/>
              <a:t>4/30/2010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5AEBE5CA-38DA-4AE1-BFCC-D79DCB16C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7D16C34-ACD3-4F24-99C6-43743C81863C}" type="datetime1">
              <a:rPr lang="en-US" smtClean="0"/>
              <a:pPr/>
              <a:t>4/30/2010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5AEBE5CA-38DA-4AE1-BFCC-D79DCB16C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med">
    <p:fade thruBlk="1"/>
  </p:transition>
  <p:hf hdr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7D16C34-ACD3-4F24-99C6-43743C81863C}" type="datetime1">
              <a:rPr lang="en-US" smtClean="0"/>
              <a:pPr/>
              <a:t>4/30/2010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AEBE5CA-38DA-4AE1-BFCC-D79DCB16C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ransition spd="med">
    <p:fade thruBlk="1"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http://178.1.1.4/images/logo.gi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3400"/>
            <a:ext cx="9144000" cy="236220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imes New Roman" pitchFamily="18" charset="0"/>
              </a:rPr>
              <a:t>VOLTAGE REGULATION OF A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imes New Roman" pitchFamily="18" charset="0"/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imes New Roman" pitchFamily="18" charset="0"/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imes New Roman" pitchFamily="18" charset="0"/>
              </a:rPr>
              <a:t>3-</a:t>
            </a:r>
            <a:r>
              <a:rPr lang="el-G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imes New Roman" pitchFamily="18" charset="0"/>
              </a:rPr>
              <a:t>Φ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imes New Roman" pitchFamily="18" charset="0"/>
              </a:rPr>
              <a:t> NON-SALIENT POLE TYPE ALTERNATOR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imes New Roman" pitchFamily="18" charset="0"/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imes New Roman" pitchFamily="18" charset="0"/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imes New Roman" pitchFamily="18" charset="0"/>
              </a:rPr>
              <a:t>Using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imes New Roman" pitchFamily="18" charset="0"/>
              </a:rPr>
              <a:t>MATLAB PROGRAMMING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3352800"/>
            <a:ext cx="4960034" cy="23622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600" b="1" dirty="0" smtClean="0">
                <a:latin typeface="Agency FB" pitchFamily="34" charset="0"/>
              </a:rPr>
              <a:t>Presented by :</a:t>
            </a:r>
          </a:p>
          <a:p>
            <a:pPr algn="ctr">
              <a:lnSpc>
                <a:spcPct val="120000"/>
              </a:lnSpc>
            </a:pPr>
            <a:r>
              <a:rPr lang="en-US" sz="2600" b="1" dirty="0" err="1" smtClean="0">
                <a:latin typeface="Agency FB" pitchFamily="34" charset="0"/>
              </a:rPr>
              <a:t>Sambhav</a:t>
            </a:r>
            <a:r>
              <a:rPr lang="en-US" sz="2600" b="1" dirty="0" smtClean="0">
                <a:latin typeface="Agency FB" pitchFamily="34" charset="0"/>
              </a:rPr>
              <a:t> R Jain</a:t>
            </a:r>
          </a:p>
          <a:p>
            <a:pPr algn="ctr">
              <a:lnSpc>
                <a:spcPct val="120000"/>
              </a:lnSpc>
            </a:pPr>
            <a:r>
              <a:rPr lang="en-US" sz="2600" b="1" dirty="0" smtClean="0">
                <a:latin typeface="Agency FB" pitchFamily="34" charset="0"/>
              </a:rPr>
              <a:t>107108103</a:t>
            </a:r>
          </a:p>
          <a:p>
            <a:pPr algn="ctr">
              <a:lnSpc>
                <a:spcPct val="120000"/>
              </a:lnSpc>
            </a:pPr>
            <a:r>
              <a:rPr lang="en-US" sz="2600" b="1" dirty="0" smtClean="0">
                <a:latin typeface="Agency FB" pitchFamily="34" charset="0"/>
              </a:rPr>
              <a:t>Department of Electricals and Electronics Engineering</a:t>
            </a:r>
          </a:p>
          <a:p>
            <a:pPr algn="ctr">
              <a:lnSpc>
                <a:spcPct val="120000"/>
              </a:lnSpc>
            </a:pPr>
            <a:endParaRPr lang="en-US" b="1" dirty="0" smtClean="0">
              <a:latin typeface="Agency FB" pitchFamily="34" charset="0"/>
            </a:endParaRPr>
          </a:p>
        </p:txBody>
      </p:sp>
      <p:pic>
        <p:nvPicPr>
          <p:cNvPr id="1027" name="Picture 3" descr="EMBLEM"/>
          <p:cNvPicPr>
            <a:picLocks noChangeAspect="1" noChangeArrowheads="1"/>
          </p:cNvPicPr>
          <p:nvPr/>
        </p:nvPicPr>
        <p:blipFill>
          <a:blip r:embed="rId2" r:link="rId3" cstate="print">
            <a:lum bright="-6000" contrast="12000"/>
          </a:blip>
          <a:srcRect/>
          <a:stretch>
            <a:fillRect/>
          </a:stretch>
        </p:blipFill>
        <p:spPr bwMode="auto">
          <a:xfrm>
            <a:off x="5791200" y="5486400"/>
            <a:ext cx="6016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7903698" cy="5125328"/>
          </a:xfrm>
        </p:spPr>
        <p:txBody>
          <a:bodyPr>
            <a:normAutofit/>
          </a:bodyPr>
          <a:lstStyle/>
          <a:p>
            <a:pPr marL="685800" lvl="1" algn="just">
              <a:spcBef>
                <a:spcPts val="0"/>
              </a:spcBef>
              <a:buClrTx/>
              <a:buSzTx/>
              <a:buFont typeface="Wingdings" pitchFamily="2" charset="2"/>
              <a:buChar char="§"/>
              <a:defRPr/>
            </a:pPr>
            <a:r>
              <a:rPr lang="en-US" sz="40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gency FB" pitchFamily="34" charset="0"/>
              </a:rPr>
              <a:t>Magnitude of field current required for excitation and to overcome leakage reactance is one that corresponds to the rated voltage on the O.C.C.</a:t>
            </a:r>
          </a:p>
          <a:p>
            <a:pPr marL="685800" lvl="1" algn="just">
              <a:spcBef>
                <a:spcPts val="0"/>
              </a:spcBef>
              <a:buClrTx/>
              <a:buSzTx/>
              <a:buFont typeface="Wingdings" pitchFamily="2" charset="2"/>
              <a:buChar char="§"/>
              <a:defRPr/>
            </a:pPr>
            <a:r>
              <a:rPr lang="en-US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itchFamily="34" charset="0"/>
              </a:rPr>
              <a:t>Magnitude of field current required to overcome armature reaction effect is one that corresponds to rated current on S.C.C.</a:t>
            </a:r>
            <a:endParaRPr lang="en-US" sz="28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Agency FB" pitchFamily="34" charset="0"/>
            </a:endParaRPr>
          </a:p>
          <a:p>
            <a:pPr marL="0" lvl="0" algn="just">
              <a:spcBef>
                <a:spcPts val="0"/>
              </a:spcBef>
              <a:buClrTx/>
              <a:buSzTx/>
              <a:defRPr/>
            </a:pPr>
            <a:endParaRPr lang="en-US" sz="2400" dirty="0" smtClean="0">
              <a:solidFill>
                <a:schemeClr val="accent1">
                  <a:lumMod val="40000"/>
                  <a:lumOff val="60000"/>
                </a:schemeClr>
              </a:solidFill>
              <a:latin typeface="Agency FB" pitchFamily="34" charset="0"/>
            </a:endParaRPr>
          </a:p>
          <a:p>
            <a:pPr lvl="0" algn="ctr">
              <a:buClr>
                <a:srgbClr val="D6ECFF"/>
              </a:buClr>
              <a:defRPr/>
            </a:pPr>
            <a:endParaRPr lang="en-US" sz="2400" dirty="0" smtClean="0">
              <a:solidFill>
                <a:prstClr val="white">
                  <a:tint val="75000"/>
                </a:prstClr>
              </a:solidFill>
            </a:endParaRPr>
          </a:p>
          <a:p>
            <a:pPr lvl="0">
              <a:buClr>
                <a:srgbClr val="D6ECFF"/>
              </a:buClr>
            </a:pPr>
            <a:endParaRPr lang="en-US" sz="2400" dirty="0" smtClean="0">
              <a:solidFill>
                <a:prstClr val="white">
                  <a:tint val="75000"/>
                </a:prstClr>
              </a:solidFill>
            </a:endParaRPr>
          </a:p>
          <a:p>
            <a:pPr algn="just"/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9BF4-B85F-457A-9067-A3E6BEE99AA4}" type="datetime1">
              <a:rPr lang="en-US" smtClean="0"/>
              <a:pPr/>
              <a:t>4/30/2010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National Institute of Technology, </a:t>
            </a:r>
            <a:r>
              <a:rPr lang="en-US" dirty="0" err="1" smtClean="0"/>
              <a:t>Tiruchirapalli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E5CA-38DA-4AE1-BFCC-D79DCB16C7F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solidFill>
                  <a:srgbClr val="D6ECFF">
                    <a:satMod val="200000"/>
                  </a:srgbClr>
                </a:solidFill>
                <a:latin typeface="Berlin Sans FB Demi" pitchFamily="34" charset="0"/>
              </a:rPr>
              <a:t>INTERPOLATION</a:t>
            </a:r>
            <a:r>
              <a:rPr lang="en-US" sz="3600" b="1" dirty="0" smtClean="0">
                <a:solidFill>
                  <a:srgbClr val="D6ECFF">
                    <a:satMod val="200000"/>
                  </a:srgbClr>
                </a:solidFill>
                <a:latin typeface="Berlin Sans FB Demi" pitchFamily="34" charset="0"/>
              </a:rPr>
              <a:t> :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152400"/>
            <a:ext cx="8153400" cy="6705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6000" dirty="0" smtClean="0"/>
              <a:t> </a:t>
            </a:r>
            <a:r>
              <a:rPr lang="en-US" sz="7200" b="1" dirty="0" smtClean="0">
                <a:latin typeface="Agency FB" pitchFamily="34" charset="0"/>
              </a:rPr>
              <a:t>y=f(x)</a:t>
            </a:r>
          </a:p>
          <a:p>
            <a:pPr marL="0" marR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800" b="1" dirty="0" smtClean="0">
                <a:latin typeface="Agency FB" pitchFamily="34" charset="0"/>
                <a:ea typeface="Calibri"/>
                <a:cs typeface="Times New Roman"/>
              </a:rPr>
              <a:t>y=P</a:t>
            </a:r>
            <a:r>
              <a:rPr lang="en-US" sz="4800" b="1" baseline="-25000" dirty="0" smtClean="0">
                <a:latin typeface="Agency FB" pitchFamily="34" charset="0"/>
                <a:ea typeface="Calibri"/>
                <a:cs typeface="Times New Roman"/>
              </a:rPr>
              <a:t>0</a:t>
            </a:r>
            <a:r>
              <a:rPr lang="en-US" sz="4800" b="1" dirty="0" smtClean="0">
                <a:latin typeface="Agency FB" pitchFamily="34" charset="0"/>
                <a:ea typeface="Calibri"/>
                <a:cs typeface="Times New Roman"/>
              </a:rPr>
              <a:t>(1)x</a:t>
            </a:r>
            <a:r>
              <a:rPr lang="en-US" sz="4800" b="1" baseline="30000" dirty="0" smtClean="0">
                <a:latin typeface="Agency FB" pitchFamily="34" charset="0"/>
                <a:ea typeface="Calibri"/>
                <a:cs typeface="Times New Roman"/>
              </a:rPr>
              <a:t>3</a:t>
            </a:r>
            <a:r>
              <a:rPr lang="en-US" sz="4800" b="1" dirty="0" smtClean="0">
                <a:latin typeface="Agency FB" pitchFamily="34" charset="0"/>
                <a:ea typeface="Calibri"/>
                <a:cs typeface="Times New Roman"/>
              </a:rPr>
              <a:t>+P</a:t>
            </a:r>
            <a:r>
              <a:rPr lang="en-US" sz="4800" b="1" baseline="-25000" dirty="0" smtClean="0">
                <a:latin typeface="Agency FB" pitchFamily="34" charset="0"/>
                <a:ea typeface="Calibri"/>
                <a:cs typeface="Times New Roman"/>
              </a:rPr>
              <a:t>0</a:t>
            </a:r>
            <a:r>
              <a:rPr lang="en-US" sz="4800" b="1" dirty="0" smtClean="0">
                <a:latin typeface="Agency FB" pitchFamily="34" charset="0"/>
                <a:ea typeface="Calibri"/>
                <a:cs typeface="Times New Roman"/>
              </a:rPr>
              <a:t>(2)x</a:t>
            </a:r>
            <a:r>
              <a:rPr lang="en-US" sz="4800" b="1" baseline="30000" dirty="0" smtClean="0">
                <a:latin typeface="Agency FB" pitchFamily="34" charset="0"/>
                <a:ea typeface="Calibri"/>
                <a:cs typeface="Times New Roman"/>
              </a:rPr>
              <a:t>2</a:t>
            </a:r>
            <a:r>
              <a:rPr lang="en-US" sz="4800" b="1" dirty="0" smtClean="0">
                <a:latin typeface="Agency FB" pitchFamily="34" charset="0"/>
                <a:ea typeface="Calibri"/>
                <a:cs typeface="Times New Roman"/>
              </a:rPr>
              <a:t>+P</a:t>
            </a:r>
            <a:r>
              <a:rPr lang="en-US" sz="4800" b="1" baseline="-25000" dirty="0" smtClean="0">
                <a:latin typeface="Agency FB" pitchFamily="34" charset="0"/>
                <a:ea typeface="Calibri"/>
                <a:cs typeface="Times New Roman"/>
              </a:rPr>
              <a:t>0</a:t>
            </a:r>
            <a:r>
              <a:rPr lang="en-US" sz="4800" b="1" dirty="0" smtClean="0">
                <a:latin typeface="Agency FB" pitchFamily="34" charset="0"/>
                <a:ea typeface="Calibri"/>
                <a:cs typeface="Times New Roman"/>
              </a:rPr>
              <a:t>(3)</a:t>
            </a:r>
            <a:r>
              <a:rPr lang="en-US" sz="4800" b="1" dirty="0" err="1" smtClean="0">
                <a:latin typeface="Agency FB" pitchFamily="34" charset="0"/>
                <a:ea typeface="Calibri"/>
                <a:cs typeface="Times New Roman"/>
              </a:rPr>
              <a:t>x+P</a:t>
            </a:r>
            <a:r>
              <a:rPr lang="en-US" sz="4800" b="1" baseline="-25000" dirty="0" err="1" smtClean="0">
                <a:latin typeface="Agency FB" pitchFamily="34" charset="0"/>
                <a:ea typeface="Calibri"/>
                <a:cs typeface="Times New Roman"/>
              </a:rPr>
              <a:t>o</a:t>
            </a:r>
            <a:r>
              <a:rPr lang="en-US" sz="4800" b="1" dirty="0" smtClean="0">
                <a:latin typeface="Agency FB" pitchFamily="34" charset="0"/>
                <a:ea typeface="Calibri"/>
                <a:cs typeface="Times New Roman"/>
              </a:rPr>
              <a:t>(4)</a:t>
            </a:r>
          </a:p>
          <a:p>
            <a:pPr marL="329184" lvl="1" algn="just">
              <a:spcBef>
                <a:spcPts val="0"/>
              </a:spcBef>
              <a:spcAft>
                <a:spcPts val="1000"/>
              </a:spcAft>
            </a:pPr>
            <a:endParaRPr lang="en-US" sz="3600" b="1" dirty="0" smtClean="0">
              <a:latin typeface="Agency FB" pitchFamily="34" charset="0"/>
              <a:ea typeface="Calibri"/>
              <a:cs typeface="Times New Roman"/>
            </a:endParaRPr>
          </a:p>
          <a:p>
            <a:pPr marL="329184" lvl="1" algn="just">
              <a:spcBef>
                <a:spcPts val="0"/>
              </a:spcBef>
              <a:spcAft>
                <a:spcPts val="1000"/>
              </a:spcAft>
            </a:pPr>
            <a:r>
              <a:rPr lang="en-US" sz="3600" b="1" dirty="0" smtClean="0">
                <a:latin typeface="Agency FB" pitchFamily="34" charset="0"/>
                <a:ea typeface="Calibri"/>
                <a:cs typeface="Times New Roman"/>
              </a:rPr>
              <a:t>At </a:t>
            </a:r>
            <a:r>
              <a:rPr lang="en-US" sz="3600" b="1" dirty="0" err="1" smtClean="0">
                <a:latin typeface="Agency FB" pitchFamily="34" charset="0"/>
                <a:ea typeface="Calibri"/>
                <a:cs typeface="Times New Roman"/>
              </a:rPr>
              <a:t>Vr</a:t>
            </a:r>
            <a:r>
              <a:rPr lang="en-US" sz="3600" b="1" dirty="0" smtClean="0">
                <a:latin typeface="Agency FB" pitchFamily="34" charset="0"/>
                <a:ea typeface="Calibri"/>
                <a:cs typeface="Times New Roman"/>
              </a:rPr>
              <a:t>, the corresponding value of field current is If1</a:t>
            </a:r>
          </a:p>
          <a:p>
            <a:pPr marL="0" marR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400" b="1" dirty="0" err="1" smtClean="0">
                <a:solidFill>
                  <a:prstClr val="white"/>
                </a:solidFill>
                <a:latin typeface="Agency FB" pitchFamily="34" charset="0"/>
                <a:ea typeface="Calibri"/>
                <a:cs typeface="Times New Roman"/>
              </a:rPr>
              <a:t>Vr</a:t>
            </a:r>
            <a:r>
              <a:rPr lang="en-US" sz="4400" b="1" dirty="0" smtClean="0">
                <a:solidFill>
                  <a:prstClr val="white"/>
                </a:solidFill>
                <a:latin typeface="Agency FB" pitchFamily="34" charset="0"/>
                <a:ea typeface="Calibri"/>
                <a:cs typeface="Times New Roman"/>
              </a:rPr>
              <a:t>=P</a:t>
            </a:r>
            <a:r>
              <a:rPr lang="en-US" sz="4400" b="1" baseline="-25000" dirty="0" smtClean="0">
                <a:solidFill>
                  <a:prstClr val="white"/>
                </a:solidFill>
                <a:latin typeface="Agency FB" pitchFamily="34" charset="0"/>
                <a:ea typeface="Calibri"/>
                <a:cs typeface="Times New Roman"/>
              </a:rPr>
              <a:t>0</a:t>
            </a:r>
            <a:r>
              <a:rPr lang="en-US" sz="4400" b="1" dirty="0" smtClean="0">
                <a:solidFill>
                  <a:prstClr val="white"/>
                </a:solidFill>
                <a:latin typeface="Agency FB" pitchFamily="34" charset="0"/>
                <a:ea typeface="Calibri"/>
                <a:cs typeface="Times New Roman"/>
              </a:rPr>
              <a:t>(1)x</a:t>
            </a:r>
            <a:r>
              <a:rPr lang="en-US" sz="4400" b="1" baseline="30000" dirty="0" smtClean="0">
                <a:solidFill>
                  <a:prstClr val="white"/>
                </a:solidFill>
                <a:latin typeface="Agency FB" pitchFamily="34" charset="0"/>
                <a:ea typeface="Calibri"/>
                <a:cs typeface="Times New Roman"/>
              </a:rPr>
              <a:t>3</a:t>
            </a:r>
            <a:r>
              <a:rPr lang="en-US" sz="4400" b="1" dirty="0" smtClean="0">
                <a:solidFill>
                  <a:prstClr val="white"/>
                </a:solidFill>
                <a:latin typeface="Agency FB" pitchFamily="34" charset="0"/>
                <a:ea typeface="Calibri"/>
                <a:cs typeface="Times New Roman"/>
              </a:rPr>
              <a:t>+P</a:t>
            </a:r>
            <a:r>
              <a:rPr lang="en-US" sz="4400" b="1" baseline="-25000" dirty="0" smtClean="0">
                <a:solidFill>
                  <a:prstClr val="white"/>
                </a:solidFill>
                <a:latin typeface="Agency FB" pitchFamily="34" charset="0"/>
                <a:ea typeface="Calibri"/>
                <a:cs typeface="Times New Roman"/>
              </a:rPr>
              <a:t>0</a:t>
            </a:r>
            <a:r>
              <a:rPr lang="en-US" sz="4400" b="1" dirty="0" smtClean="0">
                <a:solidFill>
                  <a:prstClr val="white"/>
                </a:solidFill>
                <a:latin typeface="Agency FB" pitchFamily="34" charset="0"/>
                <a:ea typeface="Calibri"/>
                <a:cs typeface="Times New Roman"/>
              </a:rPr>
              <a:t>(2)x</a:t>
            </a:r>
            <a:r>
              <a:rPr lang="en-US" sz="4400" b="1" baseline="30000" dirty="0" smtClean="0">
                <a:solidFill>
                  <a:prstClr val="white"/>
                </a:solidFill>
                <a:latin typeface="Agency FB" pitchFamily="34" charset="0"/>
                <a:ea typeface="Calibri"/>
                <a:cs typeface="Times New Roman"/>
              </a:rPr>
              <a:t>2</a:t>
            </a:r>
            <a:r>
              <a:rPr lang="en-US" sz="4400" b="1" dirty="0" smtClean="0">
                <a:solidFill>
                  <a:prstClr val="white"/>
                </a:solidFill>
                <a:latin typeface="Agency FB" pitchFamily="34" charset="0"/>
                <a:ea typeface="Calibri"/>
                <a:cs typeface="Times New Roman"/>
              </a:rPr>
              <a:t>+P</a:t>
            </a:r>
            <a:r>
              <a:rPr lang="en-US" sz="4400" b="1" baseline="-25000" dirty="0" smtClean="0">
                <a:solidFill>
                  <a:prstClr val="white"/>
                </a:solidFill>
                <a:latin typeface="Agency FB" pitchFamily="34" charset="0"/>
                <a:ea typeface="Calibri"/>
                <a:cs typeface="Times New Roman"/>
              </a:rPr>
              <a:t>0</a:t>
            </a:r>
            <a:r>
              <a:rPr lang="en-US" sz="4400" b="1" dirty="0" smtClean="0">
                <a:solidFill>
                  <a:prstClr val="white"/>
                </a:solidFill>
                <a:latin typeface="Agency FB" pitchFamily="34" charset="0"/>
                <a:ea typeface="Calibri"/>
                <a:cs typeface="Times New Roman"/>
              </a:rPr>
              <a:t>(3)</a:t>
            </a:r>
            <a:r>
              <a:rPr lang="en-US" sz="4400" b="1" dirty="0" err="1" smtClean="0">
                <a:solidFill>
                  <a:prstClr val="white"/>
                </a:solidFill>
                <a:latin typeface="Agency FB" pitchFamily="34" charset="0"/>
                <a:ea typeface="Calibri"/>
                <a:cs typeface="Times New Roman"/>
              </a:rPr>
              <a:t>x+P</a:t>
            </a:r>
            <a:r>
              <a:rPr lang="en-US" sz="4400" b="1" baseline="-25000" dirty="0" err="1" smtClean="0">
                <a:solidFill>
                  <a:prstClr val="white"/>
                </a:solidFill>
                <a:latin typeface="Agency FB" pitchFamily="34" charset="0"/>
                <a:ea typeface="Calibri"/>
                <a:cs typeface="Times New Roman"/>
              </a:rPr>
              <a:t>o</a:t>
            </a:r>
            <a:r>
              <a:rPr lang="en-US" sz="4400" b="1" dirty="0" smtClean="0">
                <a:solidFill>
                  <a:prstClr val="white"/>
                </a:solidFill>
                <a:latin typeface="Agency FB" pitchFamily="34" charset="0"/>
                <a:ea typeface="Calibri"/>
                <a:cs typeface="Times New Roman"/>
              </a:rPr>
              <a:t>(4)</a:t>
            </a:r>
          </a:p>
          <a:p>
            <a:pPr mar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400" b="1" dirty="0" smtClean="0">
                <a:solidFill>
                  <a:prstClr val="white"/>
                </a:solidFill>
                <a:latin typeface="Agency FB" pitchFamily="34" charset="0"/>
                <a:ea typeface="Calibri"/>
                <a:cs typeface="Times New Roman"/>
              </a:rPr>
              <a:t>0</a:t>
            </a:r>
            <a:r>
              <a:rPr lang="en-US" sz="4400" b="1" dirty="0" smtClean="0">
                <a:solidFill>
                  <a:prstClr val="white"/>
                </a:solidFill>
                <a:latin typeface="Agency FB" pitchFamily="34" charset="0"/>
                <a:ea typeface="Calibri"/>
                <a:cs typeface="Times New Roman"/>
              </a:rPr>
              <a:t>=P</a:t>
            </a:r>
            <a:r>
              <a:rPr lang="en-US" sz="4400" b="1" baseline="-25000" dirty="0" smtClean="0">
                <a:solidFill>
                  <a:prstClr val="white"/>
                </a:solidFill>
                <a:latin typeface="Agency FB" pitchFamily="34" charset="0"/>
                <a:ea typeface="Calibri"/>
                <a:cs typeface="Times New Roman"/>
              </a:rPr>
              <a:t>0</a:t>
            </a:r>
            <a:r>
              <a:rPr lang="en-US" sz="4400" b="1" dirty="0" smtClean="0">
                <a:solidFill>
                  <a:prstClr val="white"/>
                </a:solidFill>
                <a:latin typeface="Agency FB" pitchFamily="34" charset="0"/>
                <a:ea typeface="Calibri"/>
                <a:cs typeface="Times New Roman"/>
              </a:rPr>
              <a:t>(1)x</a:t>
            </a:r>
            <a:r>
              <a:rPr lang="en-US" sz="4400" b="1" baseline="30000" dirty="0" smtClean="0">
                <a:solidFill>
                  <a:prstClr val="white"/>
                </a:solidFill>
                <a:latin typeface="Agency FB" pitchFamily="34" charset="0"/>
                <a:ea typeface="Calibri"/>
                <a:cs typeface="Times New Roman"/>
              </a:rPr>
              <a:t>3</a:t>
            </a:r>
            <a:r>
              <a:rPr lang="en-US" sz="4400" b="1" dirty="0" smtClean="0">
                <a:solidFill>
                  <a:prstClr val="white"/>
                </a:solidFill>
                <a:latin typeface="Agency FB" pitchFamily="34" charset="0"/>
                <a:ea typeface="Calibri"/>
                <a:cs typeface="Times New Roman"/>
              </a:rPr>
              <a:t>+P</a:t>
            </a:r>
            <a:r>
              <a:rPr lang="en-US" sz="4400" b="1" baseline="-25000" dirty="0" smtClean="0">
                <a:solidFill>
                  <a:prstClr val="white"/>
                </a:solidFill>
                <a:latin typeface="Agency FB" pitchFamily="34" charset="0"/>
                <a:ea typeface="Calibri"/>
                <a:cs typeface="Times New Roman"/>
              </a:rPr>
              <a:t>0</a:t>
            </a:r>
            <a:r>
              <a:rPr lang="en-US" sz="4400" b="1" dirty="0" smtClean="0">
                <a:solidFill>
                  <a:prstClr val="white"/>
                </a:solidFill>
                <a:latin typeface="Agency FB" pitchFamily="34" charset="0"/>
                <a:ea typeface="Calibri"/>
                <a:cs typeface="Times New Roman"/>
              </a:rPr>
              <a:t>(2)x</a:t>
            </a:r>
            <a:r>
              <a:rPr lang="en-US" sz="4400" b="1" baseline="30000" dirty="0" smtClean="0">
                <a:solidFill>
                  <a:prstClr val="white"/>
                </a:solidFill>
                <a:latin typeface="Agency FB" pitchFamily="34" charset="0"/>
                <a:ea typeface="Calibri"/>
                <a:cs typeface="Times New Roman"/>
              </a:rPr>
              <a:t>2</a:t>
            </a:r>
            <a:r>
              <a:rPr lang="en-US" sz="4400" b="1" dirty="0" smtClean="0">
                <a:solidFill>
                  <a:prstClr val="white"/>
                </a:solidFill>
                <a:latin typeface="Agency FB" pitchFamily="34" charset="0"/>
                <a:ea typeface="Calibri"/>
                <a:cs typeface="Times New Roman"/>
              </a:rPr>
              <a:t>+P</a:t>
            </a:r>
            <a:r>
              <a:rPr lang="en-US" sz="4400" b="1" baseline="-25000" dirty="0" smtClean="0">
                <a:solidFill>
                  <a:prstClr val="white"/>
                </a:solidFill>
                <a:latin typeface="Agency FB" pitchFamily="34" charset="0"/>
                <a:ea typeface="Calibri"/>
                <a:cs typeface="Times New Roman"/>
              </a:rPr>
              <a:t>0</a:t>
            </a:r>
            <a:r>
              <a:rPr lang="en-US" sz="4400" b="1" dirty="0" smtClean="0">
                <a:solidFill>
                  <a:prstClr val="white"/>
                </a:solidFill>
                <a:latin typeface="Agency FB" pitchFamily="34" charset="0"/>
                <a:ea typeface="Calibri"/>
                <a:cs typeface="Times New Roman"/>
              </a:rPr>
              <a:t>(3)</a:t>
            </a:r>
            <a:r>
              <a:rPr lang="en-US" sz="4400" b="1" dirty="0" err="1" smtClean="0">
                <a:solidFill>
                  <a:prstClr val="white"/>
                </a:solidFill>
                <a:latin typeface="Agency FB" pitchFamily="34" charset="0"/>
                <a:ea typeface="Calibri"/>
                <a:cs typeface="Times New Roman"/>
              </a:rPr>
              <a:t>x+P</a:t>
            </a:r>
            <a:r>
              <a:rPr lang="en-US" sz="4400" b="1" baseline="-25000" dirty="0" err="1" smtClean="0">
                <a:solidFill>
                  <a:prstClr val="white"/>
                </a:solidFill>
                <a:latin typeface="Agency FB" pitchFamily="34" charset="0"/>
                <a:ea typeface="Calibri"/>
                <a:cs typeface="Times New Roman"/>
              </a:rPr>
              <a:t>o</a:t>
            </a:r>
            <a:r>
              <a:rPr lang="en-US" sz="4400" b="1" dirty="0" smtClean="0">
                <a:solidFill>
                  <a:prstClr val="white"/>
                </a:solidFill>
                <a:latin typeface="Agency FB" pitchFamily="34" charset="0"/>
                <a:ea typeface="Calibri"/>
                <a:cs typeface="Times New Roman"/>
              </a:rPr>
              <a:t>(4)-</a:t>
            </a:r>
            <a:r>
              <a:rPr lang="en-US" sz="4400" b="1" dirty="0" err="1" smtClean="0">
                <a:solidFill>
                  <a:prstClr val="white"/>
                </a:solidFill>
                <a:latin typeface="Agency FB" pitchFamily="34" charset="0"/>
                <a:ea typeface="Calibri"/>
                <a:cs typeface="Times New Roman"/>
              </a:rPr>
              <a:t>Vr</a:t>
            </a:r>
            <a:endParaRPr lang="en-US" sz="4400" b="1" dirty="0" smtClean="0">
              <a:solidFill>
                <a:prstClr val="white"/>
              </a:solidFill>
              <a:latin typeface="Agency FB" pitchFamily="34" charset="0"/>
              <a:ea typeface="Calibri"/>
              <a:cs typeface="Times New Roman"/>
            </a:endParaRPr>
          </a:p>
          <a:p>
            <a:pPr mar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400" b="1" dirty="0" smtClean="0">
                <a:solidFill>
                  <a:prstClr val="white"/>
                </a:solidFill>
                <a:latin typeface="Agency FB" pitchFamily="34" charset="0"/>
                <a:ea typeface="Calibri"/>
                <a:cs typeface="Times New Roman"/>
              </a:rPr>
              <a:t>P</a:t>
            </a:r>
            <a:r>
              <a:rPr lang="en-US" sz="4400" b="1" baseline="-25000" dirty="0" smtClean="0">
                <a:solidFill>
                  <a:prstClr val="white"/>
                </a:solidFill>
                <a:latin typeface="Agency FB" pitchFamily="34" charset="0"/>
                <a:ea typeface="Calibri"/>
                <a:cs typeface="Times New Roman"/>
              </a:rPr>
              <a:t>1</a:t>
            </a:r>
            <a:r>
              <a:rPr lang="en-US" sz="4400" b="1" dirty="0" smtClean="0">
                <a:solidFill>
                  <a:prstClr val="white"/>
                </a:solidFill>
                <a:latin typeface="Agency FB" pitchFamily="34" charset="0"/>
                <a:ea typeface="Calibri"/>
                <a:cs typeface="Times New Roman"/>
              </a:rPr>
              <a:t>=[P</a:t>
            </a:r>
            <a:r>
              <a:rPr lang="en-US" sz="4400" b="1" baseline="-25000" dirty="0" smtClean="0">
                <a:solidFill>
                  <a:prstClr val="white"/>
                </a:solidFill>
                <a:latin typeface="Agency FB" pitchFamily="34" charset="0"/>
                <a:ea typeface="Calibri"/>
                <a:cs typeface="Times New Roman"/>
              </a:rPr>
              <a:t>0</a:t>
            </a:r>
            <a:r>
              <a:rPr lang="en-US" sz="4400" b="1" dirty="0" smtClean="0">
                <a:solidFill>
                  <a:prstClr val="white"/>
                </a:solidFill>
                <a:latin typeface="Agency FB" pitchFamily="34" charset="0"/>
                <a:ea typeface="Calibri"/>
                <a:cs typeface="Times New Roman"/>
              </a:rPr>
              <a:t>(1)  P</a:t>
            </a:r>
            <a:r>
              <a:rPr lang="en-US" sz="4400" b="1" baseline="-25000" dirty="0" smtClean="0">
                <a:solidFill>
                  <a:prstClr val="white"/>
                </a:solidFill>
                <a:latin typeface="Agency FB" pitchFamily="34" charset="0"/>
                <a:ea typeface="Calibri"/>
                <a:cs typeface="Times New Roman"/>
              </a:rPr>
              <a:t>0</a:t>
            </a:r>
            <a:r>
              <a:rPr lang="en-US" sz="4400" b="1" dirty="0" smtClean="0">
                <a:solidFill>
                  <a:prstClr val="white"/>
                </a:solidFill>
                <a:latin typeface="Agency FB" pitchFamily="34" charset="0"/>
                <a:ea typeface="Calibri"/>
                <a:cs typeface="Times New Roman"/>
              </a:rPr>
              <a:t>(2)  P</a:t>
            </a:r>
            <a:r>
              <a:rPr lang="en-US" sz="4400" b="1" baseline="-25000" dirty="0" smtClean="0">
                <a:solidFill>
                  <a:prstClr val="white"/>
                </a:solidFill>
                <a:latin typeface="Agency FB" pitchFamily="34" charset="0"/>
                <a:ea typeface="Calibri"/>
                <a:cs typeface="Times New Roman"/>
              </a:rPr>
              <a:t>0</a:t>
            </a:r>
            <a:r>
              <a:rPr lang="en-US" sz="4400" b="1" dirty="0" smtClean="0">
                <a:solidFill>
                  <a:prstClr val="white"/>
                </a:solidFill>
                <a:latin typeface="Agency FB" pitchFamily="34" charset="0"/>
                <a:ea typeface="Calibri"/>
                <a:cs typeface="Times New Roman"/>
              </a:rPr>
              <a:t>(3)  P</a:t>
            </a:r>
            <a:r>
              <a:rPr lang="en-US" sz="4400" b="1" baseline="-25000" dirty="0" smtClean="0">
                <a:solidFill>
                  <a:prstClr val="white"/>
                </a:solidFill>
                <a:latin typeface="Agency FB" pitchFamily="34" charset="0"/>
                <a:ea typeface="Calibri"/>
                <a:cs typeface="Times New Roman"/>
              </a:rPr>
              <a:t>o</a:t>
            </a:r>
            <a:r>
              <a:rPr lang="en-US" sz="4400" b="1" dirty="0" smtClean="0">
                <a:solidFill>
                  <a:prstClr val="white"/>
                </a:solidFill>
                <a:latin typeface="Agency FB" pitchFamily="34" charset="0"/>
                <a:ea typeface="Calibri"/>
                <a:cs typeface="Times New Roman"/>
              </a:rPr>
              <a:t>(4</a:t>
            </a:r>
            <a:r>
              <a:rPr lang="en-US" sz="4400" b="1" dirty="0" smtClean="0">
                <a:solidFill>
                  <a:prstClr val="white"/>
                </a:solidFill>
                <a:latin typeface="Agency FB" pitchFamily="34" charset="0"/>
                <a:ea typeface="Calibri"/>
                <a:cs typeface="Times New Roman"/>
              </a:rPr>
              <a:t>)-</a:t>
            </a:r>
            <a:r>
              <a:rPr lang="en-US" sz="4400" b="1" dirty="0" err="1" smtClean="0">
                <a:solidFill>
                  <a:prstClr val="white"/>
                </a:solidFill>
                <a:latin typeface="Agency FB" pitchFamily="34" charset="0"/>
                <a:ea typeface="Calibri"/>
                <a:cs typeface="Times New Roman"/>
              </a:rPr>
              <a:t>Vr</a:t>
            </a:r>
            <a:r>
              <a:rPr lang="en-US" sz="4400" b="1" dirty="0" smtClean="0">
                <a:solidFill>
                  <a:prstClr val="white"/>
                </a:solidFill>
                <a:latin typeface="Agency FB" pitchFamily="34" charset="0"/>
                <a:ea typeface="Calibri"/>
                <a:cs typeface="Times New Roman"/>
              </a:rPr>
              <a:t>]</a:t>
            </a:r>
            <a:endParaRPr lang="en-US" sz="4400" b="1" dirty="0" smtClean="0">
              <a:solidFill>
                <a:prstClr val="white"/>
              </a:solidFill>
              <a:latin typeface="Agency FB" pitchFamily="34" charset="0"/>
              <a:ea typeface="Calibri"/>
              <a:cs typeface="Times New Roman"/>
            </a:endParaRPr>
          </a:p>
          <a:p>
            <a:pPr marL="0" marR="0" algn="just">
              <a:spcBef>
                <a:spcPts val="0"/>
              </a:spcBef>
              <a:spcAft>
                <a:spcPts val="1000"/>
              </a:spcAft>
              <a:buNone/>
            </a:pPr>
            <a:endParaRPr lang="en-US" sz="5400" b="1" dirty="0" smtClean="0">
              <a:solidFill>
                <a:prstClr val="white"/>
              </a:solidFill>
              <a:latin typeface="Agency FB" pitchFamily="34" charset="0"/>
              <a:ea typeface="Calibri"/>
              <a:cs typeface="Times New Roman"/>
            </a:endParaRPr>
          </a:p>
          <a:p>
            <a:pPr marL="0" marR="0" algn="just">
              <a:spcBef>
                <a:spcPts val="0"/>
              </a:spcBef>
              <a:spcAft>
                <a:spcPts val="1000"/>
              </a:spcAft>
              <a:buNone/>
            </a:pPr>
            <a:endParaRPr lang="en-US" sz="4000" b="1" dirty="0">
              <a:latin typeface="Agency FB" pitchFamily="34" charset="0"/>
              <a:ea typeface="Calibri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9BF4-B85F-457A-9067-A3E6BEE99AA4}" type="datetime1">
              <a:rPr lang="en-US" smtClean="0"/>
              <a:pPr/>
              <a:t>4/30/2010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E5CA-38DA-4AE1-BFCC-D79DCB16C7F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9BF4-B85F-457A-9067-A3E6BEE99AA4}" type="datetime1">
              <a:rPr lang="en-US" smtClean="0"/>
              <a:pPr/>
              <a:t>4/30/2010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E5CA-38DA-4AE1-BFCC-D79DCB16C7F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solidFill>
                  <a:srgbClr val="D6ECFF">
                    <a:satMod val="200000"/>
                  </a:srgbClr>
                </a:solidFill>
                <a:latin typeface="Berlin Sans FB Demi" pitchFamily="34" charset="0"/>
              </a:rPr>
              <a:t>INTERPOLATION</a:t>
            </a:r>
            <a:r>
              <a:rPr lang="en-US" sz="4000" b="1" dirty="0" smtClean="0">
                <a:solidFill>
                  <a:srgbClr val="D6ECFF">
                    <a:satMod val="200000"/>
                  </a:srgbClr>
                </a:solidFill>
                <a:latin typeface="Berlin Sans FB Demi" pitchFamily="34" charset="0"/>
              </a:rPr>
              <a:t> 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9143999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9BF4-B85F-457A-9067-A3E6BEE99AA4}" type="datetime1">
              <a:rPr lang="en-US" smtClean="0"/>
              <a:pPr/>
              <a:t>4/30/2010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E5CA-38DA-4AE1-BFCC-D79DCB16C7F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solidFill>
                  <a:srgbClr val="D6ECFF">
                    <a:satMod val="200000"/>
                  </a:srgbClr>
                </a:solidFill>
                <a:latin typeface="Berlin Sans FB Demi" pitchFamily="34" charset="0"/>
              </a:rPr>
              <a:t>INTERPOLATION :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9053" y="4495800"/>
            <a:ext cx="915305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267200"/>
            <a:ext cx="9144000" cy="239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9BF4-B85F-457A-9067-A3E6BEE99AA4}" type="datetime1">
              <a:rPr lang="en-US" smtClean="0"/>
              <a:pPr/>
              <a:t>4/30/2010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E5CA-38DA-4AE1-BFCC-D79DCB16C7F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533400" y="1600200"/>
            <a:ext cx="7772400" cy="34290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-100" normalizeH="0" baseline="0" noProof="0" dirty="0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PLOT TOOLS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spc="-1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itchFamily="34" charset="0"/>
                <a:ea typeface="+mj-ea"/>
                <a:cs typeface="+mj-cs"/>
              </a:rPr>
              <a:t>plotyy</a:t>
            </a:r>
            <a:r>
              <a:rPr lang="en-US" sz="6000" b="1" spc="-1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itchFamily="34" charset="0"/>
                <a:ea typeface="+mj-ea"/>
                <a:cs typeface="+mj-cs"/>
              </a:rPr>
              <a:t>()</a:t>
            </a:r>
            <a:endParaRPr kumimoji="0" lang="en-US" sz="4800" b="1" i="0" u="none" strike="noStrike" kern="1200" cap="none" spc="-100" normalizeH="0" baseline="0" noProof="0" dirty="0">
              <a:ln>
                <a:noFill/>
              </a:ln>
              <a:solidFill>
                <a:schemeClr val="accent3">
                  <a:lumMod val="60000"/>
                  <a:lumOff val="40000"/>
                </a:schemeClr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0" y="1524000"/>
            <a:ext cx="9144000" cy="2077328"/>
          </a:xfrm>
        </p:spPr>
        <p:txBody>
          <a:bodyPr>
            <a:normAutofit/>
          </a:bodyPr>
          <a:lstStyle/>
          <a:p>
            <a:pPr marL="685800" lvl="1" algn="just">
              <a:spcBef>
                <a:spcPts val="0"/>
              </a:spcBef>
              <a:buClrTx/>
              <a:buSzTx/>
              <a:buFont typeface="Arial" pitchFamily="34" charset="0"/>
              <a:buChar char="•"/>
            </a:pPr>
            <a:r>
              <a:rPr lang="en-US" sz="3600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gency FB" pitchFamily="34" charset="0"/>
              </a:rPr>
              <a:t>plotyy</a:t>
            </a:r>
            <a:r>
              <a:rPr lang="en-US" sz="36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gency FB" pitchFamily="34" charset="0"/>
              </a:rPr>
              <a:t>() is a function of MATLAB which plots a graph with two independent Y-axes against one X-axis</a:t>
            </a:r>
          </a:p>
          <a:p>
            <a:pPr marL="685800" lvl="1" algn="just">
              <a:spcBef>
                <a:spcPts val="0"/>
              </a:spcBef>
              <a:buClrTx/>
              <a:buSzTx/>
              <a:buFont typeface="Arial" pitchFamily="34" charset="0"/>
              <a:buChar char="•"/>
            </a:pPr>
            <a:r>
              <a:rPr lang="en-US" sz="3600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gency FB" pitchFamily="34" charset="0"/>
              </a:rPr>
              <a:t>polyval</a:t>
            </a:r>
            <a:r>
              <a:rPr lang="en-US" sz="36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gency FB" pitchFamily="34" charset="0"/>
              </a:rPr>
              <a:t>(</a:t>
            </a:r>
            <a:r>
              <a:rPr lang="en-US" sz="3600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gency FB" pitchFamily="34" charset="0"/>
              </a:rPr>
              <a:t>P,a</a:t>
            </a:r>
            <a:r>
              <a:rPr lang="en-US" sz="36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gency FB" pitchFamily="34" charset="0"/>
              </a:rPr>
              <a:t>) fetches the value of polynomial P at ‘a’ </a:t>
            </a:r>
            <a:endParaRPr lang="en-US" sz="1400" dirty="0" smtClean="0">
              <a:solidFill>
                <a:schemeClr val="accent3">
                  <a:lumMod val="40000"/>
                  <a:lumOff val="60000"/>
                </a:schemeClr>
              </a:solidFill>
              <a:latin typeface="Agency FB" pitchFamily="34" charset="0"/>
            </a:endParaRPr>
          </a:p>
          <a:p>
            <a:endParaRPr lang="en-US" sz="1400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9BF4-B85F-457A-9067-A3E6BEE99AA4}" type="datetime1">
              <a:rPr lang="en-US" smtClean="0"/>
              <a:pPr/>
              <a:t>4/30/2010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E5CA-38DA-4AE1-BFCC-D79DCB16C7F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D6ECFF">
                    <a:satMod val="200000"/>
                  </a:srgbClr>
                </a:solidFill>
                <a:latin typeface="Berlin Sans FB Demi" pitchFamily="34" charset="0"/>
              </a:rPr>
              <a:t>PLOT THE O.C.C. AND S.C.C.</a:t>
            </a:r>
            <a:r>
              <a:rPr lang="en-US" sz="3600" b="1" dirty="0" smtClean="0">
                <a:solidFill>
                  <a:srgbClr val="D6ECFF">
                    <a:satMod val="200000"/>
                  </a:srgbClr>
                </a:solidFill>
                <a:latin typeface="Berlin Sans FB Demi" pitchFamily="34" charset="0"/>
              </a:rPr>
              <a:t> 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429000"/>
            <a:ext cx="9144000" cy="2991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9BF4-B85F-457A-9067-A3E6BEE99AA4}" type="datetime1">
              <a:rPr lang="en-US" smtClean="0"/>
              <a:pPr/>
              <a:t>4/30/2010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E5CA-38DA-4AE1-BFCC-D79DCB16C7F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52400"/>
            <a:ext cx="8156448" cy="777240"/>
          </a:xfrm>
        </p:spPr>
        <p:txBody>
          <a:bodyPr/>
          <a:lstStyle/>
          <a:p>
            <a:r>
              <a:rPr lang="en-US" sz="4800" b="1" dirty="0" smtClean="0">
                <a:solidFill>
                  <a:srgbClr val="D6ECFF">
                    <a:satMod val="200000"/>
                  </a:srgbClr>
                </a:solidFill>
                <a:latin typeface="Berlin Sans FB Demi" pitchFamily="34" charset="0"/>
              </a:rPr>
              <a:t>Characteristics :</a:t>
            </a:r>
            <a:endParaRPr lang="en-US" dirty="0"/>
          </a:p>
        </p:txBody>
      </p:sp>
      <p:pic>
        <p:nvPicPr>
          <p:cNvPr id="7" name="Picture 2" descr="H:\Documents\NITT\SEM 4\Machines Mini-Project\OCC and SC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914400"/>
            <a:ext cx="6324600" cy="564129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8208498" cy="1239128"/>
          </a:xfrm>
        </p:spPr>
        <p:txBody>
          <a:bodyPr>
            <a:noAutofit/>
          </a:bodyPr>
          <a:lstStyle/>
          <a:p>
            <a:pPr algn="just"/>
            <a:r>
              <a:rPr lang="en-US" sz="36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gency FB" pitchFamily="34" charset="0"/>
              </a:rPr>
              <a:t>A menu allows the user to select the type of load and its power factor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9BF4-B85F-457A-9067-A3E6BEE99AA4}" type="datetime1">
              <a:rPr lang="en-US" smtClean="0"/>
              <a:pPr/>
              <a:t>4/30/2010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E5CA-38DA-4AE1-BFCC-D79DCB16C7F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D6ECFF">
                    <a:satMod val="200000"/>
                  </a:srgbClr>
                </a:solidFill>
                <a:latin typeface="Berlin Sans FB Demi" pitchFamily="34" charset="0"/>
              </a:rPr>
              <a:t>Type of load and power factor 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532" y="2743200"/>
            <a:ext cx="877746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676400"/>
            <a:ext cx="8056098" cy="2229728"/>
          </a:xfrm>
        </p:spPr>
        <p:txBody>
          <a:bodyPr>
            <a:normAutofit/>
          </a:bodyPr>
          <a:lstStyle/>
          <a:p>
            <a:pPr marL="0" algn="just">
              <a:spcBef>
                <a:spcPts val="0"/>
              </a:spcBef>
              <a:buClrTx/>
              <a:buSzTx/>
            </a:pPr>
            <a:r>
              <a:rPr lang="en-US" sz="36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gency FB" pitchFamily="34" charset="0"/>
              </a:rPr>
              <a:t>After selecting the type of load, its power factor is to be specified  </a:t>
            </a:r>
            <a:endParaRPr lang="en-US" sz="1600" dirty="0" smtClean="0">
              <a:solidFill>
                <a:schemeClr val="accent3">
                  <a:lumMod val="40000"/>
                  <a:lumOff val="60000"/>
                </a:schemeClr>
              </a:solidFill>
              <a:latin typeface="Agency FB" pitchFamily="34" charset="0"/>
            </a:endParaRPr>
          </a:p>
          <a:p>
            <a:endParaRPr lang="en-US" sz="1200" dirty="0" smtClean="0">
              <a:solidFill>
                <a:schemeClr val="accent1"/>
              </a:solidFill>
            </a:endParaRPr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9BF4-B85F-457A-9067-A3E6BEE99AA4}" type="datetime1">
              <a:rPr lang="en-US" smtClean="0"/>
              <a:pPr/>
              <a:t>4/30/2010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E5CA-38DA-4AE1-BFCC-D79DCB16C7F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D6ECFF">
                    <a:satMod val="200000"/>
                  </a:srgbClr>
                </a:solidFill>
                <a:latin typeface="Berlin Sans FB Demi" pitchFamily="34" charset="0"/>
              </a:rPr>
              <a:t>Type of load and power factor  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3352800"/>
            <a:ext cx="227865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3657600"/>
            <a:ext cx="8132298" cy="2458328"/>
          </a:xfrm>
        </p:spPr>
        <p:txBody>
          <a:bodyPr>
            <a:normAutofit/>
          </a:bodyPr>
          <a:lstStyle/>
          <a:p>
            <a:pPr marL="0" algn="just">
              <a:spcBef>
                <a:spcPts val="0"/>
              </a:spcBef>
              <a:buClrTx/>
              <a:buSzTx/>
            </a:pPr>
            <a:r>
              <a:rPr lang="en-US" sz="36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gency FB" pitchFamily="34" charset="0"/>
              </a:rPr>
              <a:t>The two field current components are added </a:t>
            </a:r>
            <a:r>
              <a:rPr lang="en-US" sz="3600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gency FB" pitchFamily="34" charset="0"/>
              </a:rPr>
              <a:t>vectorially</a:t>
            </a:r>
            <a:r>
              <a:rPr lang="en-US" sz="36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gency FB" pitchFamily="34" charset="0"/>
              </a:rPr>
              <a:t> and the resultant magnitude is extended on the O.C.C. to find the required generated voltage</a:t>
            </a:r>
            <a:endParaRPr lang="en-US" sz="3200" b="1" dirty="0" smtClean="0">
              <a:solidFill>
                <a:schemeClr val="accent3">
                  <a:lumMod val="40000"/>
                  <a:lumOff val="60000"/>
                </a:schemeClr>
              </a:solidFill>
              <a:latin typeface="Agency FB" pitchFamily="34" charset="0"/>
            </a:endParaRPr>
          </a:p>
          <a:p>
            <a:pPr marL="0" algn="just">
              <a:spcBef>
                <a:spcPts val="0"/>
              </a:spcBef>
              <a:buClrTx/>
              <a:buSzTx/>
            </a:pPr>
            <a:endParaRPr lang="en-US" sz="1400" dirty="0" smtClean="0">
              <a:solidFill>
                <a:schemeClr val="accent3">
                  <a:lumMod val="40000"/>
                  <a:lumOff val="60000"/>
                </a:schemeClr>
              </a:solidFill>
              <a:latin typeface="Agency FB" pitchFamily="34" charset="0"/>
            </a:endParaRPr>
          </a:p>
          <a:p>
            <a:endParaRPr lang="en-US" sz="11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endParaRPr lang="en-US" sz="16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endParaRPr lang="en-US" sz="16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endParaRPr lang="en-US" sz="32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9BF4-B85F-457A-9067-A3E6BEE99AA4}" type="datetime1">
              <a:rPr lang="en-US" smtClean="0"/>
              <a:pPr/>
              <a:t>4/30/2010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E5CA-38DA-4AE1-BFCC-D79DCB16C7F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D6ECFF">
                    <a:satMod val="200000"/>
                  </a:srgbClr>
                </a:solidFill>
                <a:latin typeface="Berlin Sans FB Demi" pitchFamily="34" charset="0"/>
              </a:rPr>
              <a:t>PHASOR ADDITION :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62000" y="381000"/>
            <a:ext cx="7772400" cy="914400"/>
          </a:xfrm>
        </p:spPr>
        <p:txBody>
          <a:bodyPr/>
          <a:lstStyle/>
          <a:p>
            <a:r>
              <a:rPr lang="en-US" sz="4800" b="1" spc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gency FB" pitchFamily="34" charset="0"/>
              </a:rPr>
              <a:t>Voltage Regulation</a:t>
            </a: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gency FB" pitchFamily="34" charset="0"/>
              </a:rPr>
              <a:t/>
            </a:r>
            <a:b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gency FB" pitchFamily="34" charset="0"/>
              </a:rPr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62000" y="1371600"/>
            <a:ext cx="7772400" cy="5105400"/>
          </a:xfrm>
        </p:spPr>
        <p:txBody>
          <a:bodyPr>
            <a:normAutofit fontScale="92500"/>
          </a:bodyPr>
          <a:lstStyle/>
          <a:p>
            <a:pPr marL="582930" indent="-514350">
              <a:buAutoNum type="arabicPeriod"/>
            </a:pPr>
            <a:r>
              <a:rPr lang="en-US" sz="35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gency FB" pitchFamily="34" charset="0"/>
              </a:rPr>
              <a:t>Ampere-turns method (M.M.F. method)</a:t>
            </a:r>
          </a:p>
          <a:p>
            <a:pPr marL="912114" lvl="1" indent="-514350"/>
            <a:r>
              <a:rPr lang="en-US" sz="2800" b="1" dirty="0" smtClean="0">
                <a:solidFill>
                  <a:srgbClr val="D6ECFF">
                    <a:lumMod val="90000"/>
                  </a:srgbClr>
                </a:solidFill>
                <a:latin typeface="Agency FB" pitchFamily="34" charset="0"/>
              </a:rPr>
              <a:t>Optimistic method</a:t>
            </a:r>
          </a:p>
          <a:p>
            <a:pPr marL="912114" lvl="1" indent="-514350"/>
            <a:r>
              <a:rPr lang="en-US" sz="2800" b="1" dirty="0" smtClean="0">
                <a:solidFill>
                  <a:srgbClr val="D6ECFF">
                    <a:lumMod val="90000"/>
                  </a:srgbClr>
                </a:solidFill>
                <a:latin typeface="Agency FB" pitchFamily="34" charset="0"/>
              </a:rPr>
              <a:t>Doesn’t require stator resistance</a:t>
            </a:r>
          </a:p>
          <a:p>
            <a:pPr marL="912114" lvl="1" indent="-514350"/>
            <a:r>
              <a:rPr lang="en-US" sz="2800" b="1" dirty="0" smtClean="0">
                <a:solidFill>
                  <a:srgbClr val="D6ECFF">
                    <a:lumMod val="90000"/>
                  </a:srgbClr>
                </a:solidFill>
                <a:latin typeface="Agency FB" pitchFamily="34" charset="0"/>
              </a:rPr>
              <a:t>Two field current components</a:t>
            </a:r>
          </a:p>
          <a:p>
            <a:pPr marL="912114" lvl="1" indent="-514350"/>
            <a:r>
              <a:rPr lang="en-US" sz="2800" b="1" dirty="0" err="1" smtClean="0">
                <a:solidFill>
                  <a:srgbClr val="D6ECFF">
                    <a:lumMod val="90000"/>
                  </a:srgbClr>
                </a:solidFill>
                <a:latin typeface="Agency FB" pitchFamily="34" charset="0"/>
              </a:rPr>
              <a:t>Phasor</a:t>
            </a:r>
            <a:r>
              <a:rPr lang="en-US" sz="2800" b="1" dirty="0" smtClean="0">
                <a:solidFill>
                  <a:srgbClr val="D6ECFF">
                    <a:lumMod val="90000"/>
                  </a:srgbClr>
                </a:solidFill>
                <a:latin typeface="Agency FB" pitchFamily="34" charset="0"/>
              </a:rPr>
              <a:t> addition-graphical method</a:t>
            </a:r>
            <a:endParaRPr lang="en-US" sz="2800" b="1" dirty="0" smtClean="0">
              <a:solidFill>
                <a:schemeClr val="accent3">
                  <a:lumMod val="40000"/>
                  <a:lumOff val="60000"/>
                </a:schemeClr>
              </a:solidFill>
              <a:latin typeface="Agency FB" pitchFamily="34" charset="0"/>
            </a:endParaRPr>
          </a:p>
          <a:p>
            <a:pPr marL="582930" indent="-514350">
              <a:buAutoNum type="arabicPeriod"/>
            </a:pPr>
            <a:r>
              <a:rPr lang="en-US" sz="35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gency FB" pitchFamily="34" charset="0"/>
              </a:rPr>
              <a:t>Synchronous-impedance method (E.M.F. method)</a:t>
            </a:r>
          </a:p>
          <a:p>
            <a:pPr marL="912114" lvl="1" indent="-514350"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D6ECFF">
                    <a:lumMod val="90000"/>
                  </a:srgbClr>
                </a:solidFill>
                <a:latin typeface="Agency FB" pitchFamily="34" charset="0"/>
              </a:rPr>
              <a:t>Pessimistic method</a:t>
            </a:r>
            <a:endParaRPr lang="en-US" sz="2800" b="1" dirty="0" smtClean="0">
              <a:solidFill>
                <a:srgbClr val="D6ECFF">
                  <a:lumMod val="90000"/>
                </a:srgbClr>
              </a:solidFill>
              <a:latin typeface="Agency FB" pitchFamily="34" charset="0"/>
            </a:endParaRPr>
          </a:p>
          <a:p>
            <a:pPr marL="912114" lvl="1" indent="-514350"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D6ECFF">
                    <a:lumMod val="90000"/>
                  </a:srgbClr>
                </a:solidFill>
                <a:latin typeface="Agency FB" pitchFamily="34" charset="0"/>
              </a:rPr>
              <a:t>Effect of saturation neglected</a:t>
            </a:r>
          </a:p>
          <a:p>
            <a:pPr marL="912114" lvl="1" indent="-514350"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D6ECFF">
                    <a:lumMod val="90000"/>
                  </a:srgbClr>
                </a:solidFill>
                <a:latin typeface="Agency FB" pitchFamily="34" charset="0"/>
              </a:rPr>
              <a:t>Calculation of synchronous impedance-analytical method</a:t>
            </a:r>
          </a:p>
          <a:p>
            <a:pPr marL="912114" lvl="1" indent="-514350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48EB-EABE-47EF-9940-E80EDBB52CDB}" type="datetime1">
              <a:rPr lang="en-US" smtClean="0"/>
              <a:pPr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E5CA-38DA-4AE1-BFCC-D79DCB16C7F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000" y="4114800"/>
            <a:ext cx="8534400" cy="2458328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gency FB" pitchFamily="34" charset="0"/>
              </a:rPr>
              <a:t>Thus the percentage voltage regulation of the alternator is pre-determined at the given loading conditions using the ampere-turns method in </a:t>
            </a:r>
            <a:r>
              <a:rPr lang="en-US" sz="3600" b="1" dirty="0" smtClean="0">
                <a:solidFill>
                  <a:schemeClr val="accent3"/>
                </a:solidFill>
                <a:latin typeface="Agency FB" pitchFamily="34" charset="0"/>
              </a:rPr>
              <a:t>MATLAB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9BF4-B85F-457A-9067-A3E6BEE99AA4}" type="datetime1">
              <a:rPr lang="en-US" smtClean="0"/>
              <a:pPr/>
              <a:t>4/30/2010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E5CA-38DA-4AE1-BFCC-D79DCB16C7F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1164336"/>
          </a:xfrm>
        </p:spPr>
        <p:txBody>
          <a:bodyPr/>
          <a:lstStyle/>
          <a:p>
            <a:pPr algn="just"/>
            <a:r>
              <a:rPr lang="en-US" sz="4000" b="1" dirty="0" smtClean="0">
                <a:latin typeface="Broadway" pitchFamily="82" charset="0"/>
                <a:cs typeface="Arial" pitchFamily="34" charset="0"/>
              </a:rPr>
              <a:t>OUTPUT</a:t>
            </a:r>
            <a:r>
              <a:rPr lang="en-US" sz="3600" b="1" dirty="0" smtClean="0">
                <a:latin typeface="Broadway" pitchFamily="82" charset="0"/>
                <a:cs typeface="Arial" pitchFamily="34" charset="0"/>
              </a:rPr>
              <a:t> :</a:t>
            </a:r>
            <a:endParaRPr lang="en-US" sz="36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828800"/>
            <a:ext cx="8763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00200"/>
            <a:ext cx="8763000" cy="229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09C9-DDBF-4C16-8FC0-89CA56CABA5E}" type="datetime1">
              <a:rPr lang="en-US" smtClean="0"/>
              <a:pPr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E5CA-38DA-4AE1-BFCC-D79DCB16C7F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2438400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latin typeface="Agency FB" pitchFamily="34" charset="0"/>
              </a:rPr>
              <a:t>Synchronous impedance method</a:t>
            </a:r>
            <a:endParaRPr lang="en-US" sz="6000" dirty="0">
              <a:latin typeface="Agency FB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84C8-4DBB-4051-9BF3-A5DCDCA300DF}" type="datetime1">
              <a:rPr lang="en-US" smtClean="0"/>
              <a:pPr/>
              <a:t>4/30/2010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E5CA-38DA-4AE1-BFCC-D79DCB16C7F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381000"/>
            <a:ext cx="8156448" cy="777240"/>
          </a:xfrm>
        </p:spPr>
        <p:txBody>
          <a:bodyPr/>
          <a:lstStyle/>
          <a:p>
            <a:pPr algn="ctr"/>
            <a:r>
              <a:rPr lang="en-US" sz="5400" b="1" dirty="0" smtClean="0">
                <a:latin typeface="Agency FB" pitchFamily="34" charset="0"/>
              </a:rPr>
              <a:t>Synchronous impedance, Z</a:t>
            </a:r>
            <a:r>
              <a:rPr lang="en-US" sz="5400" b="1" baseline="-25000" dirty="0" smtClean="0">
                <a:latin typeface="Agency FB" pitchFamily="34" charset="0"/>
              </a:rPr>
              <a:t>s</a:t>
            </a:r>
            <a:endParaRPr lang="en-US" sz="5400" b="1" dirty="0">
              <a:latin typeface="Agency FB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76600"/>
            <a:ext cx="914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9BF4-B85F-457A-9067-A3E6BEE99AA4}" type="datetime1">
              <a:rPr lang="en-US" smtClean="0"/>
              <a:pPr/>
              <a:t>4/30/2010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E5CA-38DA-4AE1-BFCC-D79DCB16C7F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srgbClr val="D6ECFF">
                    <a:satMod val="200000"/>
                  </a:srgbClr>
                </a:solidFill>
                <a:latin typeface="Agency FB" pitchFamily="34" charset="0"/>
              </a:rPr>
              <a:t>Finding Zs and Xs</a:t>
            </a:r>
            <a:endParaRPr lang="en-US" dirty="0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0735" y="1676400"/>
            <a:ext cx="915473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9BF4-B85F-457A-9067-A3E6BEE99AA4}" type="datetime1">
              <a:rPr lang="en-US" smtClean="0"/>
              <a:pPr/>
              <a:t>4/30/2010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E5CA-38DA-4AE1-BFCC-D79DCB16C7F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512064"/>
            <a:ext cx="8534400" cy="1011936"/>
          </a:xfrm>
        </p:spPr>
        <p:txBody>
          <a:bodyPr/>
          <a:lstStyle/>
          <a:p>
            <a:r>
              <a:rPr lang="en-US" sz="5400" b="1" dirty="0" smtClean="0">
                <a:solidFill>
                  <a:srgbClr val="D6ECFF">
                    <a:satMod val="200000"/>
                  </a:srgbClr>
                </a:solidFill>
                <a:latin typeface="Agency FB" pitchFamily="34" charset="0"/>
              </a:rPr>
              <a:t>Finding E1 for different power factors</a:t>
            </a:r>
            <a:endParaRPr 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33600"/>
            <a:ext cx="9144000" cy="393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9BF4-B85F-457A-9067-A3E6BEE99AA4}" type="datetime1">
              <a:rPr lang="en-US" smtClean="0"/>
              <a:pPr/>
              <a:t>4/30/2010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E5CA-38DA-4AE1-BFCC-D79DCB16C7F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71600" y="2667000"/>
            <a:ext cx="6248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itchFamily="34" charset="0"/>
              </a:rPr>
              <a:t>THANK YOU</a:t>
            </a:r>
            <a:endParaRPr lang="en-US" sz="6600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09C9-DDBF-4C16-8FC0-89CA56CABA5E}" type="datetime1">
              <a:rPr lang="en-US" smtClean="0"/>
              <a:pPr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E5CA-38DA-4AE1-BFCC-D79DCB16C7F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6400" y="2819400"/>
            <a:ext cx="6248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latin typeface="Agency FB" pitchFamily="34" charset="0"/>
              </a:rPr>
              <a:t>Ampere-turns method</a:t>
            </a:r>
            <a:endParaRPr lang="en-US" sz="6000" dirty="0">
              <a:latin typeface="Agency FB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4649-D274-4562-BDD1-E6038E4706F7}" type="datetime1">
              <a:rPr lang="en-US" smtClean="0"/>
              <a:pPr/>
              <a:t>4/30/2010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National Institute of Technology, </a:t>
            </a:r>
            <a:r>
              <a:rPr lang="en-US" dirty="0" err="1" smtClean="0"/>
              <a:t>Tiruchirapalli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AEBE5CA-38DA-4AE1-BFCC-D79DCB16C7F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pc="0" dirty="0" smtClean="0">
                <a:latin typeface="Berlin Sans FB Demi" pitchFamily="34" charset="0"/>
              </a:rPr>
              <a:t>MACHINE  PARAMETERS :</a:t>
            </a:r>
            <a:endParaRPr lang="en-US" sz="4000" b="1" spc="0" dirty="0">
              <a:latin typeface="Berlin Sans FB Demi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581400"/>
            <a:ext cx="914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81000" y="1828800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gency FB" pitchFamily="34" charset="0"/>
              </a:rPr>
              <a:t>Firstly, the machine ratings are accepted from the user as :</a:t>
            </a:r>
            <a:endParaRPr lang="en-US" sz="3600" b="1" dirty="0">
              <a:solidFill>
                <a:schemeClr val="accent3">
                  <a:lumMod val="40000"/>
                  <a:lumOff val="60000"/>
                </a:schemeClr>
              </a:solidFill>
              <a:latin typeface="Agency FB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914400" y="1066800"/>
            <a:ext cx="5718048" cy="54864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3"/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49AA-A069-440F-9593-F6211A007A06}" type="datetime1">
              <a:rPr lang="en-US" smtClean="0"/>
              <a:pPr/>
              <a:t>4/30/2010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National Institute of Technology, </a:t>
            </a:r>
            <a:r>
              <a:rPr lang="en-US" dirty="0" err="1" smtClean="0"/>
              <a:t>Tiruchirapalli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AEBE5CA-38DA-4AE1-BFCC-D79DCB16C7F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533400"/>
            <a:ext cx="8156448" cy="777240"/>
          </a:xfrm>
        </p:spPr>
        <p:txBody>
          <a:bodyPr/>
          <a:lstStyle/>
          <a:p>
            <a:r>
              <a:rPr lang="en-US" sz="4400" b="1" dirty="0" smtClean="0">
                <a:latin typeface="Broadway" pitchFamily="82" charset="0"/>
                <a:cs typeface="Arial" pitchFamily="34" charset="0"/>
              </a:rPr>
              <a:t>OUTPUT</a:t>
            </a:r>
            <a:r>
              <a:rPr lang="en-US" b="1" dirty="0" smtClean="0">
                <a:latin typeface="Broadway" pitchFamily="82" charset="0"/>
                <a:cs typeface="Arial" pitchFamily="34" charset="0"/>
              </a:rPr>
              <a:t> :</a:t>
            </a:r>
            <a:endParaRPr lang="en-US" b="1" dirty="0">
              <a:latin typeface="Broadway" pitchFamily="82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28800"/>
            <a:ext cx="9144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4649-D274-4562-BDD1-E6038E4706F7}" type="datetime1">
              <a:rPr lang="en-US" smtClean="0"/>
              <a:pPr/>
              <a:t>4/30/2010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National Institute of Technology, </a:t>
            </a:r>
            <a:r>
              <a:rPr lang="en-US" dirty="0" err="1" smtClean="0"/>
              <a:t>Tiruchirapalli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AEBE5CA-38DA-4AE1-BFCC-D79DCB16C7F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pc="0" dirty="0" smtClean="0">
                <a:latin typeface="Berlin Sans FB Demi" pitchFamily="34" charset="0"/>
              </a:rPr>
              <a:t>STATOR CONNECTION :</a:t>
            </a:r>
            <a:endParaRPr lang="en-US" sz="4400" b="1" spc="0" dirty="0">
              <a:latin typeface="Berlin Sans FB Dem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2954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gency FB" pitchFamily="34" charset="0"/>
              </a:rPr>
              <a:t>A menu is provided for the user to select from :</a:t>
            </a:r>
            <a:endParaRPr lang="en-US" sz="3600" b="1" dirty="0">
              <a:solidFill>
                <a:schemeClr val="accent3">
                  <a:lumMod val="40000"/>
                  <a:lumOff val="60000"/>
                </a:schemeClr>
              </a:solidFill>
              <a:latin typeface="Agency FB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57400"/>
            <a:ext cx="9144000" cy="2070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4267200"/>
            <a:ext cx="426027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8382000" cy="1143000"/>
          </a:xfrm>
        </p:spPr>
        <p:txBody>
          <a:bodyPr>
            <a:normAutofit/>
          </a:bodyPr>
          <a:lstStyle/>
          <a:p>
            <a:pPr marL="0" lvl="0" algn="just">
              <a:spcBef>
                <a:spcPts val="0"/>
              </a:spcBef>
              <a:buClrTx/>
              <a:buSzTx/>
            </a:pPr>
            <a:r>
              <a:rPr lang="en-US" sz="36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gency FB" pitchFamily="34" charset="0"/>
              </a:rPr>
              <a:t>User is now required to enter the open circuit and short circuit test readings in a row-matrix form :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Agency FB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9BF4-B85F-457A-9067-A3E6BEE99AA4}" type="datetime1">
              <a:rPr lang="en-US" smtClean="0"/>
              <a:pPr/>
              <a:t>4/30/2010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E5CA-38DA-4AE1-BFCC-D79DCB16C7F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latin typeface="Berlin Sans FB Demi" pitchFamily="34" charset="0"/>
              </a:rPr>
              <a:t>O.C. and S.C. TEST READINGS :</a:t>
            </a:r>
            <a:endParaRPr lang="en-US" sz="4400" b="1" dirty="0">
              <a:latin typeface="Berlin Sans FB Dem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43200"/>
            <a:ext cx="9144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495800"/>
            <a:ext cx="9144000" cy="239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724400"/>
            <a:ext cx="9144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9BF4-B85F-457A-9067-A3E6BEE99AA4}" type="datetime1">
              <a:rPr lang="en-US" smtClean="0"/>
              <a:pPr/>
              <a:t>4/30/2010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E5CA-38DA-4AE1-BFCC-D79DCB16C7F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685800" y="1676400"/>
            <a:ext cx="7772400" cy="3429000"/>
          </a:xfrm>
        </p:spPr>
        <p:txBody>
          <a:bodyPr anchor="ctr"/>
          <a:lstStyle/>
          <a:p>
            <a:pPr algn="ctr"/>
            <a:r>
              <a:rPr lang="en-US" sz="6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itchFamily="34" charset="0"/>
              </a:rPr>
              <a:t>CURVE-FITTING</a:t>
            </a:r>
            <a:br>
              <a:rPr lang="en-US" sz="6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itchFamily="34" charset="0"/>
              </a:rPr>
            </a:br>
            <a:r>
              <a:rPr lang="en-US" sz="60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itchFamily="34" charset="0"/>
              </a:rPr>
              <a:t>polyfit</a:t>
            </a:r>
            <a:r>
              <a:rPr lang="en-US" sz="6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itchFamily="34" charset="0"/>
              </a:rPr>
              <a:t>()</a:t>
            </a:r>
            <a:endParaRPr lang="en-US" sz="4800" b="1" dirty="0">
              <a:solidFill>
                <a:schemeClr val="accent3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610600" cy="2438400"/>
          </a:xfrm>
        </p:spPr>
        <p:txBody>
          <a:bodyPr>
            <a:noAutofit/>
          </a:bodyPr>
          <a:lstStyle/>
          <a:p>
            <a:pPr marL="0" lvl="0" algn="just">
              <a:spcBef>
                <a:spcPts val="0"/>
              </a:spcBef>
              <a:buClrTx/>
              <a:buSzTx/>
            </a:pPr>
            <a:r>
              <a:rPr lang="en-US" sz="36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gency FB" pitchFamily="34" charset="0"/>
              </a:rPr>
              <a:t>To plot the O.C.C of the alternator in MATLAB, a predefined function called </a:t>
            </a:r>
            <a:r>
              <a:rPr lang="en-US" sz="3600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gency FB" pitchFamily="34" charset="0"/>
              </a:rPr>
              <a:t>polyfit</a:t>
            </a:r>
            <a:r>
              <a:rPr lang="en-US" sz="36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Agency FB" pitchFamily="34" charset="0"/>
              </a:rPr>
              <a:t>() is used, which evaluates the best fitting curve of a specified degree</a:t>
            </a:r>
            <a:endParaRPr lang="en-US" sz="2400" dirty="0" smtClean="0">
              <a:solidFill>
                <a:schemeClr val="accent3">
                  <a:lumMod val="40000"/>
                  <a:lumOff val="60000"/>
                </a:schemeClr>
              </a:solidFill>
              <a:latin typeface="Agency FB" pitchFamily="34" charset="0"/>
            </a:endParaRPr>
          </a:p>
          <a:p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9BF4-B85F-457A-9067-A3E6BEE99AA4}" type="datetime1">
              <a:rPr lang="en-US" smtClean="0"/>
              <a:pPr/>
              <a:t>4/30/2010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Institute of Technology, Tiruchirapalli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BE5CA-38DA-4AE1-BFCC-D79DCB16C7F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solidFill>
                  <a:srgbClr val="D6ECFF">
                    <a:satMod val="200000"/>
                  </a:srgbClr>
                </a:solidFill>
                <a:latin typeface="Berlin Sans FB Demi" pitchFamily="34" charset="0"/>
              </a:rPr>
              <a:t>POLYNOMIAL CURVE-FITTING 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1910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1"/>
          <p:cNvSpPr txBox="1">
            <a:spLocks/>
          </p:cNvSpPr>
          <p:nvPr/>
        </p:nvSpPr>
        <p:spPr>
          <a:xfrm>
            <a:off x="457200" y="5105400"/>
            <a:ext cx="8534400" cy="1162928"/>
          </a:xfrm>
          <a:prstGeom prst="rect">
            <a:avLst/>
          </a:prstGeom>
        </p:spPr>
        <p:txBody>
          <a:bodyPr vert="horz" lIns="82296" tIns="45720" bIns="0" anchor="t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6ECFF">
                    <a:lumMod val="90000"/>
                  </a:srgbClr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We choose a third degree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D6ECFF">
                    <a:lumMod val="90000"/>
                  </a:srgbClr>
                </a:solidFill>
                <a:effectLst/>
                <a:uLnTx/>
                <a:uFillTx/>
                <a:latin typeface="Agency FB" pitchFamily="34" charset="0"/>
                <a:ea typeface="+mn-ea"/>
                <a:cs typeface="+mn-cs"/>
              </a:rPr>
              <a:t> polynomial for least residual error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Agency FB" pitchFamily="34" charset="0"/>
              <a:ea typeface="+mn-ea"/>
              <a:cs typeface="+mn-cs"/>
            </a:endParaRPr>
          </a:p>
          <a:p>
            <a:pPr marL="54864" marR="0" lvl="0" indent="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942</TotalTime>
  <Words>594</Words>
  <Application>Microsoft Office PowerPoint</Application>
  <PresentationFormat>On-screen Show (4:3)</PresentationFormat>
  <Paragraphs>139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Metro</vt:lpstr>
      <vt:lpstr>Technic</vt:lpstr>
      <vt:lpstr>VOLTAGE REGULATION OF A  3-Φ NON-SALIENT POLE TYPE ALTERNATOR  Using MATLAB PROGRAMMING</vt:lpstr>
      <vt:lpstr>Voltage Regulation </vt:lpstr>
      <vt:lpstr>Slide 3</vt:lpstr>
      <vt:lpstr>MACHINE  PARAMETERS :</vt:lpstr>
      <vt:lpstr>OUTPUT :</vt:lpstr>
      <vt:lpstr>STATOR CONNECTION :</vt:lpstr>
      <vt:lpstr>O.C. and S.C. TEST READINGS :</vt:lpstr>
      <vt:lpstr>CURVE-FITTING polyfit()</vt:lpstr>
      <vt:lpstr>POLYNOMIAL CURVE-FITTING :</vt:lpstr>
      <vt:lpstr>INTERPOLATION :</vt:lpstr>
      <vt:lpstr>Slide 11</vt:lpstr>
      <vt:lpstr>INTERPOLATION :</vt:lpstr>
      <vt:lpstr>INTERPOLATION :</vt:lpstr>
      <vt:lpstr>Slide 14</vt:lpstr>
      <vt:lpstr>PLOT THE O.C.C. AND S.C.C. :</vt:lpstr>
      <vt:lpstr>Characteristics :</vt:lpstr>
      <vt:lpstr>Type of load and power factor :</vt:lpstr>
      <vt:lpstr>Type of load and power factor  :</vt:lpstr>
      <vt:lpstr>PHASOR ADDITION :</vt:lpstr>
      <vt:lpstr>OUTPUT :</vt:lpstr>
      <vt:lpstr>Slide 21</vt:lpstr>
      <vt:lpstr>Synchronous impedance, Zs</vt:lpstr>
      <vt:lpstr>Finding Zs and Xs</vt:lpstr>
      <vt:lpstr>Finding E1 for different power factors</vt:lpstr>
      <vt:lpstr>Slide 25</vt:lpstr>
    </vt:vector>
  </TitlesOfParts>
  <Company>Nitt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107108103</dc:creator>
  <cp:lastModifiedBy>Smrit</cp:lastModifiedBy>
  <cp:revision>95</cp:revision>
  <dcterms:created xsi:type="dcterms:W3CDTF">2010-03-01T05:28:31Z</dcterms:created>
  <dcterms:modified xsi:type="dcterms:W3CDTF">2010-04-30T03:36:53Z</dcterms:modified>
</cp:coreProperties>
</file>