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0"/>
  </p:notesMasterIdLst>
  <p:handoutMasterIdLst>
    <p:handoutMasterId r:id="rId31"/>
  </p:handoutMasterIdLst>
  <p:sldIdLst>
    <p:sldId id="572" r:id="rId2"/>
    <p:sldId id="571" r:id="rId3"/>
    <p:sldId id="578" r:id="rId4"/>
    <p:sldId id="579" r:id="rId5"/>
    <p:sldId id="580" r:id="rId6"/>
    <p:sldId id="581" r:id="rId7"/>
    <p:sldId id="603" r:id="rId8"/>
    <p:sldId id="599" r:id="rId9"/>
    <p:sldId id="582" r:id="rId10"/>
    <p:sldId id="583" r:id="rId11"/>
    <p:sldId id="604" r:id="rId12"/>
    <p:sldId id="605" r:id="rId13"/>
    <p:sldId id="606" r:id="rId14"/>
    <p:sldId id="584" r:id="rId15"/>
    <p:sldId id="607" r:id="rId16"/>
    <p:sldId id="608" r:id="rId17"/>
    <p:sldId id="585" r:id="rId18"/>
    <p:sldId id="586" r:id="rId19"/>
    <p:sldId id="610" r:id="rId20"/>
    <p:sldId id="609" r:id="rId21"/>
    <p:sldId id="600" r:id="rId22"/>
    <p:sldId id="587" r:id="rId23"/>
    <p:sldId id="588" r:id="rId24"/>
    <p:sldId id="589" r:id="rId25"/>
    <p:sldId id="590" r:id="rId26"/>
    <p:sldId id="591" r:id="rId27"/>
    <p:sldId id="601" r:id="rId28"/>
    <p:sldId id="569" r:id="rId29"/>
  </p:sldIdLst>
  <p:sldSz cx="9144000" cy="5143500" type="screen16x9"/>
  <p:notesSz cx="9144000" cy="6858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rgbClr val="FF8000"/>
        </a:solidFill>
        <a:effectLst>
          <a:outerShdw blurRad="38100" dist="38100" dir="2700000" algn="tl">
            <a:srgbClr val="000000">
              <a:alpha val="43137"/>
            </a:srgbClr>
          </a:outerShdw>
        </a:effectLst>
        <a:latin typeface="Times" charset="0"/>
        <a:ea typeface="ＭＳ Ｐゴシック" charset="0"/>
        <a:cs typeface="ＭＳ Ｐゴシック" charset="0"/>
      </a:defRPr>
    </a:lvl1pPr>
    <a:lvl2pPr marL="457200" algn="l" rtl="0" eaLnBrk="0" fontAlgn="base" hangingPunct="0">
      <a:spcBef>
        <a:spcPct val="0"/>
      </a:spcBef>
      <a:spcAft>
        <a:spcPct val="0"/>
      </a:spcAft>
      <a:defRPr sz="2400" kern="1200">
        <a:solidFill>
          <a:srgbClr val="FF8000"/>
        </a:solidFill>
        <a:effectLst>
          <a:outerShdw blurRad="38100" dist="38100" dir="2700000" algn="tl">
            <a:srgbClr val="000000">
              <a:alpha val="43137"/>
            </a:srgbClr>
          </a:outerShdw>
        </a:effectLst>
        <a:latin typeface="Times" charset="0"/>
        <a:ea typeface="ＭＳ Ｐゴシック" charset="0"/>
        <a:cs typeface="ＭＳ Ｐゴシック" charset="0"/>
      </a:defRPr>
    </a:lvl2pPr>
    <a:lvl3pPr marL="914400" algn="l" rtl="0" eaLnBrk="0" fontAlgn="base" hangingPunct="0">
      <a:spcBef>
        <a:spcPct val="0"/>
      </a:spcBef>
      <a:spcAft>
        <a:spcPct val="0"/>
      </a:spcAft>
      <a:defRPr sz="2400" kern="1200">
        <a:solidFill>
          <a:srgbClr val="FF8000"/>
        </a:solidFill>
        <a:effectLst>
          <a:outerShdw blurRad="38100" dist="38100" dir="2700000" algn="tl">
            <a:srgbClr val="000000">
              <a:alpha val="43137"/>
            </a:srgbClr>
          </a:outerShdw>
        </a:effectLst>
        <a:latin typeface="Times" charset="0"/>
        <a:ea typeface="ＭＳ Ｐゴシック" charset="0"/>
        <a:cs typeface="ＭＳ Ｐゴシック" charset="0"/>
      </a:defRPr>
    </a:lvl3pPr>
    <a:lvl4pPr marL="1371600" algn="l" rtl="0" eaLnBrk="0" fontAlgn="base" hangingPunct="0">
      <a:spcBef>
        <a:spcPct val="0"/>
      </a:spcBef>
      <a:spcAft>
        <a:spcPct val="0"/>
      </a:spcAft>
      <a:defRPr sz="2400" kern="1200">
        <a:solidFill>
          <a:srgbClr val="FF8000"/>
        </a:solidFill>
        <a:effectLst>
          <a:outerShdw blurRad="38100" dist="38100" dir="2700000" algn="tl">
            <a:srgbClr val="000000">
              <a:alpha val="43137"/>
            </a:srgbClr>
          </a:outerShdw>
        </a:effectLst>
        <a:latin typeface="Times" charset="0"/>
        <a:ea typeface="ＭＳ Ｐゴシック" charset="0"/>
        <a:cs typeface="ＭＳ Ｐゴシック" charset="0"/>
      </a:defRPr>
    </a:lvl4pPr>
    <a:lvl5pPr marL="1828800" algn="l" rtl="0" eaLnBrk="0" fontAlgn="base" hangingPunct="0">
      <a:spcBef>
        <a:spcPct val="0"/>
      </a:spcBef>
      <a:spcAft>
        <a:spcPct val="0"/>
      </a:spcAft>
      <a:defRPr sz="2400" kern="1200">
        <a:solidFill>
          <a:srgbClr val="FF8000"/>
        </a:solidFill>
        <a:effectLst>
          <a:outerShdw blurRad="38100" dist="38100" dir="2700000" algn="tl">
            <a:srgbClr val="000000">
              <a:alpha val="43137"/>
            </a:srgbClr>
          </a:outerShdw>
        </a:effectLst>
        <a:latin typeface="Times" charset="0"/>
        <a:ea typeface="ＭＳ Ｐゴシック" charset="0"/>
        <a:cs typeface="ＭＳ Ｐゴシック" charset="0"/>
      </a:defRPr>
    </a:lvl5pPr>
    <a:lvl6pPr marL="2286000" algn="l" defTabSz="457200" rtl="0" eaLnBrk="1" latinLnBrk="0" hangingPunct="1">
      <a:defRPr sz="2400" kern="1200">
        <a:solidFill>
          <a:srgbClr val="FF8000"/>
        </a:solidFill>
        <a:effectLst>
          <a:outerShdw blurRad="38100" dist="38100" dir="2700000" algn="tl">
            <a:srgbClr val="000000">
              <a:alpha val="43137"/>
            </a:srgbClr>
          </a:outerShdw>
        </a:effectLst>
        <a:latin typeface="Times" charset="0"/>
        <a:ea typeface="ＭＳ Ｐゴシック" charset="0"/>
        <a:cs typeface="ＭＳ Ｐゴシック" charset="0"/>
      </a:defRPr>
    </a:lvl6pPr>
    <a:lvl7pPr marL="2743200" algn="l" defTabSz="457200" rtl="0" eaLnBrk="1" latinLnBrk="0" hangingPunct="1">
      <a:defRPr sz="2400" kern="1200">
        <a:solidFill>
          <a:srgbClr val="FF8000"/>
        </a:solidFill>
        <a:effectLst>
          <a:outerShdw blurRad="38100" dist="38100" dir="2700000" algn="tl">
            <a:srgbClr val="000000">
              <a:alpha val="43137"/>
            </a:srgbClr>
          </a:outerShdw>
        </a:effectLst>
        <a:latin typeface="Times" charset="0"/>
        <a:ea typeface="ＭＳ Ｐゴシック" charset="0"/>
        <a:cs typeface="ＭＳ Ｐゴシック" charset="0"/>
      </a:defRPr>
    </a:lvl7pPr>
    <a:lvl8pPr marL="3200400" algn="l" defTabSz="457200" rtl="0" eaLnBrk="1" latinLnBrk="0" hangingPunct="1">
      <a:defRPr sz="2400" kern="1200">
        <a:solidFill>
          <a:srgbClr val="FF8000"/>
        </a:solidFill>
        <a:effectLst>
          <a:outerShdw blurRad="38100" dist="38100" dir="2700000" algn="tl">
            <a:srgbClr val="000000">
              <a:alpha val="43137"/>
            </a:srgbClr>
          </a:outerShdw>
        </a:effectLst>
        <a:latin typeface="Times" charset="0"/>
        <a:ea typeface="ＭＳ Ｐゴシック" charset="0"/>
        <a:cs typeface="ＭＳ Ｐゴシック" charset="0"/>
      </a:defRPr>
    </a:lvl8pPr>
    <a:lvl9pPr marL="3657600" algn="l" defTabSz="457200" rtl="0" eaLnBrk="1" latinLnBrk="0" hangingPunct="1">
      <a:defRPr sz="2400" kern="1200">
        <a:solidFill>
          <a:srgbClr val="FF8000"/>
        </a:solidFill>
        <a:effectLst>
          <a:outerShdw blurRad="38100" dist="38100" dir="2700000" algn="tl">
            <a:srgbClr val="000000">
              <a:alpha val="43137"/>
            </a:srgbClr>
          </a:outerShdw>
        </a:effectLst>
        <a:latin typeface="Time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400"/>
    <a:srgbClr val="000067"/>
    <a:srgbClr val="005100"/>
    <a:srgbClr val="6A2525"/>
    <a:srgbClr val="590403"/>
    <a:srgbClr val="D73940"/>
    <a:srgbClr val="FFFFC6"/>
    <a:srgbClr val="3A3303"/>
    <a:srgbClr val="640000"/>
    <a:srgbClr val="00006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54" autoAdjust="0"/>
    <p:restoredTop sz="50000" autoAdjust="0"/>
  </p:normalViewPr>
  <p:slideViewPr>
    <p:cSldViewPr snapToGrid="0">
      <p:cViewPr varScale="1">
        <p:scale>
          <a:sx n="90" d="100"/>
          <a:sy n="90" d="100"/>
        </p:scale>
        <p:origin x="436" y="44"/>
      </p:cViewPr>
      <p:guideLst>
        <p:guide orient="horz" pos="1620"/>
        <p:guide pos="2880"/>
      </p:guideLst>
    </p:cSldViewPr>
  </p:slideViewPr>
  <p:outlineViewPr>
    <p:cViewPr>
      <p:scale>
        <a:sx n="33" d="100"/>
        <a:sy n="33" d="100"/>
      </p:scale>
      <p:origin x="0" y="1120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135" d="100"/>
          <a:sy n="135" d="100"/>
        </p:scale>
        <p:origin x="2528" y="176"/>
      </p:cViewPr>
      <p:guideLst>
        <p:guide orient="horz" pos="2160"/>
        <p:guide pos="2880"/>
      </p:guideLst>
    </p:cSldViewPr>
  </p:notesViewPr>
  <p:gridSpacing cx="1828800" cy="18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39298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idx="2"/>
          </p:nvPr>
        </p:nvSpPr>
        <p:spPr bwMode="auto">
          <a:xfrm>
            <a:off x="2295525" y="519113"/>
            <a:ext cx="4552950" cy="2562225"/>
          </a:xfrm>
          <a:prstGeom prst="rect">
            <a:avLst/>
          </a:prstGeom>
          <a:noFill/>
          <a:ln w="12700">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051" name="Rectangle 3"/>
          <p:cNvSpPr>
            <a:spLocks noGrp="1" noChangeArrowheads="1"/>
          </p:cNvSpPr>
          <p:nvPr>
            <p:ph type="body" sz="quarter" idx="3"/>
          </p:nvPr>
        </p:nvSpPr>
        <p:spPr bwMode="auto">
          <a:xfrm>
            <a:off x="711200" y="3257550"/>
            <a:ext cx="7721600" cy="325755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07656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7" charset="0"/>
        <a:ea typeface="ＭＳ Ｐゴシック" pitchFamily="68" charset="-128"/>
        <a:cs typeface="ＭＳ Ｐゴシック" pitchFamily="68" charset="-128"/>
      </a:defRPr>
    </a:lvl1pPr>
    <a:lvl2pPr marL="457200" algn="l" rtl="0" eaLnBrk="0" fontAlgn="base" hangingPunct="0">
      <a:spcBef>
        <a:spcPct val="30000"/>
      </a:spcBef>
      <a:spcAft>
        <a:spcPct val="0"/>
      </a:spcAft>
      <a:defRPr sz="1200" kern="1200">
        <a:solidFill>
          <a:schemeClr val="tx1"/>
        </a:solidFill>
        <a:latin typeface="Times" pitchFamily="17" charset="0"/>
        <a:ea typeface="ＭＳ Ｐゴシック" pitchFamily="17" charset="-128"/>
        <a:cs typeface="+mn-cs"/>
      </a:defRPr>
    </a:lvl2pPr>
    <a:lvl3pPr marL="914400" algn="l" rtl="0" eaLnBrk="0" fontAlgn="base" hangingPunct="0">
      <a:spcBef>
        <a:spcPct val="30000"/>
      </a:spcBef>
      <a:spcAft>
        <a:spcPct val="0"/>
      </a:spcAft>
      <a:defRPr sz="1200" kern="1200">
        <a:solidFill>
          <a:schemeClr val="tx1"/>
        </a:solidFill>
        <a:latin typeface="Times" pitchFamily="17" charset="0"/>
        <a:ea typeface="ＭＳ Ｐゴシック" pitchFamily="17" charset="-128"/>
        <a:cs typeface="+mn-cs"/>
      </a:defRPr>
    </a:lvl3pPr>
    <a:lvl4pPr marL="1371600" algn="l" rtl="0" eaLnBrk="0" fontAlgn="base" hangingPunct="0">
      <a:spcBef>
        <a:spcPct val="30000"/>
      </a:spcBef>
      <a:spcAft>
        <a:spcPct val="0"/>
      </a:spcAft>
      <a:defRPr sz="1200" kern="1200">
        <a:solidFill>
          <a:schemeClr val="tx1"/>
        </a:solidFill>
        <a:latin typeface="Times" pitchFamily="17" charset="0"/>
        <a:ea typeface="ＭＳ Ｐゴシック" pitchFamily="17" charset="-128"/>
        <a:cs typeface="+mn-cs"/>
      </a:defRPr>
    </a:lvl4pPr>
    <a:lvl5pPr marL="1828800" algn="l" rtl="0" eaLnBrk="0" fontAlgn="base" hangingPunct="0">
      <a:spcBef>
        <a:spcPct val="30000"/>
      </a:spcBef>
      <a:spcAft>
        <a:spcPct val="0"/>
      </a:spcAft>
      <a:defRPr sz="1200" kern="1200">
        <a:solidFill>
          <a:schemeClr val="tx1"/>
        </a:solidFill>
        <a:latin typeface="Times" pitchFamily="17" charset="0"/>
        <a:ea typeface="ＭＳ Ｐゴシック" pitchFamily="1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5244" y="96889"/>
            <a:ext cx="7772400" cy="478395"/>
          </a:xfrm>
        </p:spPr>
        <p:txBody>
          <a:bodyPr anchor="t"/>
          <a:lstStyle>
            <a:lvl1pPr algn="l">
              <a:defRPr sz="3000" b="1" cap="all"/>
            </a:lvl1pPr>
          </a:lstStyle>
          <a:p>
            <a:r>
              <a:rPr lang="en-US" dirty="0"/>
              <a:t>Click to edit Master title style</a:t>
            </a:r>
          </a:p>
        </p:txBody>
      </p:sp>
      <p:sp>
        <p:nvSpPr>
          <p:cNvPr id="3" name="Text Placeholder 2"/>
          <p:cNvSpPr>
            <a:spLocks noGrp="1"/>
          </p:cNvSpPr>
          <p:nvPr>
            <p:ph type="body" idx="1" hasCustomPrompt="1"/>
          </p:nvPr>
        </p:nvSpPr>
        <p:spPr>
          <a:xfrm>
            <a:off x="189417" y="3675775"/>
            <a:ext cx="3528739" cy="1125140"/>
          </a:xfrm>
        </p:spPr>
        <p:txBody>
          <a:bodyPr anchor="b"/>
          <a:lstStyle>
            <a:lvl1pPr marL="0" indent="0">
              <a:buNone/>
              <a:defRPr sz="1500" b="1" baseline="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r>
              <a:rPr lang="en-US" dirty="0"/>
              <a:t>Computer Graphics</a:t>
            </a:r>
          </a:p>
          <a:p>
            <a:r>
              <a:rPr lang="en-US" dirty="0"/>
              <a:t>Jarek Rossignac </a:t>
            </a:r>
          </a:p>
          <a:p>
            <a:r>
              <a:rPr lang="en-US" dirty="0"/>
              <a:t>College of Computing, Georgia Tech</a:t>
            </a:r>
          </a:p>
        </p:txBody>
      </p:sp>
    </p:spTree>
    <p:extLst>
      <p:ext uri="{BB962C8B-B14F-4D97-AF65-F5344CB8AC3E}">
        <p14:creationId xmlns:p14="http://schemas.microsoft.com/office/powerpoint/2010/main" val="3887386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1214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95289" y="832247"/>
            <a:ext cx="4130675" cy="410051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78364" y="832247"/>
            <a:ext cx="4130675" cy="410051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2606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7781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2382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0638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5335" y="204787"/>
            <a:ext cx="3070205"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294262" y="204788"/>
            <a:ext cx="5655958" cy="4630968"/>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5336" y="1076326"/>
            <a:ext cx="3070204" cy="3756066"/>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Tree>
    <p:extLst>
      <p:ext uri="{BB962C8B-B14F-4D97-AF65-F5344CB8AC3E}">
        <p14:creationId xmlns:p14="http://schemas.microsoft.com/office/powerpoint/2010/main" val="848890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hyperlink" Target="http://www.cc.gatech.edu/~jarek"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123826"/>
            <a:ext cx="8763000" cy="431006"/>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228600" y="742950"/>
            <a:ext cx="8763000" cy="418981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5"/>
          <p:cNvSpPr>
            <a:spLocks noChangeArrowheads="1"/>
          </p:cNvSpPr>
          <p:nvPr/>
        </p:nvSpPr>
        <p:spPr bwMode="auto">
          <a:xfrm>
            <a:off x="8569325" y="4962525"/>
            <a:ext cx="457200" cy="182743"/>
          </a:xfrm>
          <a:prstGeom prst="rect">
            <a:avLst/>
          </a:prstGeom>
          <a:noFill/>
          <a:ln w="12700">
            <a:noFill/>
            <a:miter lim="800000"/>
            <a:headEnd/>
            <a:tailEnd/>
          </a:ln>
          <a:effectLst/>
        </p:spPr>
        <p:txBody>
          <a:bodyPr lIns="67865" tIns="33338" rIns="67865" bIns="33338">
            <a:spAutoFit/>
          </a:bodyPr>
          <a:lstStyle/>
          <a:p>
            <a:pPr>
              <a:spcBef>
                <a:spcPct val="50000"/>
              </a:spcBef>
            </a:pPr>
            <a:fld id="{4E11A266-36D7-9742-9B62-6FD5E51E1675}" type="slidenum">
              <a:rPr lang="en-US" sz="750" b="1">
                <a:solidFill>
                  <a:srgbClr val="606060"/>
                </a:solidFill>
                <a:effectLst/>
              </a:rPr>
              <a:pPr>
                <a:spcBef>
                  <a:spcPct val="50000"/>
                </a:spcBef>
              </a:pPr>
              <a:t>‹#›</a:t>
            </a:fld>
            <a:endParaRPr lang="en-US" sz="750" b="1" dirty="0">
              <a:solidFill>
                <a:srgbClr val="606060"/>
              </a:solidFill>
              <a:effectLst/>
            </a:endParaRPr>
          </a:p>
        </p:txBody>
      </p:sp>
      <p:sp>
        <p:nvSpPr>
          <p:cNvPr id="1030" name="Rectangle 6"/>
          <p:cNvSpPr>
            <a:spLocks noChangeArrowheads="1"/>
          </p:cNvSpPr>
          <p:nvPr/>
        </p:nvSpPr>
        <p:spPr bwMode="auto">
          <a:xfrm>
            <a:off x="-4763" y="-2382"/>
            <a:ext cx="9153526" cy="5148263"/>
          </a:xfrm>
          <a:prstGeom prst="rect">
            <a:avLst/>
          </a:prstGeom>
          <a:noFill/>
          <a:ln w="50800">
            <a:solidFill>
              <a:schemeClr val="bg1">
                <a:lumMod val="65000"/>
              </a:schemeClr>
            </a:solidFill>
            <a:miter lim="800000"/>
            <a:headEnd/>
            <a:tailEnd/>
          </a:ln>
          <a:effectLst/>
        </p:spPr>
        <p:txBody>
          <a:bodyPr wrap="none" anchor="ctr"/>
          <a:lstStyle/>
          <a:p>
            <a:endParaRPr lang="en-US" sz="1800">
              <a:effectLst>
                <a:outerShdw blurRad="38100" dist="38100" dir="2700000" algn="tl">
                  <a:srgbClr val="DDDDDD"/>
                </a:outerShdw>
              </a:effectLst>
            </a:endParaRPr>
          </a:p>
        </p:txBody>
      </p:sp>
      <p:sp>
        <p:nvSpPr>
          <p:cNvPr id="1033" name="Line 9"/>
          <p:cNvSpPr>
            <a:spLocks noChangeShapeType="1"/>
          </p:cNvSpPr>
          <p:nvPr/>
        </p:nvSpPr>
        <p:spPr bwMode="auto">
          <a:xfrm>
            <a:off x="233363" y="4968479"/>
            <a:ext cx="8796337" cy="0"/>
          </a:xfrm>
          <a:prstGeom prst="line">
            <a:avLst/>
          </a:prstGeom>
          <a:noFill/>
          <a:ln w="12700">
            <a:solidFill>
              <a:srgbClr val="A6A6A6"/>
            </a:solidFill>
            <a:round/>
            <a:headEnd/>
            <a:tailEnd/>
          </a:ln>
          <a:effectLst/>
        </p:spPr>
        <p:txBody>
          <a:bodyPr wrap="none" anchor="ctr"/>
          <a:lstStyle/>
          <a:p>
            <a:pPr>
              <a:defRPr/>
            </a:pPr>
            <a:endParaRPr lang="en-US" sz="1800">
              <a:latin typeface="Times" pitchFamily="17" charset="0"/>
              <a:ea typeface="+mn-ea"/>
              <a:cs typeface="+mn-cs"/>
            </a:endParaRPr>
          </a:p>
        </p:txBody>
      </p:sp>
      <p:sp>
        <p:nvSpPr>
          <p:cNvPr id="1035" name="Text Box 11"/>
          <p:cNvSpPr txBox="1">
            <a:spLocks noChangeArrowheads="1"/>
          </p:cNvSpPr>
          <p:nvPr/>
        </p:nvSpPr>
        <p:spPr bwMode="auto">
          <a:xfrm>
            <a:off x="3517900" y="4943475"/>
            <a:ext cx="2908300" cy="219291"/>
          </a:xfrm>
          <a:prstGeom prst="rect">
            <a:avLst/>
          </a:prstGeom>
          <a:noFill/>
          <a:ln w="25400">
            <a:noFill/>
            <a:miter lim="800000"/>
            <a:headEnd/>
            <a:tailEnd/>
          </a:ln>
          <a:effectLst/>
        </p:spPr>
        <p:txBody>
          <a:bodyPr wrap="square">
            <a:spAutoFit/>
          </a:bodyPr>
          <a:lstStyle>
            <a:lvl1pPr>
              <a:defRPr sz="2400">
                <a:solidFill>
                  <a:srgbClr val="FF8000"/>
                </a:solidFill>
                <a:latin typeface="Times" charset="0"/>
                <a:ea typeface="ＭＳ Ｐゴシック" charset="0"/>
                <a:cs typeface="ＭＳ Ｐゴシック" charset="0"/>
              </a:defRPr>
            </a:lvl1pPr>
            <a:lvl2pPr marL="37931725" indent="-37474525">
              <a:defRPr sz="2400">
                <a:solidFill>
                  <a:srgbClr val="FF8000"/>
                </a:solidFill>
                <a:latin typeface="Times" charset="0"/>
                <a:ea typeface="ＭＳ Ｐゴシック" charset="0"/>
              </a:defRPr>
            </a:lvl2pPr>
            <a:lvl3pPr>
              <a:defRPr sz="2400">
                <a:solidFill>
                  <a:srgbClr val="FF8000"/>
                </a:solidFill>
                <a:latin typeface="Times" charset="0"/>
                <a:ea typeface="ＭＳ Ｐゴシック" charset="0"/>
              </a:defRPr>
            </a:lvl3pPr>
            <a:lvl4pPr>
              <a:defRPr sz="2400">
                <a:solidFill>
                  <a:srgbClr val="FF8000"/>
                </a:solidFill>
                <a:latin typeface="Times" charset="0"/>
                <a:ea typeface="ＭＳ Ｐゴシック" charset="0"/>
              </a:defRPr>
            </a:lvl4pPr>
            <a:lvl5pPr>
              <a:defRPr sz="2400">
                <a:solidFill>
                  <a:srgbClr val="FF8000"/>
                </a:solidFill>
                <a:latin typeface="Times" charset="0"/>
                <a:ea typeface="ＭＳ Ｐゴシック" charset="0"/>
              </a:defRPr>
            </a:lvl5pPr>
            <a:lvl6pPr marL="457200" eaLnBrk="0" fontAlgn="base" hangingPunct="0">
              <a:spcBef>
                <a:spcPct val="0"/>
              </a:spcBef>
              <a:spcAft>
                <a:spcPct val="0"/>
              </a:spcAft>
              <a:defRPr sz="2400">
                <a:solidFill>
                  <a:srgbClr val="FF8000"/>
                </a:solidFill>
                <a:latin typeface="Times" charset="0"/>
                <a:ea typeface="ＭＳ Ｐゴシック" charset="0"/>
              </a:defRPr>
            </a:lvl6pPr>
            <a:lvl7pPr marL="914400" eaLnBrk="0" fontAlgn="base" hangingPunct="0">
              <a:spcBef>
                <a:spcPct val="0"/>
              </a:spcBef>
              <a:spcAft>
                <a:spcPct val="0"/>
              </a:spcAft>
              <a:defRPr sz="2400">
                <a:solidFill>
                  <a:srgbClr val="FF8000"/>
                </a:solidFill>
                <a:latin typeface="Times" charset="0"/>
                <a:ea typeface="ＭＳ Ｐゴシック" charset="0"/>
              </a:defRPr>
            </a:lvl7pPr>
            <a:lvl8pPr marL="1371600" eaLnBrk="0" fontAlgn="base" hangingPunct="0">
              <a:spcBef>
                <a:spcPct val="0"/>
              </a:spcBef>
              <a:spcAft>
                <a:spcPct val="0"/>
              </a:spcAft>
              <a:defRPr sz="2400">
                <a:solidFill>
                  <a:srgbClr val="FF8000"/>
                </a:solidFill>
                <a:latin typeface="Times" charset="0"/>
                <a:ea typeface="ＭＳ Ｐゴシック" charset="0"/>
              </a:defRPr>
            </a:lvl8pPr>
            <a:lvl9pPr marL="1828800" eaLnBrk="0" fontAlgn="base" hangingPunct="0">
              <a:spcBef>
                <a:spcPct val="0"/>
              </a:spcBef>
              <a:spcAft>
                <a:spcPct val="0"/>
              </a:spcAft>
              <a:defRPr sz="2400">
                <a:solidFill>
                  <a:srgbClr val="FF8000"/>
                </a:solidFill>
                <a:latin typeface="Times" charset="0"/>
                <a:ea typeface="ＭＳ Ｐゴシック" charset="0"/>
              </a:defRPr>
            </a:lvl9pPr>
          </a:lstStyle>
          <a:p>
            <a:pPr>
              <a:spcBef>
                <a:spcPct val="50000"/>
              </a:spcBef>
            </a:pPr>
            <a:r>
              <a:rPr lang="en-US" sz="825" dirty="0">
                <a:solidFill>
                  <a:schemeClr val="bg2">
                    <a:lumMod val="75000"/>
                  </a:schemeClr>
                </a:solidFill>
                <a:effectLst>
                  <a:outerShdw blurRad="38100" dist="38100" dir="2700000" algn="tl">
                    <a:srgbClr val="DDDDDD"/>
                  </a:outerShdw>
                </a:effectLst>
                <a:sym typeface="Symbol" charset="0"/>
                <a:hlinkClick r:id="rId9"/>
              </a:rPr>
              <a:t>http://www.cc.gatech.edu/~jarek</a:t>
            </a:r>
            <a:r>
              <a:rPr lang="en-US" sz="825" dirty="0">
                <a:solidFill>
                  <a:schemeClr val="bg2">
                    <a:lumMod val="75000"/>
                  </a:schemeClr>
                </a:solidFill>
                <a:effectLst>
                  <a:outerShdw blurRad="38100" dist="38100" dir="2700000" algn="tl">
                    <a:srgbClr val="DDDDDD"/>
                  </a:outerShdw>
                </a:effectLst>
                <a:sym typeface="Symbol" charset="0"/>
              </a:rPr>
              <a:t> </a:t>
            </a:r>
          </a:p>
        </p:txBody>
      </p:sp>
      <p:sp>
        <p:nvSpPr>
          <p:cNvPr id="1036" name="Text Box 12"/>
          <p:cNvSpPr txBox="1">
            <a:spLocks noChangeArrowheads="1"/>
          </p:cNvSpPr>
          <p:nvPr userDrawn="1"/>
        </p:nvSpPr>
        <p:spPr bwMode="auto">
          <a:xfrm>
            <a:off x="127000" y="4947048"/>
            <a:ext cx="1676400" cy="219291"/>
          </a:xfrm>
          <a:prstGeom prst="rect">
            <a:avLst/>
          </a:prstGeom>
          <a:noFill/>
          <a:ln w="25400">
            <a:noFill/>
            <a:miter lim="800000"/>
            <a:headEnd/>
            <a:tailEnd/>
          </a:ln>
          <a:effectLst/>
        </p:spPr>
        <p:txBody>
          <a:bodyPr>
            <a:spAutoFit/>
          </a:bodyPr>
          <a:lstStyle>
            <a:lvl1pPr>
              <a:defRPr sz="2400">
                <a:solidFill>
                  <a:srgbClr val="FF8000"/>
                </a:solidFill>
                <a:latin typeface="Times" charset="0"/>
                <a:ea typeface="ＭＳ Ｐゴシック" charset="0"/>
                <a:cs typeface="ＭＳ Ｐゴシック" charset="0"/>
              </a:defRPr>
            </a:lvl1pPr>
            <a:lvl2pPr marL="37931725" indent="-37474525">
              <a:defRPr sz="2400">
                <a:solidFill>
                  <a:srgbClr val="FF8000"/>
                </a:solidFill>
                <a:latin typeface="Times" charset="0"/>
                <a:ea typeface="ＭＳ Ｐゴシック" charset="0"/>
              </a:defRPr>
            </a:lvl2pPr>
            <a:lvl3pPr>
              <a:defRPr sz="2400">
                <a:solidFill>
                  <a:srgbClr val="FF8000"/>
                </a:solidFill>
                <a:latin typeface="Times" charset="0"/>
                <a:ea typeface="ＭＳ Ｐゴシック" charset="0"/>
              </a:defRPr>
            </a:lvl3pPr>
            <a:lvl4pPr>
              <a:defRPr sz="2400">
                <a:solidFill>
                  <a:srgbClr val="FF8000"/>
                </a:solidFill>
                <a:latin typeface="Times" charset="0"/>
                <a:ea typeface="ＭＳ Ｐゴシック" charset="0"/>
              </a:defRPr>
            </a:lvl4pPr>
            <a:lvl5pPr>
              <a:defRPr sz="2400">
                <a:solidFill>
                  <a:srgbClr val="FF8000"/>
                </a:solidFill>
                <a:latin typeface="Times" charset="0"/>
                <a:ea typeface="ＭＳ Ｐゴシック" charset="0"/>
              </a:defRPr>
            </a:lvl5pPr>
            <a:lvl6pPr marL="457200" eaLnBrk="0" fontAlgn="base" hangingPunct="0">
              <a:spcBef>
                <a:spcPct val="0"/>
              </a:spcBef>
              <a:spcAft>
                <a:spcPct val="0"/>
              </a:spcAft>
              <a:defRPr sz="2400">
                <a:solidFill>
                  <a:srgbClr val="FF8000"/>
                </a:solidFill>
                <a:latin typeface="Times" charset="0"/>
                <a:ea typeface="ＭＳ Ｐゴシック" charset="0"/>
              </a:defRPr>
            </a:lvl6pPr>
            <a:lvl7pPr marL="914400" eaLnBrk="0" fontAlgn="base" hangingPunct="0">
              <a:spcBef>
                <a:spcPct val="0"/>
              </a:spcBef>
              <a:spcAft>
                <a:spcPct val="0"/>
              </a:spcAft>
              <a:defRPr sz="2400">
                <a:solidFill>
                  <a:srgbClr val="FF8000"/>
                </a:solidFill>
                <a:latin typeface="Times" charset="0"/>
                <a:ea typeface="ＭＳ Ｐゴシック" charset="0"/>
              </a:defRPr>
            </a:lvl7pPr>
            <a:lvl8pPr marL="1371600" eaLnBrk="0" fontAlgn="base" hangingPunct="0">
              <a:spcBef>
                <a:spcPct val="0"/>
              </a:spcBef>
              <a:spcAft>
                <a:spcPct val="0"/>
              </a:spcAft>
              <a:defRPr sz="2400">
                <a:solidFill>
                  <a:srgbClr val="FF8000"/>
                </a:solidFill>
                <a:latin typeface="Times" charset="0"/>
                <a:ea typeface="ＭＳ Ｐゴシック" charset="0"/>
              </a:defRPr>
            </a:lvl8pPr>
            <a:lvl9pPr marL="1828800" eaLnBrk="0" fontAlgn="base" hangingPunct="0">
              <a:spcBef>
                <a:spcPct val="0"/>
              </a:spcBef>
              <a:spcAft>
                <a:spcPct val="0"/>
              </a:spcAft>
              <a:defRPr sz="2400">
                <a:solidFill>
                  <a:srgbClr val="FF8000"/>
                </a:solidFill>
                <a:latin typeface="Times" charset="0"/>
                <a:ea typeface="ＭＳ Ｐゴシック" charset="0"/>
              </a:defRPr>
            </a:lvl9pPr>
          </a:lstStyle>
          <a:p>
            <a:pPr>
              <a:spcBef>
                <a:spcPct val="50000"/>
              </a:spcBef>
            </a:pPr>
            <a:r>
              <a:rPr lang="en-US" sz="825" dirty="0">
                <a:solidFill>
                  <a:schemeClr val="bg2">
                    <a:lumMod val="75000"/>
                  </a:schemeClr>
                </a:solidFill>
                <a:effectLst>
                  <a:outerShdw blurRad="38100" dist="38100" dir="2700000" algn="tl">
                    <a:srgbClr val="DDDDDD"/>
                  </a:outerShdw>
                </a:effectLst>
                <a:latin typeface="Times New Roman" charset="0"/>
                <a:cs typeface="Times New Roman" charset="0"/>
                <a:sym typeface="Symbol" charset="0"/>
              </a:rPr>
              <a:t>Jarek Rossignac  </a:t>
            </a:r>
          </a:p>
        </p:txBody>
      </p:sp>
    </p:spTree>
  </p:cSld>
  <p:clrMap bg1="lt1" tx1="dk1" bg2="lt2" tx2="dk2" accent1="accent1" accent2="accent2" accent3="accent3" accent4="accent4" accent5="accent5" accent6="accent6" hlink="hlink" folHlink="folHlink"/>
  <p:sldLayoutIdLst>
    <p:sldLayoutId id="2147483651" r:id="rId1"/>
    <p:sldLayoutId id="2147483650" r:id="rId2"/>
    <p:sldLayoutId id="2147483652" r:id="rId3"/>
    <p:sldLayoutId id="2147483653" r:id="rId4"/>
    <p:sldLayoutId id="2147483654" r:id="rId5"/>
    <p:sldLayoutId id="2147483655" r:id="rId6"/>
    <p:sldLayoutId id="2147483656" r:id="rId7"/>
  </p:sldLayoutIdLst>
  <p:txStyles>
    <p:titleStyle>
      <a:lvl1pPr algn="l" rtl="0" eaLnBrk="1" fontAlgn="base" hangingPunct="1">
        <a:spcBef>
          <a:spcPct val="0"/>
        </a:spcBef>
        <a:spcAft>
          <a:spcPct val="0"/>
        </a:spcAft>
        <a:defRPr sz="2700" b="1" u="sng">
          <a:solidFill>
            <a:srgbClr val="3A3303"/>
          </a:solidFill>
          <a:latin typeface="+mj-lt"/>
          <a:ea typeface="ＭＳ Ｐゴシック" pitchFamily="68" charset="-128"/>
          <a:cs typeface="ＭＳ Ｐゴシック" pitchFamily="68" charset="-128"/>
        </a:defRPr>
      </a:lvl1pPr>
      <a:lvl2pPr algn="ctr" rtl="0" eaLnBrk="1" fontAlgn="base" hangingPunct="1">
        <a:spcBef>
          <a:spcPct val="0"/>
        </a:spcBef>
        <a:spcAft>
          <a:spcPct val="0"/>
        </a:spcAft>
        <a:defRPr sz="2700">
          <a:solidFill>
            <a:srgbClr val="3A3303"/>
          </a:solidFill>
          <a:latin typeface="Times" pitchFamily="17" charset="0"/>
          <a:ea typeface="ＭＳ Ｐゴシック" pitchFamily="68" charset="-128"/>
          <a:cs typeface="ＭＳ Ｐゴシック" pitchFamily="68" charset="-128"/>
        </a:defRPr>
      </a:lvl2pPr>
      <a:lvl3pPr algn="ctr" rtl="0" eaLnBrk="1" fontAlgn="base" hangingPunct="1">
        <a:spcBef>
          <a:spcPct val="0"/>
        </a:spcBef>
        <a:spcAft>
          <a:spcPct val="0"/>
        </a:spcAft>
        <a:defRPr sz="2700">
          <a:solidFill>
            <a:srgbClr val="3A3303"/>
          </a:solidFill>
          <a:latin typeface="Times" pitchFamily="17" charset="0"/>
          <a:ea typeface="ＭＳ Ｐゴシック" pitchFamily="68" charset="-128"/>
          <a:cs typeface="ＭＳ Ｐゴシック" pitchFamily="68" charset="-128"/>
        </a:defRPr>
      </a:lvl3pPr>
      <a:lvl4pPr algn="ctr" rtl="0" eaLnBrk="1" fontAlgn="base" hangingPunct="1">
        <a:spcBef>
          <a:spcPct val="0"/>
        </a:spcBef>
        <a:spcAft>
          <a:spcPct val="0"/>
        </a:spcAft>
        <a:defRPr sz="2700">
          <a:solidFill>
            <a:srgbClr val="3A3303"/>
          </a:solidFill>
          <a:latin typeface="Times" pitchFamily="17" charset="0"/>
          <a:ea typeface="ＭＳ Ｐゴシック" pitchFamily="68" charset="-128"/>
          <a:cs typeface="ＭＳ Ｐゴシック" pitchFamily="68" charset="-128"/>
        </a:defRPr>
      </a:lvl4pPr>
      <a:lvl5pPr algn="ctr" rtl="0" eaLnBrk="1" fontAlgn="base" hangingPunct="1">
        <a:spcBef>
          <a:spcPct val="0"/>
        </a:spcBef>
        <a:spcAft>
          <a:spcPct val="0"/>
        </a:spcAft>
        <a:defRPr sz="2700">
          <a:solidFill>
            <a:srgbClr val="3A3303"/>
          </a:solidFill>
          <a:latin typeface="Times" pitchFamily="17" charset="0"/>
          <a:ea typeface="ＭＳ Ｐゴシック" pitchFamily="68" charset="-128"/>
          <a:cs typeface="ＭＳ Ｐゴシック" pitchFamily="68" charset="-128"/>
        </a:defRPr>
      </a:lvl5pPr>
      <a:lvl6pPr marL="342900" algn="ctr" rtl="0" eaLnBrk="1" fontAlgn="base" hangingPunct="1">
        <a:spcBef>
          <a:spcPct val="0"/>
        </a:spcBef>
        <a:spcAft>
          <a:spcPct val="0"/>
        </a:spcAft>
        <a:defRPr sz="2700">
          <a:solidFill>
            <a:srgbClr val="990000"/>
          </a:solidFill>
          <a:latin typeface="Times" pitchFamily="17" charset="0"/>
        </a:defRPr>
      </a:lvl6pPr>
      <a:lvl7pPr marL="685800" algn="ctr" rtl="0" eaLnBrk="1" fontAlgn="base" hangingPunct="1">
        <a:spcBef>
          <a:spcPct val="0"/>
        </a:spcBef>
        <a:spcAft>
          <a:spcPct val="0"/>
        </a:spcAft>
        <a:defRPr sz="2700">
          <a:solidFill>
            <a:srgbClr val="990000"/>
          </a:solidFill>
          <a:latin typeface="Times" pitchFamily="17" charset="0"/>
        </a:defRPr>
      </a:lvl7pPr>
      <a:lvl8pPr marL="1028700" algn="ctr" rtl="0" eaLnBrk="1" fontAlgn="base" hangingPunct="1">
        <a:spcBef>
          <a:spcPct val="0"/>
        </a:spcBef>
        <a:spcAft>
          <a:spcPct val="0"/>
        </a:spcAft>
        <a:defRPr sz="2700">
          <a:solidFill>
            <a:srgbClr val="990000"/>
          </a:solidFill>
          <a:latin typeface="Times" pitchFamily="17" charset="0"/>
        </a:defRPr>
      </a:lvl8pPr>
      <a:lvl9pPr marL="1371600" algn="ctr" rtl="0" eaLnBrk="1" fontAlgn="base" hangingPunct="1">
        <a:spcBef>
          <a:spcPct val="0"/>
        </a:spcBef>
        <a:spcAft>
          <a:spcPct val="0"/>
        </a:spcAft>
        <a:defRPr sz="2700">
          <a:solidFill>
            <a:srgbClr val="990000"/>
          </a:solidFill>
          <a:latin typeface="Times" pitchFamily="17" charset="0"/>
        </a:defRPr>
      </a:lvl9pPr>
    </p:titleStyle>
    <p:bodyStyle>
      <a:lvl1pPr marL="192024" indent="-257175" algn="l" rtl="0" eaLnBrk="1" fontAlgn="base" hangingPunct="1">
        <a:spcBef>
          <a:spcPts val="318"/>
        </a:spcBef>
        <a:spcAft>
          <a:spcPct val="0"/>
        </a:spcAft>
        <a:buSzPct val="100000"/>
        <a:defRPr sz="1950">
          <a:solidFill>
            <a:srgbClr val="640000"/>
          </a:solidFill>
          <a:latin typeface="+mn-lt"/>
          <a:ea typeface="ＭＳ Ｐゴシック" pitchFamily="68" charset="-128"/>
          <a:cs typeface="ＭＳ Ｐゴシック" pitchFamily="68" charset="-128"/>
        </a:defRPr>
      </a:lvl1pPr>
      <a:lvl2pPr marL="418338" indent="-214313" algn="l" rtl="0" eaLnBrk="1" fontAlgn="base" hangingPunct="1">
        <a:spcBef>
          <a:spcPts val="225"/>
        </a:spcBef>
        <a:spcAft>
          <a:spcPct val="0"/>
        </a:spcAft>
        <a:buSzPct val="100000"/>
        <a:defRPr sz="1800">
          <a:solidFill>
            <a:srgbClr val="006400"/>
          </a:solidFill>
          <a:latin typeface="+mn-lt"/>
          <a:ea typeface="ＭＳ Ｐゴシック" pitchFamily="17" charset="-128"/>
        </a:defRPr>
      </a:lvl2pPr>
      <a:lvl3pPr marL="617220" indent="-171450" algn="l" rtl="0" eaLnBrk="1" fontAlgn="base" hangingPunct="1">
        <a:spcBef>
          <a:spcPts val="225"/>
        </a:spcBef>
        <a:spcAft>
          <a:spcPct val="0"/>
        </a:spcAft>
        <a:buSzPct val="100000"/>
        <a:defRPr sz="1650">
          <a:solidFill>
            <a:srgbClr val="000067"/>
          </a:solidFill>
          <a:latin typeface="+mn-lt"/>
          <a:ea typeface="ＭＳ Ｐゴシック" pitchFamily="17" charset="-128"/>
        </a:defRPr>
      </a:lvl3pPr>
      <a:lvl4pPr marL="891540" indent="-171450" algn="l" rtl="0" eaLnBrk="1" fontAlgn="base" hangingPunct="1">
        <a:spcBef>
          <a:spcPts val="150"/>
        </a:spcBef>
        <a:spcAft>
          <a:spcPct val="0"/>
        </a:spcAft>
        <a:buSzPct val="100000"/>
        <a:defRPr sz="1500">
          <a:solidFill>
            <a:schemeClr val="tx1"/>
          </a:solidFill>
          <a:latin typeface="+mn-lt"/>
          <a:ea typeface="ＭＳ Ｐゴシック" pitchFamily="17" charset="-128"/>
        </a:defRPr>
      </a:lvl4pPr>
      <a:lvl5pPr marL="1028700" indent="0" algn="l" rtl="0" eaLnBrk="1" fontAlgn="base" hangingPunct="1">
        <a:spcBef>
          <a:spcPts val="150"/>
        </a:spcBef>
        <a:spcAft>
          <a:spcPct val="0"/>
        </a:spcAft>
        <a:buSzPct val="100000"/>
        <a:defRPr sz="1350" b="0" i="1">
          <a:solidFill>
            <a:schemeClr val="bg2">
              <a:lumMod val="75000"/>
            </a:schemeClr>
          </a:solidFill>
          <a:latin typeface="+mn-lt"/>
          <a:ea typeface="ＭＳ Ｐゴシック" pitchFamily="17" charset="-128"/>
        </a:defRPr>
      </a:lvl5pPr>
      <a:lvl6pPr marL="1885950" indent="-171450" algn="l" rtl="0" eaLnBrk="1" fontAlgn="base" hangingPunct="1">
        <a:spcBef>
          <a:spcPct val="20000"/>
        </a:spcBef>
        <a:spcAft>
          <a:spcPct val="0"/>
        </a:spcAft>
        <a:buSzPct val="100000"/>
        <a:buChar char="»"/>
        <a:defRPr sz="1200">
          <a:solidFill>
            <a:srgbClr val="0000AE"/>
          </a:solidFill>
          <a:latin typeface="+mn-lt"/>
          <a:ea typeface="ＭＳ Ｐゴシック" pitchFamily="17" charset="-128"/>
        </a:defRPr>
      </a:lvl6pPr>
      <a:lvl7pPr marL="2228850" indent="-171450" algn="l" rtl="0" eaLnBrk="1" fontAlgn="base" hangingPunct="1">
        <a:spcBef>
          <a:spcPct val="20000"/>
        </a:spcBef>
        <a:spcAft>
          <a:spcPct val="0"/>
        </a:spcAft>
        <a:buSzPct val="100000"/>
        <a:buChar char="»"/>
        <a:defRPr sz="1200">
          <a:solidFill>
            <a:srgbClr val="0000AE"/>
          </a:solidFill>
          <a:latin typeface="+mn-lt"/>
          <a:ea typeface="ＭＳ Ｐゴシック" pitchFamily="17" charset="-128"/>
        </a:defRPr>
      </a:lvl7pPr>
      <a:lvl8pPr marL="2571750" indent="-171450" algn="l" rtl="0" eaLnBrk="1" fontAlgn="base" hangingPunct="1">
        <a:spcBef>
          <a:spcPct val="20000"/>
        </a:spcBef>
        <a:spcAft>
          <a:spcPct val="0"/>
        </a:spcAft>
        <a:buSzPct val="100000"/>
        <a:buChar char="»"/>
        <a:defRPr sz="1200">
          <a:solidFill>
            <a:srgbClr val="0000AE"/>
          </a:solidFill>
          <a:latin typeface="+mn-lt"/>
          <a:ea typeface="ＭＳ Ｐゴシック" pitchFamily="17" charset="-128"/>
        </a:defRPr>
      </a:lvl8pPr>
      <a:lvl9pPr marL="2914650" indent="-171450" algn="l" rtl="0" eaLnBrk="1" fontAlgn="base" hangingPunct="1">
        <a:spcBef>
          <a:spcPct val="20000"/>
        </a:spcBef>
        <a:spcAft>
          <a:spcPct val="0"/>
        </a:spcAft>
        <a:buSzPct val="100000"/>
        <a:buChar char="»"/>
        <a:defRPr sz="1200">
          <a:solidFill>
            <a:srgbClr val="0000AE"/>
          </a:solidFill>
          <a:latin typeface="+mn-lt"/>
          <a:ea typeface="ＭＳ Ｐゴシック" pitchFamily="17" charset="-128"/>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jwilson.coe.uga.edu/EMAT6680Fa07/Shih/AS06/WU06.htm" TargetMode="External"/><Relationship Id="rId2" Type="http://schemas.openxmlformats.org/officeDocument/2006/relationships/hyperlink" Target="https://en.wikipedia.org/wiki/Fermat_poin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mathsisfun.com/geometry/parallelogram.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DA6F6-EDBE-9F40-94E3-9B588B7B6572}"/>
              </a:ext>
            </a:extLst>
          </p:cNvPr>
          <p:cNvSpPr>
            <a:spLocks noGrp="1"/>
          </p:cNvSpPr>
          <p:nvPr>
            <p:ph type="title"/>
          </p:nvPr>
        </p:nvSpPr>
        <p:spPr/>
        <p:txBody>
          <a:bodyPr/>
          <a:lstStyle/>
          <a:p>
            <a:r>
              <a:rPr lang="en-US" dirty="0"/>
              <a:t>Playing with POINTS AND VECTORS</a:t>
            </a:r>
          </a:p>
        </p:txBody>
      </p:sp>
      <p:sp>
        <p:nvSpPr>
          <p:cNvPr id="3" name="Text Placeholder 2">
            <a:extLst>
              <a:ext uri="{FF2B5EF4-FFF2-40B4-BE49-F238E27FC236}">
                <a16:creationId xmlns:a16="http://schemas.microsoft.com/office/drawing/2014/main" id="{3EBB05C1-AA55-F94A-BBF1-CCA65323355D}"/>
              </a:ext>
            </a:extLst>
          </p:cNvPr>
          <p:cNvSpPr>
            <a:spLocks noGrp="1"/>
          </p:cNvSpPr>
          <p:nvPr>
            <p:ph type="body" idx="1"/>
          </p:nvPr>
        </p:nvSpPr>
        <p:spPr/>
        <p:txBody>
          <a:bodyPr/>
          <a:lstStyle/>
          <a:p>
            <a:r>
              <a:rPr lang="en-US" dirty="0"/>
              <a:t>CS3451 FALL 2020</a:t>
            </a:r>
          </a:p>
          <a:p>
            <a:r>
              <a:rPr lang="en-US" dirty="0">
                <a:solidFill>
                  <a:srgbClr val="FF0000"/>
                </a:solidFill>
              </a:rPr>
              <a:t>Saumya JAIN</a:t>
            </a:r>
          </a:p>
        </p:txBody>
      </p:sp>
      <p:pic>
        <p:nvPicPr>
          <p:cNvPr id="8" name="Picture 7" descr="A person wearing a suit and tie smiling at the camera&#10;&#10;Description automatically generated">
            <a:extLst>
              <a:ext uri="{FF2B5EF4-FFF2-40B4-BE49-F238E27FC236}">
                <a16:creationId xmlns:a16="http://schemas.microsoft.com/office/drawing/2014/main" id="{B7648B4E-EB7C-4E89-8B6F-DB221B57EAF4}"/>
              </a:ext>
            </a:extLst>
          </p:cNvPr>
          <p:cNvPicPr>
            <a:picLocks noChangeAspect="1"/>
          </p:cNvPicPr>
          <p:nvPr/>
        </p:nvPicPr>
        <p:blipFill>
          <a:blip r:embed="rId2"/>
          <a:stretch>
            <a:fillRect/>
          </a:stretch>
        </p:blipFill>
        <p:spPr>
          <a:xfrm>
            <a:off x="8033578" y="96890"/>
            <a:ext cx="1110422" cy="1448376"/>
          </a:xfrm>
          <a:prstGeom prst="rect">
            <a:avLst/>
          </a:prstGeom>
        </p:spPr>
      </p:pic>
      <p:pic>
        <p:nvPicPr>
          <p:cNvPr id="13" name="Picture 12">
            <a:extLst>
              <a:ext uri="{FF2B5EF4-FFF2-40B4-BE49-F238E27FC236}">
                <a16:creationId xmlns:a16="http://schemas.microsoft.com/office/drawing/2014/main" id="{AD38B4FB-DDA2-4946-AC71-1A2479BAFD03}"/>
              </a:ext>
            </a:extLst>
          </p:cNvPr>
          <p:cNvPicPr>
            <a:picLocks noChangeAspect="1"/>
          </p:cNvPicPr>
          <p:nvPr/>
        </p:nvPicPr>
        <p:blipFill>
          <a:blip r:embed="rId3"/>
          <a:stretch>
            <a:fillRect/>
          </a:stretch>
        </p:blipFill>
        <p:spPr>
          <a:xfrm>
            <a:off x="1953786" y="636284"/>
            <a:ext cx="5741249" cy="3729164"/>
          </a:xfrm>
          <a:prstGeom prst="rect">
            <a:avLst/>
          </a:prstGeom>
        </p:spPr>
      </p:pic>
    </p:spTree>
    <p:extLst>
      <p:ext uri="{BB962C8B-B14F-4D97-AF65-F5344CB8AC3E}">
        <p14:creationId xmlns:p14="http://schemas.microsoft.com/office/powerpoint/2010/main" val="562449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PHSE 2: Solution outline</a:t>
            </a:r>
          </a:p>
        </p:txBody>
      </p:sp>
      <p:pic>
        <p:nvPicPr>
          <p:cNvPr id="4" name="Picture 3">
            <a:extLst>
              <a:ext uri="{FF2B5EF4-FFF2-40B4-BE49-F238E27FC236}">
                <a16:creationId xmlns:a16="http://schemas.microsoft.com/office/drawing/2014/main" id="{F6F0226F-B192-48D7-B83D-402F5E30399B}"/>
              </a:ext>
            </a:extLst>
          </p:cNvPr>
          <p:cNvPicPr>
            <a:picLocks noChangeAspect="1"/>
          </p:cNvPicPr>
          <p:nvPr/>
        </p:nvPicPr>
        <p:blipFill>
          <a:blip r:embed="rId2"/>
          <a:stretch>
            <a:fillRect/>
          </a:stretch>
        </p:blipFill>
        <p:spPr>
          <a:xfrm>
            <a:off x="4665327" y="441588"/>
            <a:ext cx="4326273" cy="1969329"/>
          </a:xfrm>
          <a:prstGeom prst="rect">
            <a:avLst/>
          </a:prstGeom>
        </p:spPr>
      </p:pic>
      <p:pic>
        <p:nvPicPr>
          <p:cNvPr id="7" name="Picture 6">
            <a:extLst>
              <a:ext uri="{FF2B5EF4-FFF2-40B4-BE49-F238E27FC236}">
                <a16:creationId xmlns:a16="http://schemas.microsoft.com/office/drawing/2014/main" id="{9E2AE147-1DA2-4A64-AE48-E1DC0CBD7460}"/>
              </a:ext>
            </a:extLst>
          </p:cNvPr>
          <p:cNvPicPr>
            <a:picLocks noChangeAspect="1"/>
          </p:cNvPicPr>
          <p:nvPr/>
        </p:nvPicPr>
        <p:blipFill>
          <a:blip r:embed="rId3"/>
          <a:stretch>
            <a:fillRect/>
          </a:stretch>
        </p:blipFill>
        <p:spPr>
          <a:xfrm>
            <a:off x="4726934" y="2410917"/>
            <a:ext cx="4326273" cy="2017236"/>
          </a:xfrm>
          <a:prstGeom prst="rect">
            <a:avLst/>
          </a:prstGeom>
        </p:spPr>
      </p:pic>
      <p:sp>
        <p:nvSpPr>
          <p:cNvPr id="9" name="TextBox 8">
            <a:extLst>
              <a:ext uri="{FF2B5EF4-FFF2-40B4-BE49-F238E27FC236}">
                <a16:creationId xmlns:a16="http://schemas.microsoft.com/office/drawing/2014/main" id="{801A6311-5C3E-48F8-AE0A-3BC880CE44E2}"/>
              </a:ext>
            </a:extLst>
          </p:cNvPr>
          <p:cNvSpPr txBox="1"/>
          <p:nvPr/>
        </p:nvSpPr>
        <p:spPr>
          <a:xfrm>
            <a:off x="166993" y="554832"/>
            <a:ext cx="4559941" cy="2793072"/>
          </a:xfrm>
          <a:prstGeom prst="rect">
            <a:avLst/>
          </a:prstGeom>
          <a:noFill/>
        </p:spPr>
        <p:txBody>
          <a:bodyPr wrap="square">
            <a:spAutoFit/>
          </a:bodyPr>
          <a:lstStyle/>
          <a:p>
            <a:pPr marL="342900" indent="-342900">
              <a:buFont typeface="Wingdings" panose="05000000000000000000" pitchFamily="2" charset="2"/>
              <a:buChar char="§"/>
            </a:pPr>
            <a:r>
              <a:rPr lang="en-US" sz="1950" dirty="0">
                <a:solidFill>
                  <a:srgbClr val="FF0000"/>
                </a:solidFill>
                <a:effectLst/>
                <a:latin typeface="Times" panose="02020603050405020304" pitchFamily="18" charset="0"/>
                <a:cs typeface="Times" panose="02020603050405020304" pitchFamily="18" charset="0"/>
              </a:rPr>
              <a:t>To start calculating the Fermat point, we need to make equilateral triangles using each edge of the original triangle.</a:t>
            </a:r>
          </a:p>
          <a:p>
            <a:pPr marL="342900" indent="-342900">
              <a:buFont typeface="Wingdings" panose="05000000000000000000" pitchFamily="2" charset="2"/>
              <a:buChar char="§"/>
            </a:pPr>
            <a:endParaRPr lang="en-US" sz="1950" dirty="0">
              <a:solidFill>
                <a:srgbClr val="FF0000"/>
              </a:solidFill>
              <a:effectLst/>
              <a:latin typeface="Times" panose="02020603050405020304" pitchFamily="18" charset="0"/>
              <a:cs typeface="Times" panose="02020603050405020304" pitchFamily="18" charset="0"/>
            </a:endParaRPr>
          </a:p>
          <a:p>
            <a:pPr marL="342900" indent="-342900">
              <a:buFont typeface="Wingdings" panose="05000000000000000000" pitchFamily="2" charset="2"/>
              <a:buChar char="§"/>
            </a:pPr>
            <a:r>
              <a:rPr lang="en-US" sz="1950" dirty="0">
                <a:solidFill>
                  <a:srgbClr val="FF0000"/>
                </a:solidFill>
                <a:effectLst/>
                <a:latin typeface="Times" panose="02020603050405020304" pitchFamily="18" charset="0"/>
                <a:cs typeface="Times" panose="02020603050405020304" pitchFamily="18" charset="0"/>
              </a:rPr>
              <a:t>Here, we make a point C’ which forms an equilateral triangle ABC’. This is because the resultant vectors AB, BC’ and C’A form a 60-degree (</a:t>
            </a:r>
            <a:r>
              <a:rPr lang="el-GR" sz="1950" dirty="0">
                <a:solidFill>
                  <a:srgbClr val="FF0000"/>
                </a:solidFill>
                <a:effectLst/>
                <a:latin typeface="Times" panose="02020603050405020304" pitchFamily="18" charset="0"/>
                <a:cs typeface="Times" panose="02020603050405020304" pitchFamily="18" charset="0"/>
              </a:rPr>
              <a:t>π</a:t>
            </a:r>
            <a:r>
              <a:rPr lang="en-US" sz="1950" dirty="0">
                <a:solidFill>
                  <a:srgbClr val="FF0000"/>
                </a:solidFill>
                <a:effectLst/>
                <a:latin typeface="Times" panose="02020603050405020304" pitchFamily="18" charset="0"/>
                <a:cs typeface="Times" panose="02020603050405020304" pitchFamily="18" charset="0"/>
              </a:rPr>
              <a:t>/3 radians) angle with each other.</a:t>
            </a:r>
            <a:endParaRPr lang="en-US" sz="1950" dirty="0">
              <a:effectLst/>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12124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PHSE 2: Solution outline</a:t>
            </a:r>
          </a:p>
        </p:txBody>
      </p:sp>
      <p:sp>
        <p:nvSpPr>
          <p:cNvPr id="9" name="TextBox 8">
            <a:extLst>
              <a:ext uri="{FF2B5EF4-FFF2-40B4-BE49-F238E27FC236}">
                <a16:creationId xmlns:a16="http://schemas.microsoft.com/office/drawing/2014/main" id="{801A6311-5C3E-48F8-AE0A-3BC880CE44E2}"/>
              </a:ext>
            </a:extLst>
          </p:cNvPr>
          <p:cNvSpPr txBox="1"/>
          <p:nvPr/>
        </p:nvSpPr>
        <p:spPr>
          <a:xfrm>
            <a:off x="228600" y="1935262"/>
            <a:ext cx="4559941" cy="1592744"/>
          </a:xfrm>
          <a:prstGeom prst="rect">
            <a:avLst/>
          </a:prstGeom>
          <a:noFill/>
        </p:spPr>
        <p:txBody>
          <a:bodyPr wrap="square">
            <a:spAutoFit/>
          </a:bodyPr>
          <a:lstStyle/>
          <a:p>
            <a:pPr marL="342900" indent="-342900">
              <a:buFont typeface="Wingdings" panose="05000000000000000000" pitchFamily="2" charset="2"/>
              <a:buChar char="§"/>
            </a:pPr>
            <a:r>
              <a:rPr lang="en-US" sz="1950" dirty="0">
                <a:solidFill>
                  <a:srgbClr val="FF0000"/>
                </a:solidFill>
                <a:effectLst/>
                <a:latin typeface="Times" panose="02020603050405020304" pitchFamily="18" charset="0"/>
                <a:cs typeface="Times" panose="02020603050405020304" pitchFamily="18" charset="0"/>
              </a:rPr>
              <a:t>Next, we make a point A’ which forms an equilateral triangle BCA’. This is because the resultant vectors BC, CA’ and A’B form a 60-degree (</a:t>
            </a:r>
            <a:r>
              <a:rPr lang="el-GR" sz="1950" dirty="0">
                <a:solidFill>
                  <a:srgbClr val="FF0000"/>
                </a:solidFill>
                <a:effectLst/>
                <a:latin typeface="Times" panose="02020603050405020304" pitchFamily="18" charset="0"/>
                <a:cs typeface="Times" panose="02020603050405020304" pitchFamily="18" charset="0"/>
              </a:rPr>
              <a:t>π</a:t>
            </a:r>
            <a:r>
              <a:rPr lang="en-US" sz="1950" dirty="0">
                <a:solidFill>
                  <a:srgbClr val="FF0000"/>
                </a:solidFill>
                <a:effectLst/>
                <a:latin typeface="Times" panose="02020603050405020304" pitchFamily="18" charset="0"/>
                <a:cs typeface="Times" panose="02020603050405020304" pitchFamily="18" charset="0"/>
              </a:rPr>
              <a:t>/3 radians) angle with each other.</a:t>
            </a:r>
            <a:endParaRPr lang="en-US" sz="1950" dirty="0">
              <a:effectLst/>
              <a:latin typeface="Times" panose="02020603050405020304" pitchFamily="18" charset="0"/>
              <a:cs typeface="Times" panose="02020603050405020304" pitchFamily="18" charset="0"/>
            </a:endParaRPr>
          </a:p>
        </p:txBody>
      </p:sp>
      <p:pic>
        <p:nvPicPr>
          <p:cNvPr id="3" name="Picture 2">
            <a:extLst>
              <a:ext uri="{FF2B5EF4-FFF2-40B4-BE49-F238E27FC236}">
                <a16:creationId xmlns:a16="http://schemas.microsoft.com/office/drawing/2014/main" id="{6F8EBF46-C3D0-4047-B705-B9E87545D9C0}"/>
              </a:ext>
            </a:extLst>
          </p:cNvPr>
          <p:cNvPicPr>
            <a:picLocks noChangeAspect="1"/>
          </p:cNvPicPr>
          <p:nvPr/>
        </p:nvPicPr>
        <p:blipFill>
          <a:blip r:embed="rId2"/>
          <a:stretch>
            <a:fillRect/>
          </a:stretch>
        </p:blipFill>
        <p:spPr>
          <a:xfrm>
            <a:off x="6286748" y="123826"/>
            <a:ext cx="2766459" cy="2191211"/>
          </a:xfrm>
          <a:prstGeom prst="rect">
            <a:avLst/>
          </a:prstGeom>
        </p:spPr>
      </p:pic>
      <p:pic>
        <p:nvPicPr>
          <p:cNvPr id="5" name="Picture 4">
            <a:extLst>
              <a:ext uri="{FF2B5EF4-FFF2-40B4-BE49-F238E27FC236}">
                <a16:creationId xmlns:a16="http://schemas.microsoft.com/office/drawing/2014/main" id="{819905FF-2B07-4485-82AA-15D216E94FFA}"/>
              </a:ext>
            </a:extLst>
          </p:cNvPr>
          <p:cNvPicPr>
            <a:picLocks noChangeAspect="1"/>
          </p:cNvPicPr>
          <p:nvPr/>
        </p:nvPicPr>
        <p:blipFill>
          <a:blip r:embed="rId3"/>
          <a:stretch>
            <a:fillRect/>
          </a:stretch>
        </p:blipFill>
        <p:spPr>
          <a:xfrm>
            <a:off x="6286749" y="2731634"/>
            <a:ext cx="2816638" cy="2191211"/>
          </a:xfrm>
          <a:prstGeom prst="rect">
            <a:avLst/>
          </a:prstGeom>
        </p:spPr>
      </p:pic>
    </p:spTree>
    <p:extLst>
      <p:ext uri="{BB962C8B-B14F-4D97-AF65-F5344CB8AC3E}">
        <p14:creationId xmlns:p14="http://schemas.microsoft.com/office/powerpoint/2010/main" val="1066482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PHSE 2: Solution outline</a:t>
            </a:r>
          </a:p>
        </p:txBody>
      </p:sp>
      <p:sp>
        <p:nvSpPr>
          <p:cNvPr id="9" name="TextBox 8">
            <a:extLst>
              <a:ext uri="{FF2B5EF4-FFF2-40B4-BE49-F238E27FC236}">
                <a16:creationId xmlns:a16="http://schemas.microsoft.com/office/drawing/2014/main" id="{801A6311-5C3E-48F8-AE0A-3BC880CE44E2}"/>
              </a:ext>
            </a:extLst>
          </p:cNvPr>
          <p:cNvSpPr txBox="1"/>
          <p:nvPr/>
        </p:nvSpPr>
        <p:spPr>
          <a:xfrm>
            <a:off x="0" y="3997823"/>
            <a:ext cx="9001692" cy="992579"/>
          </a:xfrm>
          <a:prstGeom prst="rect">
            <a:avLst/>
          </a:prstGeom>
          <a:noFill/>
        </p:spPr>
        <p:txBody>
          <a:bodyPr wrap="square">
            <a:spAutoFit/>
          </a:bodyPr>
          <a:lstStyle/>
          <a:p>
            <a:pPr marL="342900" indent="-342900">
              <a:buFont typeface="Wingdings" panose="05000000000000000000" pitchFamily="2" charset="2"/>
              <a:buChar char="§"/>
            </a:pPr>
            <a:r>
              <a:rPr lang="en-US" sz="1950" dirty="0">
                <a:solidFill>
                  <a:srgbClr val="FF0000"/>
                </a:solidFill>
                <a:effectLst/>
                <a:latin typeface="Times" panose="02020603050405020304" pitchFamily="18" charset="0"/>
                <a:cs typeface="Times" panose="02020603050405020304" pitchFamily="18" charset="0"/>
              </a:rPr>
              <a:t>Next, we make a point B’ which forms an equilateral triangle ACB’. This is because the resultant vectors AC, CB’ and B’A form a 60-degree (</a:t>
            </a:r>
            <a:r>
              <a:rPr lang="el-GR" sz="1950" dirty="0">
                <a:solidFill>
                  <a:srgbClr val="FF0000"/>
                </a:solidFill>
                <a:effectLst/>
                <a:latin typeface="Times" panose="02020603050405020304" pitchFamily="18" charset="0"/>
                <a:cs typeface="Times" panose="02020603050405020304" pitchFamily="18" charset="0"/>
              </a:rPr>
              <a:t>π</a:t>
            </a:r>
            <a:r>
              <a:rPr lang="en-US" sz="1950" dirty="0">
                <a:solidFill>
                  <a:srgbClr val="FF0000"/>
                </a:solidFill>
                <a:effectLst/>
                <a:latin typeface="Times" panose="02020603050405020304" pitchFamily="18" charset="0"/>
                <a:cs typeface="Times" panose="02020603050405020304" pitchFamily="18" charset="0"/>
              </a:rPr>
              <a:t>/3 radians) angle with each other.</a:t>
            </a:r>
            <a:endParaRPr lang="en-US" sz="1950" dirty="0">
              <a:effectLst/>
              <a:latin typeface="Times" panose="02020603050405020304" pitchFamily="18" charset="0"/>
              <a:cs typeface="Times" panose="02020603050405020304" pitchFamily="18" charset="0"/>
            </a:endParaRPr>
          </a:p>
        </p:txBody>
      </p:sp>
      <p:pic>
        <p:nvPicPr>
          <p:cNvPr id="7" name="Picture 6">
            <a:extLst>
              <a:ext uri="{FF2B5EF4-FFF2-40B4-BE49-F238E27FC236}">
                <a16:creationId xmlns:a16="http://schemas.microsoft.com/office/drawing/2014/main" id="{093D2109-290E-447A-958B-B55F0C6D8155}"/>
              </a:ext>
            </a:extLst>
          </p:cNvPr>
          <p:cNvPicPr>
            <a:picLocks noChangeAspect="1"/>
          </p:cNvPicPr>
          <p:nvPr/>
        </p:nvPicPr>
        <p:blipFill>
          <a:blip r:embed="rId2"/>
          <a:stretch>
            <a:fillRect/>
          </a:stretch>
        </p:blipFill>
        <p:spPr>
          <a:xfrm>
            <a:off x="5041194" y="482970"/>
            <a:ext cx="2900884" cy="3586716"/>
          </a:xfrm>
          <a:prstGeom prst="rect">
            <a:avLst/>
          </a:prstGeom>
        </p:spPr>
      </p:pic>
      <p:pic>
        <p:nvPicPr>
          <p:cNvPr id="8" name="Picture 7">
            <a:extLst>
              <a:ext uri="{FF2B5EF4-FFF2-40B4-BE49-F238E27FC236}">
                <a16:creationId xmlns:a16="http://schemas.microsoft.com/office/drawing/2014/main" id="{64F8E601-6E4F-4A17-8405-EFCA598475BE}"/>
              </a:ext>
            </a:extLst>
          </p:cNvPr>
          <p:cNvPicPr>
            <a:picLocks noChangeAspect="1"/>
          </p:cNvPicPr>
          <p:nvPr/>
        </p:nvPicPr>
        <p:blipFill>
          <a:blip r:embed="rId3"/>
          <a:stretch>
            <a:fillRect/>
          </a:stretch>
        </p:blipFill>
        <p:spPr>
          <a:xfrm>
            <a:off x="1343417" y="532542"/>
            <a:ext cx="2759390" cy="3465281"/>
          </a:xfrm>
          <a:prstGeom prst="rect">
            <a:avLst/>
          </a:prstGeom>
        </p:spPr>
      </p:pic>
    </p:spTree>
    <p:extLst>
      <p:ext uri="{BB962C8B-B14F-4D97-AF65-F5344CB8AC3E}">
        <p14:creationId xmlns:p14="http://schemas.microsoft.com/office/powerpoint/2010/main" val="45567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PHSE 2: Solution outline</a:t>
            </a:r>
          </a:p>
        </p:txBody>
      </p:sp>
      <p:sp>
        <p:nvSpPr>
          <p:cNvPr id="9" name="TextBox 8">
            <a:extLst>
              <a:ext uri="{FF2B5EF4-FFF2-40B4-BE49-F238E27FC236}">
                <a16:creationId xmlns:a16="http://schemas.microsoft.com/office/drawing/2014/main" id="{801A6311-5C3E-48F8-AE0A-3BC880CE44E2}"/>
              </a:ext>
            </a:extLst>
          </p:cNvPr>
          <p:cNvSpPr txBox="1"/>
          <p:nvPr/>
        </p:nvSpPr>
        <p:spPr>
          <a:xfrm>
            <a:off x="58723" y="648772"/>
            <a:ext cx="4689446" cy="2192908"/>
          </a:xfrm>
          <a:prstGeom prst="rect">
            <a:avLst/>
          </a:prstGeom>
          <a:noFill/>
        </p:spPr>
        <p:txBody>
          <a:bodyPr wrap="square">
            <a:spAutoFit/>
          </a:bodyPr>
          <a:lstStyle/>
          <a:p>
            <a:pPr marL="342900" indent="-342900">
              <a:buFont typeface="Wingdings" panose="05000000000000000000" pitchFamily="2" charset="2"/>
              <a:buChar char="§"/>
            </a:pPr>
            <a:r>
              <a:rPr lang="en-US" sz="1950" dirty="0">
                <a:solidFill>
                  <a:srgbClr val="FF0000"/>
                </a:solidFill>
                <a:effectLst/>
                <a:latin typeface="Times" panose="02020603050405020304" pitchFamily="18" charset="0"/>
                <a:cs typeface="Times" panose="02020603050405020304" pitchFamily="18" charset="0"/>
              </a:rPr>
              <a:t>Finally, we draw lines from each new vertex to the opposite vertex of the original triangle. So we get lines AA’, BB’ and CC’.</a:t>
            </a:r>
          </a:p>
          <a:p>
            <a:pPr marL="342900" indent="-342900">
              <a:buFont typeface="Wingdings" panose="05000000000000000000" pitchFamily="2" charset="2"/>
              <a:buChar char="§"/>
            </a:pPr>
            <a:endParaRPr lang="en-US" sz="1950" dirty="0">
              <a:solidFill>
                <a:srgbClr val="FF0000"/>
              </a:solidFill>
              <a:effectLst/>
              <a:latin typeface="Times" panose="02020603050405020304" pitchFamily="18" charset="0"/>
              <a:cs typeface="Times" panose="02020603050405020304" pitchFamily="18" charset="0"/>
            </a:endParaRPr>
          </a:p>
          <a:p>
            <a:pPr marL="342900" indent="-342900">
              <a:buFont typeface="Wingdings" panose="05000000000000000000" pitchFamily="2" charset="2"/>
              <a:buChar char="§"/>
            </a:pPr>
            <a:r>
              <a:rPr lang="en-US" sz="1950" dirty="0">
                <a:solidFill>
                  <a:srgbClr val="FF0000"/>
                </a:solidFill>
                <a:effectLst/>
                <a:latin typeface="Times" panose="02020603050405020304" pitchFamily="18" charset="0"/>
                <a:cs typeface="Times" panose="02020603050405020304" pitchFamily="18" charset="0"/>
              </a:rPr>
              <a:t>The point of intersection that is formed here is the required Fermat point.</a:t>
            </a:r>
            <a:endParaRPr lang="en-US" sz="1950" dirty="0">
              <a:effectLst/>
              <a:latin typeface="Times" panose="02020603050405020304" pitchFamily="18" charset="0"/>
              <a:cs typeface="Times" panose="02020603050405020304" pitchFamily="18" charset="0"/>
            </a:endParaRPr>
          </a:p>
        </p:txBody>
      </p:sp>
      <p:pic>
        <p:nvPicPr>
          <p:cNvPr id="10" name="Picture 9">
            <a:extLst>
              <a:ext uri="{FF2B5EF4-FFF2-40B4-BE49-F238E27FC236}">
                <a16:creationId xmlns:a16="http://schemas.microsoft.com/office/drawing/2014/main" id="{5EA8B56F-F9A8-4623-8CEB-D8434E720816}"/>
              </a:ext>
            </a:extLst>
          </p:cNvPr>
          <p:cNvPicPr>
            <a:picLocks noChangeAspect="1"/>
          </p:cNvPicPr>
          <p:nvPr/>
        </p:nvPicPr>
        <p:blipFill>
          <a:blip r:embed="rId2"/>
          <a:stretch>
            <a:fillRect/>
          </a:stretch>
        </p:blipFill>
        <p:spPr>
          <a:xfrm>
            <a:off x="5264638" y="110813"/>
            <a:ext cx="3726962" cy="4607442"/>
          </a:xfrm>
          <a:prstGeom prst="rect">
            <a:avLst/>
          </a:prstGeom>
        </p:spPr>
      </p:pic>
    </p:spTree>
    <p:extLst>
      <p:ext uri="{BB962C8B-B14F-4D97-AF65-F5344CB8AC3E}">
        <p14:creationId xmlns:p14="http://schemas.microsoft.com/office/powerpoint/2010/main" val="1098818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PHSE 2: Solution math</a:t>
            </a:r>
          </a:p>
        </p:txBody>
      </p:sp>
      <p:sp>
        <p:nvSpPr>
          <p:cNvPr id="3" name="Content Placeholder 2"/>
          <p:cNvSpPr>
            <a:spLocks noGrp="1"/>
          </p:cNvSpPr>
          <p:nvPr>
            <p:ph idx="1"/>
          </p:nvPr>
        </p:nvSpPr>
        <p:spPr>
          <a:xfrm>
            <a:off x="228600" y="742950"/>
            <a:ext cx="5725780" cy="4189810"/>
          </a:xfrm>
        </p:spPr>
        <p:txBody>
          <a:bodyPr/>
          <a:lstStyle/>
          <a:p>
            <a:r>
              <a:rPr lang="en-US" dirty="0">
                <a:solidFill>
                  <a:srgbClr val="FF0000"/>
                </a:solidFill>
                <a:highlight>
                  <a:srgbClr val="FFFF00"/>
                </a:highlight>
              </a:rPr>
              <a:t>The point F formed by the intersection of the apexes of the created equilateral triangles and their opposite vertices is the Fermat point of the triangle ABC.</a:t>
            </a:r>
            <a:endParaRPr lang="en-US" b="1" dirty="0"/>
          </a:p>
          <a:p>
            <a:endParaRPr lang="en-US" b="1" dirty="0"/>
          </a:p>
          <a:p>
            <a:r>
              <a:rPr lang="en-US" b="1" dirty="0"/>
              <a:t>JUSTIFICATION:</a:t>
            </a:r>
          </a:p>
          <a:p>
            <a:r>
              <a:rPr lang="en-US" dirty="0">
                <a:solidFill>
                  <a:srgbClr val="FF0000"/>
                </a:solidFill>
              </a:rPr>
              <a:t>We know that for F to be the Fermat point, the following must be true:</a:t>
            </a:r>
          </a:p>
          <a:p>
            <a:pPr marL="192024" lvl="1" indent="-257175">
              <a:spcBef>
                <a:spcPts val="318"/>
              </a:spcBef>
              <a:buFont typeface="Arial" panose="020B0604020202020204" pitchFamily="34" charset="0"/>
              <a:buChar char="•"/>
            </a:pPr>
            <a:r>
              <a:rPr lang="en-US" sz="1950" dirty="0">
                <a:solidFill>
                  <a:srgbClr val="FF0000"/>
                </a:solidFill>
                <a:ea typeface="ＭＳ Ｐゴシック" pitchFamily="68" charset="-128"/>
              </a:rPr>
              <a:t>AF + BF + CF = Minimum possible distance</a:t>
            </a:r>
          </a:p>
          <a:p>
            <a:pPr marL="0" indent="-65151"/>
            <a:endParaRPr lang="en-US" dirty="0"/>
          </a:p>
          <a:p>
            <a:endParaRPr lang="en-US" dirty="0"/>
          </a:p>
          <a:p>
            <a:endParaRPr lang="en-US" dirty="0"/>
          </a:p>
        </p:txBody>
      </p:sp>
      <p:pic>
        <p:nvPicPr>
          <p:cNvPr id="7" name="Picture 6">
            <a:extLst>
              <a:ext uri="{FF2B5EF4-FFF2-40B4-BE49-F238E27FC236}">
                <a16:creationId xmlns:a16="http://schemas.microsoft.com/office/drawing/2014/main" id="{91ACF1A2-D377-453F-AEE5-EFF74F39399C}"/>
              </a:ext>
            </a:extLst>
          </p:cNvPr>
          <p:cNvPicPr>
            <a:picLocks noChangeAspect="1"/>
          </p:cNvPicPr>
          <p:nvPr/>
        </p:nvPicPr>
        <p:blipFill>
          <a:blip r:embed="rId2"/>
          <a:stretch>
            <a:fillRect/>
          </a:stretch>
        </p:blipFill>
        <p:spPr>
          <a:xfrm>
            <a:off x="5853301" y="210740"/>
            <a:ext cx="3198420" cy="4496499"/>
          </a:xfrm>
          <a:prstGeom prst="rect">
            <a:avLst/>
          </a:prstGeom>
        </p:spPr>
      </p:pic>
    </p:spTree>
    <p:extLst>
      <p:ext uri="{BB962C8B-B14F-4D97-AF65-F5344CB8AC3E}">
        <p14:creationId xmlns:p14="http://schemas.microsoft.com/office/powerpoint/2010/main" val="337889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PHSE 2: Solution math</a:t>
            </a:r>
          </a:p>
        </p:txBody>
      </p:sp>
      <p:sp>
        <p:nvSpPr>
          <p:cNvPr id="3" name="Content Placeholder 2"/>
          <p:cNvSpPr>
            <a:spLocks noGrp="1"/>
          </p:cNvSpPr>
          <p:nvPr>
            <p:ph idx="1"/>
          </p:nvPr>
        </p:nvSpPr>
        <p:spPr>
          <a:xfrm>
            <a:off x="228600" y="742950"/>
            <a:ext cx="5725780" cy="4189810"/>
          </a:xfrm>
        </p:spPr>
        <p:txBody>
          <a:bodyPr/>
          <a:lstStyle/>
          <a:p>
            <a:pPr marL="277749" indent="-342900">
              <a:buFont typeface="Wingdings" panose="05000000000000000000" pitchFamily="2" charset="2"/>
              <a:buChar char="§"/>
            </a:pPr>
            <a:r>
              <a:rPr lang="en-US" dirty="0">
                <a:solidFill>
                  <a:srgbClr val="FF0000"/>
                </a:solidFill>
              </a:rPr>
              <a:t>Here, let our origin be the point F. Since our three constructed triangles are equilateral, we have ∠BFA = ∠AFC = ∠CFB = 120 degrees (2</a:t>
            </a:r>
            <a:r>
              <a:rPr lang="el-GR" dirty="0">
                <a:solidFill>
                  <a:srgbClr val="FF0000"/>
                </a:solidFill>
              </a:rPr>
              <a:t>π</a:t>
            </a:r>
            <a:r>
              <a:rPr lang="en-US" dirty="0">
                <a:solidFill>
                  <a:srgbClr val="FF0000"/>
                </a:solidFill>
              </a:rPr>
              <a:t>/3 radians).</a:t>
            </a:r>
          </a:p>
          <a:p>
            <a:pPr marL="277749" indent="-342900">
              <a:buFont typeface="Wingdings" panose="05000000000000000000" pitchFamily="2" charset="2"/>
              <a:buChar char="§"/>
            </a:pPr>
            <a:endParaRPr lang="en-US" dirty="0">
              <a:solidFill>
                <a:srgbClr val="FF0000"/>
              </a:solidFill>
            </a:endParaRPr>
          </a:p>
          <a:p>
            <a:pPr marL="277749" indent="-342900">
              <a:buFont typeface="Wingdings" panose="05000000000000000000" pitchFamily="2" charset="2"/>
              <a:buChar char="§"/>
            </a:pPr>
            <a:endParaRPr lang="en-US" dirty="0">
              <a:solidFill>
                <a:srgbClr val="FF0000"/>
              </a:solidFill>
            </a:endParaRPr>
          </a:p>
          <a:p>
            <a:pPr marL="277749" indent="-342900">
              <a:buFont typeface="Wingdings" panose="05000000000000000000" pitchFamily="2" charset="2"/>
              <a:buChar char="§"/>
            </a:pPr>
            <a:endParaRPr lang="en-US" dirty="0">
              <a:solidFill>
                <a:srgbClr val="FF0000"/>
              </a:solidFill>
            </a:endParaRPr>
          </a:p>
          <a:p>
            <a:pPr marL="0" indent="0"/>
            <a:endParaRPr lang="en-US" dirty="0">
              <a:solidFill>
                <a:srgbClr val="FF0000"/>
              </a:solidFill>
            </a:endParaRPr>
          </a:p>
          <a:p>
            <a:pPr marL="277749" indent="-342900">
              <a:buFont typeface="Wingdings" panose="05000000000000000000" pitchFamily="2" charset="2"/>
              <a:buChar char="§"/>
            </a:pPr>
            <a:r>
              <a:rPr lang="en-US" dirty="0">
                <a:solidFill>
                  <a:srgbClr val="FF0000"/>
                </a:solidFill>
              </a:rPr>
              <a:t>Now, consider a point in the plane X. Let </a:t>
            </a:r>
            <a:r>
              <a:rPr lang="en-US" i="1" dirty="0">
                <a:solidFill>
                  <a:srgbClr val="FF0000"/>
                </a:solidFill>
              </a:rPr>
              <a:t>a = </a:t>
            </a:r>
            <a:r>
              <a:rPr lang="en-US" dirty="0">
                <a:solidFill>
                  <a:srgbClr val="FF0000"/>
                </a:solidFill>
              </a:rPr>
              <a:t>VCT A,</a:t>
            </a:r>
            <a:r>
              <a:rPr lang="en-US" i="1" dirty="0">
                <a:solidFill>
                  <a:srgbClr val="FF0000"/>
                </a:solidFill>
              </a:rPr>
              <a:t> b = </a:t>
            </a:r>
            <a:r>
              <a:rPr lang="en-US" dirty="0">
                <a:solidFill>
                  <a:srgbClr val="FF0000"/>
                </a:solidFill>
              </a:rPr>
              <a:t>VCT B, </a:t>
            </a:r>
            <a:r>
              <a:rPr lang="en-US" i="1" dirty="0">
                <a:solidFill>
                  <a:srgbClr val="FF0000"/>
                </a:solidFill>
              </a:rPr>
              <a:t>c = </a:t>
            </a:r>
            <a:r>
              <a:rPr lang="en-US" dirty="0">
                <a:solidFill>
                  <a:srgbClr val="FF0000"/>
                </a:solidFill>
              </a:rPr>
              <a:t>VCT C and </a:t>
            </a:r>
            <a:r>
              <a:rPr lang="en-US" i="1" dirty="0">
                <a:solidFill>
                  <a:srgbClr val="FF0000"/>
                </a:solidFill>
              </a:rPr>
              <a:t>x = </a:t>
            </a:r>
            <a:r>
              <a:rPr lang="en-US" dirty="0">
                <a:solidFill>
                  <a:srgbClr val="FF0000"/>
                </a:solidFill>
              </a:rPr>
              <a:t>VCT X and </a:t>
            </a:r>
            <a:r>
              <a:rPr lang="en-US" i="1" dirty="0" err="1">
                <a:solidFill>
                  <a:srgbClr val="FF0000"/>
                </a:solidFill>
              </a:rPr>
              <a:t>i</a:t>
            </a:r>
            <a:r>
              <a:rPr lang="en-US" i="1" dirty="0">
                <a:solidFill>
                  <a:srgbClr val="FF0000"/>
                </a:solidFill>
              </a:rPr>
              <a:t>, j, k </a:t>
            </a:r>
            <a:r>
              <a:rPr lang="en-US" dirty="0">
                <a:solidFill>
                  <a:srgbClr val="FF0000"/>
                </a:solidFill>
              </a:rPr>
              <a:t>be the unit vectors along </a:t>
            </a:r>
            <a:r>
              <a:rPr lang="en-US" i="1" dirty="0">
                <a:solidFill>
                  <a:srgbClr val="FF0000"/>
                </a:solidFill>
              </a:rPr>
              <a:t>a, b </a:t>
            </a:r>
            <a:r>
              <a:rPr lang="en-US" dirty="0">
                <a:solidFill>
                  <a:srgbClr val="FF0000"/>
                </a:solidFill>
              </a:rPr>
              <a:t>and </a:t>
            </a:r>
            <a:r>
              <a:rPr lang="en-US" i="1" dirty="0">
                <a:solidFill>
                  <a:srgbClr val="FF0000"/>
                </a:solidFill>
              </a:rPr>
              <a:t>c. </a:t>
            </a:r>
            <a:endParaRPr lang="en-US" dirty="0">
              <a:solidFill>
                <a:srgbClr val="FF0000"/>
              </a:solidFill>
            </a:endParaRPr>
          </a:p>
          <a:p>
            <a:pPr marL="277749" indent="-342900">
              <a:buFont typeface="Wingdings" panose="05000000000000000000" pitchFamily="2" charset="2"/>
              <a:buChar char="§"/>
            </a:pPr>
            <a:endParaRPr lang="en-US" dirty="0">
              <a:solidFill>
                <a:srgbClr val="FF0000"/>
              </a:solidFill>
            </a:endParaRPr>
          </a:p>
          <a:p>
            <a:endParaRPr lang="en-US" dirty="0">
              <a:solidFill>
                <a:srgbClr val="FF0000"/>
              </a:solidFill>
            </a:endParaRPr>
          </a:p>
          <a:p>
            <a:endParaRPr lang="en-US" dirty="0"/>
          </a:p>
        </p:txBody>
      </p:sp>
      <p:pic>
        <p:nvPicPr>
          <p:cNvPr id="7" name="Picture 6">
            <a:extLst>
              <a:ext uri="{FF2B5EF4-FFF2-40B4-BE49-F238E27FC236}">
                <a16:creationId xmlns:a16="http://schemas.microsoft.com/office/drawing/2014/main" id="{C27D1E22-C9A3-44EC-B795-05252960142B}"/>
              </a:ext>
            </a:extLst>
          </p:cNvPr>
          <p:cNvPicPr>
            <a:picLocks noChangeAspect="1"/>
          </p:cNvPicPr>
          <p:nvPr/>
        </p:nvPicPr>
        <p:blipFill>
          <a:blip r:embed="rId2"/>
          <a:stretch>
            <a:fillRect/>
          </a:stretch>
        </p:blipFill>
        <p:spPr>
          <a:xfrm>
            <a:off x="5853301" y="210740"/>
            <a:ext cx="3198420" cy="4496499"/>
          </a:xfrm>
          <a:prstGeom prst="rect">
            <a:avLst/>
          </a:prstGeom>
        </p:spPr>
      </p:pic>
    </p:spTree>
    <p:extLst>
      <p:ext uri="{BB962C8B-B14F-4D97-AF65-F5344CB8AC3E}">
        <p14:creationId xmlns:p14="http://schemas.microsoft.com/office/powerpoint/2010/main" val="3981300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PHSE 2: Solution math</a:t>
            </a:r>
          </a:p>
        </p:txBody>
      </p:sp>
      <p:sp>
        <p:nvSpPr>
          <p:cNvPr id="3" name="Content Placeholder 2"/>
          <p:cNvSpPr>
            <a:spLocks noGrp="1"/>
          </p:cNvSpPr>
          <p:nvPr>
            <p:ph idx="1"/>
          </p:nvPr>
        </p:nvSpPr>
        <p:spPr>
          <a:xfrm>
            <a:off x="228600" y="742950"/>
            <a:ext cx="5725780" cy="4189810"/>
          </a:xfrm>
        </p:spPr>
        <p:txBody>
          <a:bodyPr/>
          <a:lstStyle/>
          <a:p>
            <a:pPr marL="277749" indent="-342900">
              <a:buFont typeface="Wingdings" panose="05000000000000000000" pitchFamily="2" charset="2"/>
              <a:buChar char="§"/>
            </a:pPr>
            <a:r>
              <a:rPr lang="en-US" dirty="0">
                <a:solidFill>
                  <a:srgbClr val="FF0000"/>
                </a:solidFill>
              </a:rPr>
              <a:t>Due to this, we get:</a:t>
            </a:r>
          </a:p>
          <a:p>
            <a:pPr marL="0" indent="0"/>
            <a:r>
              <a:rPr lang="en-US" i="1" dirty="0">
                <a:solidFill>
                  <a:srgbClr val="FF0000"/>
                </a:solidFill>
              </a:rPr>
              <a:t>|a| = a * </a:t>
            </a:r>
            <a:r>
              <a:rPr lang="en-US" i="1" dirty="0" err="1">
                <a:solidFill>
                  <a:srgbClr val="FF0000"/>
                </a:solidFill>
              </a:rPr>
              <a:t>i</a:t>
            </a:r>
            <a:r>
              <a:rPr lang="en-US" i="1" dirty="0">
                <a:solidFill>
                  <a:srgbClr val="FF0000"/>
                </a:solidFill>
              </a:rPr>
              <a:t> = (a – x) * </a:t>
            </a:r>
            <a:r>
              <a:rPr lang="en-US" i="1" dirty="0" err="1">
                <a:solidFill>
                  <a:srgbClr val="FF0000"/>
                </a:solidFill>
              </a:rPr>
              <a:t>i</a:t>
            </a:r>
            <a:r>
              <a:rPr lang="en-US" i="1" dirty="0">
                <a:solidFill>
                  <a:srgbClr val="FF0000"/>
                </a:solidFill>
              </a:rPr>
              <a:t> + x * </a:t>
            </a:r>
            <a:r>
              <a:rPr lang="en-US" dirty="0" err="1">
                <a:solidFill>
                  <a:srgbClr val="FF0000"/>
                </a:solidFill>
              </a:rPr>
              <a:t>i</a:t>
            </a:r>
            <a:r>
              <a:rPr lang="en-US" dirty="0">
                <a:solidFill>
                  <a:srgbClr val="FF0000"/>
                </a:solidFill>
              </a:rPr>
              <a:t>  ≤  |a </a:t>
            </a:r>
            <a:r>
              <a:rPr lang="en-US" i="1" dirty="0">
                <a:solidFill>
                  <a:srgbClr val="FF0000"/>
                </a:solidFill>
              </a:rPr>
              <a:t>– x| + x * </a:t>
            </a:r>
            <a:r>
              <a:rPr lang="en-US" i="1" dirty="0" err="1">
                <a:solidFill>
                  <a:srgbClr val="FF0000"/>
                </a:solidFill>
              </a:rPr>
              <a:t>i</a:t>
            </a:r>
            <a:r>
              <a:rPr lang="en-US" i="1" dirty="0">
                <a:solidFill>
                  <a:srgbClr val="FF0000"/>
                </a:solidFill>
              </a:rPr>
              <a:t> </a:t>
            </a:r>
          </a:p>
          <a:p>
            <a:pPr marL="0" indent="0"/>
            <a:r>
              <a:rPr lang="en-US" i="1" dirty="0">
                <a:solidFill>
                  <a:srgbClr val="FF0000"/>
                </a:solidFill>
              </a:rPr>
              <a:t>|b| = b * j = (b – x) * j + x * j</a:t>
            </a:r>
            <a:r>
              <a:rPr lang="en-US" dirty="0">
                <a:solidFill>
                  <a:srgbClr val="FF0000"/>
                </a:solidFill>
              </a:rPr>
              <a:t>  ≤  |b </a:t>
            </a:r>
            <a:r>
              <a:rPr lang="en-US" i="1" dirty="0">
                <a:solidFill>
                  <a:srgbClr val="FF0000"/>
                </a:solidFill>
              </a:rPr>
              <a:t>– x| + x * j </a:t>
            </a:r>
            <a:endParaRPr lang="en-US" dirty="0">
              <a:solidFill>
                <a:srgbClr val="FF0000"/>
              </a:solidFill>
            </a:endParaRPr>
          </a:p>
          <a:p>
            <a:pPr marL="0" indent="0"/>
            <a:r>
              <a:rPr lang="en-US" i="1" dirty="0">
                <a:solidFill>
                  <a:srgbClr val="FF0000"/>
                </a:solidFill>
              </a:rPr>
              <a:t>|c| = a * k = (c – x) * k + x * k</a:t>
            </a:r>
            <a:r>
              <a:rPr lang="en-US" dirty="0">
                <a:solidFill>
                  <a:srgbClr val="FF0000"/>
                </a:solidFill>
              </a:rPr>
              <a:t>  ≤  |c </a:t>
            </a:r>
            <a:r>
              <a:rPr lang="en-US" i="1" dirty="0">
                <a:solidFill>
                  <a:srgbClr val="FF0000"/>
                </a:solidFill>
              </a:rPr>
              <a:t>– x| + x * k </a:t>
            </a:r>
          </a:p>
          <a:p>
            <a:pPr marL="0" indent="0"/>
            <a:endParaRPr lang="en-US" i="1" dirty="0">
              <a:solidFill>
                <a:srgbClr val="FF0000"/>
              </a:solidFill>
            </a:endParaRPr>
          </a:p>
          <a:p>
            <a:pPr marL="342900" indent="-342900">
              <a:buFont typeface="Wingdings" panose="05000000000000000000" pitchFamily="2" charset="2"/>
              <a:buChar char="§"/>
            </a:pPr>
            <a:r>
              <a:rPr lang="en-US" dirty="0">
                <a:solidFill>
                  <a:srgbClr val="FF0000"/>
                </a:solidFill>
              </a:rPr>
              <a:t>Noting that </a:t>
            </a:r>
            <a:r>
              <a:rPr lang="en-US" i="1" dirty="0" err="1">
                <a:solidFill>
                  <a:srgbClr val="FF0000"/>
                </a:solidFill>
              </a:rPr>
              <a:t>i</a:t>
            </a:r>
            <a:r>
              <a:rPr lang="en-US" i="1" dirty="0">
                <a:solidFill>
                  <a:srgbClr val="FF0000"/>
                </a:solidFill>
              </a:rPr>
              <a:t> + j + k = </a:t>
            </a:r>
            <a:r>
              <a:rPr lang="en-US" dirty="0">
                <a:solidFill>
                  <a:srgbClr val="FF0000"/>
                </a:solidFill>
              </a:rPr>
              <a:t>0 and adding, we see that:</a:t>
            </a:r>
          </a:p>
          <a:p>
            <a:pPr marL="0" indent="0"/>
            <a:r>
              <a:rPr lang="en-US" i="1" dirty="0">
                <a:solidFill>
                  <a:srgbClr val="FF0000"/>
                </a:solidFill>
              </a:rPr>
              <a:t>|a| + |b| + |c| </a:t>
            </a:r>
            <a:r>
              <a:rPr lang="en-US" dirty="0">
                <a:solidFill>
                  <a:srgbClr val="FF0000"/>
                </a:solidFill>
              </a:rPr>
              <a:t>≤ |</a:t>
            </a:r>
            <a:r>
              <a:rPr lang="en-US" i="1" dirty="0">
                <a:solidFill>
                  <a:srgbClr val="FF0000"/>
                </a:solidFill>
              </a:rPr>
              <a:t>a – x| + |b – x| + |c – x|,</a:t>
            </a:r>
          </a:p>
          <a:p>
            <a:pPr marL="0" indent="0" algn="ctr"/>
            <a:r>
              <a:rPr lang="en-US" dirty="0">
                <a:solidFill>
                  <a:srgbClr val="FF0000"/>
                </a:solidFill>
              </a:rPr>
              <a:t>OR</a:t>
            </a:r>
          </a:p>
          <a:p>
            <a:pPr marL="0" indent="0"/>
            <a:r>
              <a:rPr lang="en-US" dirty="0">
                <a:solidFill>
                  <a:srgbClr val="FF0000"/>
                </a:solidFill>
              </a:rPr>
              <a:t>AF + BF + CF ≤ AX + BX + CX</a:t>
            </a:r>
          </a:p>
          <a:p>
            <a:pPr marL="0" indent="0"/>
            <a:endParaRPr lang="en-US" dirty="0">
              <a:solidFill>
                <a:srgbClr val="FF0000"/>
              </a:solidFill>
            </a:endParaRPr>
          </a:p>
          <a:p>
            <a:pPr marL="0" indent="0"/>
            <a:r>
              <a:rPr lang="en-US" dirty="0">
                <a:solidFill>
                  <a:srgbClr val="FF0000"/>
                </a:solidFill>
              </a:rPr>
              <a:t>Thus, the origin or point F is the desired point.</a:t>
            </a:r>
          </a:p>
          <a:p>
            <a:pPr marL="277749" indent="-342900">
              <a:buFont typeface="Wingdings" panose="05000000000000000000" pitchFamily="2" charset="2"/>
              <a:buChar char="§"/>
            </a:pPr>
            <a:endParaRPr lang="en-US" dirty="0">
              <a:solidFill>
                <a:srgbClr val="FF0000"/>
              </a:solidFill>
            </a:endParaRPr>
          </a:p>
          <a:p>
            <a:endParaRPr lang="en-US" dirty="0">
              <a:solidFill>
                <a:srgbClr val="FF0000"/>
              </a:solidFill>
            </a:endParaRPr>
          </a:p>
          <a:p>
            <a:endParaRPr lang="en-US" dirty="0"/>
          </a:p>
        </p:txBody>
      </p:sp>
      <p:pic>
        <p:nvPicPr>
          <p:cNvPr id="8" name="Picture 7">
            <a:extLst>
              <a:ext uri="{FF2B5EF4-FFF2-40B4-BE49-F238E27FC236}">
                <a16:creationId xmlns:a16="http://schemas.microsoft.com/office/drawing/2014/main" id="{89ADFD65-C2F7-4B23-81FC-F3755F342053}"/>
              </a:ext>
            </a:extLst>
          </p:cNvPr>
          <p:cNvPicPr>
            <a:picLocks noChangeAspect="1"/>
          </p:cNvPicPr>
          <p:nvPr/>
        </p:nvPicPr>
        <p:blipFill>
          <a:blip r:embed="rId2"/>
          <a:stretch>
            <a:fillRect/>
          </a:stretch>
        </p:blipFill>
        <p:spPr>
          <a:xfrm>
            <a:off x="5853301" y="210740"/>
            <a:ext cx="3198420" cy="4496499"/>
          </a:xfrm>
          <a:prstGeom prst="rect">
            <a:avLst/>
          </a:prstGeom>
        </p:spPr>
      </p:pic>
    </p:spTree>
    <p:extLst>
      <p:ext uri="{BB962C8B-B14F-4D97-AF65-F5344CB8AC3E}">
        <p14:creationId xmlns:p14="http://schemas.microsoft.com/office/powerpoint/2010/main" val="3675622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PHSE 2: Solution examples and limitations</a:t>
            </a:r>
          </a:p>
        </p:txBody>
      </p:sp>
      <p:sp>
        <p:nvSpPr>
          <p:cNvPr id="3" name="Content Placeholder 2"/>
          <p:cNvSpPr>
            <a:spLocks noGrp="1"/>
          </p:cNvSpPr>
          <p:nvPr>
            <p:ph idx="1"/>
          </p:nvPr>
        </p:nvSpPr>
        <p:spPr>
          <a:xfrm>
            <a:off x="228600" y="624631"/>
            <a:ext cx="8763000" cy="781050"/>
          </a:xfrm>
        </p:spPr>
        <p:txBody>
          <a:bodyPr/>
          <a:lstStyle/>
          <a:p>
            <a:r>
              <a:rPr lang="en-US" dirty="0">
                <a:solidFill>
                  <a:srgbClr val="FF0000"/>
                </a:solidFill>
              </a:rPr>
              <a:t>My solutions works for clockwise and counterclockwise orientations of the initial points A, B, C. The Fermat point calculated is the same regardless.</a:t>
            </a:r>
            <a:endParaRPr lang="en-US" dirty="0"/>
          </a:p>
          <a:p>
            <a:endParaRPr lang="en-US" dirty="0"/>
          </a:p>
        </p:txBody>
      </p:sp>
      <p:pic>
        <p:nvPicPr>
          <p:cNvPr id="5" name="Picture 4">
            <a:extLst>
              <a:ext uri="{FF2B5EF4-FFF2-40B4-BE49-F238E27FC236}">
                <a16:creationId xmlns:a16="http://schemas.microsoft.com/office/drawing/2014/main" id="{5988E3FD-947A-4D7B-868F-0CB4847CC983}"/>
              </a:ext>
            </a:extLst>
          </p:cNvPr>
          <p:cNvPicPr>
            <a:picLocks noChangeAspect="1"/>
          </p:cNvPicPr>
          <p:nvPr/>
        </p:nvPicPr>
        <p:blipFill>
          <a:blip r:embed="rId2"/>
          <a:stretch>
            <a:fillRect/>
          </a:stretch>
        </p:blipFill>
        <p:spPr>
          <a:xfrm>
            <a:off x="954196" y="1342239"/>
            <a:ext cx="2560791" cy="3600088"/>
          </a:xfrm>
          <a:prstGeom prst="rect">
            <a:avLst/>
          </a:prstGeom>
        </p:spPr>
      </p:pic>
      <p:pic>
        <p:nvPicPr>
          <p:cNvPr id="7" name="Picture 6" descr="A picture containing accessory, umbrella, kite, rain&#10;&#10;Description automatically generated">
            <a:extLst>
              <a:ext uri="{FF2B5EF4-FFF2-40B4-BE49-F238E27FC236}">
                <a16:creationId xmlns:a16="http://schemas.microsoft.com/office/drawing/2014/main" id="{5DD524AF-3BF4-4453-B7DB-66495CC11099}"/>
              </a:ext>
            </a:extLst>
          </p:cNvPr>
          <p:cNvPicPr>
            <a:picLocks noChangeAspect="1"/>
          </p:cNvPicPr>
          <p:nvPr/>
        </p:nvPicPr>
        <p:blipFill>
          <a:blip r:embed="rId3"/>
          <a:stretch>
            <a:fillRect/>
          </a:stretch>
        </p:blipFill>
        <p:spPr>
          <a:xfrm>
            <a:off x="5090629" y="1377877"/>
            <a:ext cx="2560791" cy="3528811"/>
          </a:xfrm>
          <a:prstGeom prst="rect">
            <a:avLst/>
          </a:prstGeom>
        </p:spPr>
      </p:pic>
    </p:spTree>
    <p:extLst>
      <p:ext uri="{BB962C8B-B14F-4D97-AF65-F5344CB8AC3E}">
        <p14:creationId xmlns:p14="http://schemas.microsoft.com/office/powerpoint/2010/main" val="3718672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PHSE 2: Code</a:t>
            </a:r>
          </a:p>
        </p:txBody>
      </p:sp>
      <p:pic>
        <p:nvPicPr>
          <p:cNvPr id="7" name="Picture 6">
            <a:extLst>
              <a:ext uri="{FF2B5EF4-FFF2-40B4-BE49-F238E27FC236}">
                <a16:creationId xmlns:a16="http://schemas.microsoft.com/office/drawing/2014/main" id="{E70A0B1C-DA81-4C8F-BB6B-76D86B45CF78}"/>
              </a:ext>
            </a:extLst>
          </p:cNvPr>
          <p:cNvPicPr>
            <a:picLocks noChangeAspect="1"/>
          </p:cNvPicPr>
          <p:nvPr/>
        </p:nvPicPr>
        <p:blipFill rotWithShape="1">
          <a:blip r:embed="rId2"/>
          <a:srcRect b="42670"/>
          <a:stretch/>
        </p:blipFill>
        <p:spPr>
          <a:xfrm>
            <a:off x="58739" y="652131"/>
            <a:ext cx="9553857" cy="4082902"/>
          </a:xfrm>
          <a:prstGeom prst="rect">
            <a:avLst/>
          </a:prstGeom>
        </p:spPr>
      </p:pic>
    </p:spTree>
    <p:extLst>
      <p:ext uri="{BB962C8B-B14F-4D97-AF65-F5344CB8AC3E}">
        <p14:creationId xmlns:p14="http://schemas.microsoft.com/office/powerpoint/2010/main" val="1336965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PHSE 2: Code (Continued)</a:t>
            </a:r>
          </a:p>
        </p:txBody>
      </p:sp>
      <p:pic>
        <p:nvPicPr>
          <p:cNvPr id="4" name="Picture 3">
            <a:extLst>
              <a:ext uri="{FF2B5EF4-FFF2-40B4-BE49-F238E27FC236}">
                <a16:creationId xmlns:a16="http://schemas.microsoft.com/office/drawing/2014/main" id="{7D2997D8-DC33-454F-860A-BB6B5A017BF5}"/>
              </a:ext>
            </a:extLst>
          </p:cNvPr>
          <p:cNvPicPr>
            <a:picLocks noChangeAspect="1"/>
          </p:cNvPicPr>
          <p:nvPr/>
        </p:nvPicPr>
        <p:blipFill rotWithShape="1">
          <a:blip r:embed="rId2"/>
          <a:srcRect t="58846"/>
          <a:stretch/>
        </p:blipFill>
        <p:spPr>
          <a:xfrm>
            <a:off x="80004" y="1396406"/>
            <a:ext cx="9242380" cy="2835351"/>
          </a:xfrm>
          <a:prstGeom prst="rect">
            <a:avLst/>
          </a:prstGeom>
        </p:spPr>
      </p:pic>
    </p:spTree>
    <p:extLst>
      <p:ext uri="{BB962C8B-B14F-4D97-AF65-F5344CB8AC3E}">
        <p14:creationId xmlns:p14="http://schemas.microsoft.com/office/powerpoint/2010/main" val="503177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PHSE 1: Problem statement</a:t>
            </a:r>
          </a:p>
        </p:txBody>
      </p:sp>
      <p:sp>
        <p:nvSpPr>
          <p:cNvPr id="3" name="Content Placeholder 2"/>
          <p:cNvSpPr>
            <a:spLocks noGrp="1"/>
          </p:cNvSpPr>
          <p:nvPr>
            <p:ph idx="1"/>
          </p:nvPr>
        </p:nvSpPr>
        <p:spPr/>
        <p:txBody>
          <a:bodyPr/>
          <a:lstStyle/>
          <a:p>
            <a:r>
              <a:rPr lang="en-US" dirty="0">
                <a:solidFill>
                  <a:srgbClr val="FF0000"/>
                </a:solidFill>
              </a:rPr>
              <a:t>Given three points (A, B, C), find a fourth point D so that the set of points {A,B,C,D} makes up the corner points of a parallelogram.</a:t>
            </a:r>
            <a:endParaRPr lang="en-US" dirty="0"/>
          </a:p>
          <a:p>
            <a:endParaRPr lang="en-US" dirty="0"/>
          </a:p>
          <a:p>
            <a:endParaRPr lang="en-US" dirty="0"/>
          </a:p>
          <a:p>
            <a:endParaRPr lang="en-US" dirty="0"/>
          </a:p>
          <a:p>
            <a:r>
              <a:rPr lang="en-US" dirty="0"/>
              <a:t>COMMENTS: </a:t>
            </a:r>
          </a:p>
          <a:p>
            <a:r>
              <a:rPr lang="en-US" dirty="0">
                <a:solidFill>
                  <a:srgbClr val="FF0000"/>
                </a:solidFill>
              </a:rPr>
              <a:t>In order to accurately calculate the fourth point, we assume the following:</a:t>
            </a:r>
          </a:p>
          <a:p>
            <a:pPr marL="449199" indent="-514350">
              <a:buAutoNum type="romanLcPeriod"/>
            </a:pPr>
            <a:r>
              <a:rPr lang="en-US" dirty="0">
                <a:solidFill>
                  <a:srgbClr val="FF0000"/>
                </a:solidFill>
              </a:rPr>
              <a:t>The initial points (A, B, C) are not colinear.</a:t>
            </a:r>
          </a:p>
          <a:p>
            <a:pPr marL="449199" indent="-514350">
              <a:buAutoNum type="romanLcPeriod"/>
            </a:pPr>
            <a:r>
              <a:rPr lang="en-US" dirty="0">
                <a:solidFill>
                  <a:srgbClr val="FF0000"/>
                </a:solidFill>
              </a:rPr>
              <a:t>The set of points {A, B, C, D} are ordered clockwise or anticlockwise around the parallelogram.</a:t>
            </a:r>
          </a:p>
          <a:p>
            <a:pPr marL="0" indent="0"/>
            <a:r>
              <a:rPr lang="en-US" dirty="0">
                <a:solidFill>
                  <a:srgbClr val="FF0000"/>
                </a:solidFill>
              </a:rPr>
              <a:t>Here, there can be 3 possible parallelograms, but I have chosen to make the one with edge AC as common between the two halves. This is for simplicity.</a:t>
            </a:r>
          </a:p>
        </p:txBody>
      </p:sp>
    </p:spTree>
    <p:extLst>
      <p:ext uri="{BB962C8B-B14F-4D97-AF65-F5344CB8AC3E}">
        <p14:creationId xmlns:p14="http://schemas.microsoft.com/office/powerpoint/2010/main" val="1282370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PHSE 2: Code</a:t>
            </a:r>
          </a:p>
        </p:txBody>
      </p:sp>
      <p:pic>
        <p:nvPicPr>
          <p:cNvPr id="3" name="Picture 2">
            <a:extLst>
              <a:ext uri="{FF2B5EF4-FFF2-40B4-BE49-F238E27FC236}">
                <a16:creationId xmlns:a16="http://schemas.microsoft.com/office/drawing/2014/main" id="{BCBABD2F-81C3-4713-B062-617F9FC561E3}"/>
              </a:ext>
            </a:extLst>
          </p:cNvPr>
          <p:cNvPicPr>
            <a:picLocks noChangeAspect="1"/>
          </p:cNvPicPr>
          <p:nvPr/>
        </p:nvPicPr>
        <p:blipFill>
          <a:blip r:embed="rId2"/>
          <a:stretch>
            <a:fillRect/>
          </a:stretch>
        </p:blipFill>
        <p:spPr>
          <a:xfrm>
            <a:off x="5780202" y="554832"/>
            <a:ext cx="3135198" cy="4292895"/>
          </a:xfrm>
          <a:prstGeom prst="rect">
            <a:avLst/>
          </a:prstGeom>
        </p:spPr>
      </p:pic>
      <p:sp>
        <p:nvSpPr>
          <p:cNvPr id="6" name="Content Placeholder 2">
            <a:extLst>
              <a:ext uri="{FF2B5EF4-FFF2-40B4-BE49-F238E27FC236}">
                <a16:creationId xmlns:a16="http://schemas.microsoft.com/office/drawing/2014/main" id="{32EA61A2-EF07-4680-9FD6-F9C07B52FCDD}"/>
              </a:ext>
            </a:extLst>
          </p:cNvPr>
          <p:cNvSpPr>
            <a:spLocks noGrp="1"/>
          </p:cNvSpPr>
          <p:nvPr>
            <p:ph idx="1"/>
          </p:nvPr>
        </p:nvSpPr>
        <p:spPr>
          <a:xfrm>
            <a:off x="85987" y="554832"/>
            <a:ext cx="8763000" cy="678350"/>
          </a:xfrm>
        </p:spPr>
        <p:txBody>
          <a:bodyPr/>
          <a:lstStyle/>
          <a:p>
            <a:r>
              <a:rPr lang="en-US" dirty="0">
                <a:solidFill>
                  <a:srgbClr val="FF0000"/>
                </a:solidFill>
              </a:rPr>
              <a:t>The code from the previous slide outputs the following:</a:t>
            </a:r>
            <a:endParaRPr lang="en-US" dirty="0"/>
          </a:p>
          <a:p>
            <a:endParaRPr lang="en-US" dirty="0"/>
          </a:p>
        </p:txBody>
      </p:sp>
    </p:spTree>
    <p:extLst>
      <p:ext uri="{BB962C8B-B14F-4D97-AF65-F5344CB8AC3E}">
        <p14:creationId xmlns:p14="http://schemas.microsoft.com/office/powerpoint/2010/main" val="1217665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02561"/>
            <a:ext cx="8763000" cy="431006"/>
          </a:xfrm>
        </p:spPr>
        <p:txBody>
          <a:bodyPr/>
          <a:lstStyle/>
          <a:p>
            <a:r>
              <a:rPr lang="en-US" dirty="0"/>
              <a:t>PHSE 2: Sources</a:t>
            </a:r>
          </a:p>
        </p:txBody>
      </p:sp>
      <p:sp>
        <p:nvSpPr>
          <p:cNvPr id="3" name="Content Placeholder 2"/>
          <p:cNvSpPr>
            <a:spLocks noGrp="1"/>
          </p:cNvSpPr>
          <p:nvPr>
            <p:ph idx="1"/>
          </p:nvPr>
        </p:nvSpPr>
        <p:spPr/>
        <p:txBody>
          <a:bodyPr/>
          <a:lstStyle/>
          <a:p>
            <a:r>
              <a:rPr lang="en-US" dirty="0">
                <a:solidFill>
                  <a:srgbClr val="FF0000"/>
                </a:solidFill>
              </a:rPr>
              <a:t>My solution is based on my own previous knowledge of equilateral triangles. </a:t>
            </a:r>
            <a:endParaRPr lang="en-US" dirty="0"/>
          </a:p>
          <a:p>
            <a:r>
              <a:rPr lang="en-US" dirty="0">
                <a:solidFill>
                  <a:srgbClr val="FF0000"/>
                </a:solidFill>
              </a:rPr>
              <a:t>I researched on Fermat points from </a:t>
            </a:r>
            <a:r>
              <a:rPr lang="en-US" dirty="0">
                <a:hlinkClick r:id="rId2"/>
              </a:rPr>
              <a:t>https://en.wikipedia.org/wiki/Fermat_point</a:t>
            </a:r>
            <a:endParaRPr lang="en-US" dirty="0">
              <a:solidFill>
                <a:srgbClr val="FF0000"/>
              </a:solidFill>
            </a:endParaRPr>
          </a:p>
          <a:p>
            <a:r>
              <a:rPr lang="en-US" dirty="0">
                <a:solidFill>
                  <a:srgbClr val="FF0000"/>
                </a:solidFill>
              </a:rPr>
              <a:t>From here, I derived:</a:t>
            </a:r>
          </a:p>
          <a:p>
            <a:pPr marL="277749" indent="-342900">
              <a:buFont typeface="Wingdings" panose="05000000000000000000" pitchFamily="2" charset="2"/>
              <a:buChar char="§"/>
            </a:pPr>
            <a:r>
              <a:rPr lang="en-US" dirty="0">
                <a:solidFill>
                  <a:srgbClr val="FF0000"/>
                </a:solidFill>
              </a:rPr>
              <a:t>Fermat Point is a point such that the total distance from the three vertices of the triangle to the point is the minimum possible.</a:t>
            </a:r>
          </a:p>
          <a:p>
            <a:pPr marL="277749" indent="-342900">
              <a:buFont typeface="Wingdings" panose="05000000000000000000" pitchFamily="2" charset="2"/>
              <a:buChar char="§"/>
            </a:pPr>
            <a:r>
              <a:rPr lang="en-US" dirty="0">
                <a:solidFill>
                  <a:srgbClr val="FF0000"/>
                </a:solidFill>
              </a:rPr>
              <a:t>The Fermat point of a triangle with largest angle at most 120° is simply its first isogonic center or X(13), which is constructed as follows:</a:t>
            </a:r>
          </a:p>
          <a:p>
            <a:pPr lvl="2">
              <a:buFont typeface="+mj-lt"/>
              <a:buAutoNum type="arabicPeriod"/>
            </a:pPr>
            <a:r>
              <a:rPr lang="en-US" sz="1950" dirty="0">
                <a:solidFill>
                  <a:srgbClr val="FF0000"/>
                </a:solidFill>
              </a:rPr>
              <a:t>Construct an equilateral triangle on each of two arbitrarily chosen sides of the given triangle.</a:t>
            </a:r>
          </a:p>
          <a:p>
            <a:pPr lvl="2">
              <a:buFont typeface="+mj-lt"/>
              <a:buAutoNum type="arabicPeriod"/>
            </a:pPr>
            <a:r>
              <a:rPr lang="en-US" sz="1950" dirty="0">
                <a:solidFill>
                  <a:srgbClr val="FF0000"/>
                </a:solidFill>
              </a:rPr>
              <a:t>Draw a line from each new vertex to the opposite vertex of the original triangle.</a:t>
            </a:r>
          </a:p>
          <a:p>
            <a:pPr lvl="2">
              <a:buFont typeface="+mj-lt"/>
              <a:buAutoNum type="arabicPeriod"/>
            </a:pPr>
            <a:r>
              <a:rPr lang="en-US" sz="1950" dirty="0">
                <a:solidFill>
                  <a:srgbClr val="FF0000"/>
                </a:solidFill>
              </a:rPr>
              <a:t>The two lines intersect at the Fermat point.</a:t>
            </a:r>
          </a:p>
          <a:p>
            <a:pPr marL="363474" indent="-342900">
              <a:buFont typeface="Wingdings" panose="05000000000000000000" pitchFamily="2" charset="2"/>
              <a:buChar char="§"/>
            </a:pPr>
            <a:r>
              <a:rPr lang="en-US" dirty="0">
                <a:solidFill>
                  <a:srgbClr val="FF0000"/>
                </a:solidFill>
              </a:rPr>
              <a:t>I also used </a:t>
            </a:r>
            <a:r>
              <a:rPr lang="en-US" sz="2000" dirty="0">
                <a:hlinkClick r:id="rId3"/>
              </a:rPr>
              <a:t>http://jwilson.coe.uga.edu/EMAT6680Fa07/Shih/AS06/WU06.htm</a:t>
            </a:r>
            <a:r>
              <a:rPr lang="en-US" sz="2000" dirty="0"/>
              <a:t> </a:t>
            </a:r>
            <a:r>
              <a:rPr lang="en-US" dirty="0">
                <a:solidFill>
                  <a:srgbClr val="FF0000"/>
                </a:solidFill>
              </a:rPr>
              <a:t>for reference.</a:t>
            </a:r>
          </a:p>
          <a:p>
            <a:pPr>
              <a:buFont typeface="Wingdings" panose="05000000000000000000" pitchFamily="2" charset="2"/>
              <a:buChar char="§"/>
            </a:pPr>
            <a:endParaRPr lang="en-US" dirty="0">
              <a:solidFill>
                <a:srgbClr val="FF0000"/>
              </a:solidFill>
            </a:endParaRPr>
          </a:p>
          <a:p>
            <a:endParaRPr lang="en-US" dirty="0"/>
          </a:p>
        </p:txBody>
      </p:sp>
    </p:spTree>
    <p:extLst>
      <p:ext uri="{BB962C8B-B14F-4D97-AF65-F5344CB8AC3E}">
        <p14:creationId xmlns:p14="http://schemas.microsoft.com/office/powerpoint/2010/main" val="2510406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PHSE 3: Problem statement</a:t>
            </a:r>
          </a:p>
        </p:txBody>
      </p:sp>
      <p:sp>
        <p:nvSpPr>
          <p:cNvPr id="3" name="Content Placeholder 2"/>
          <p:cNvSpPr>
            <a:spLocks noGrp="1"/>
          </p:cNvSpPr>
          <p:nvPr>
            <p:ph idx="1"/>
          </p:nvPr>
        </p:nvSpPr>
        <p:spPr/>
        <p:txBody>
          <a:bodyPr/>
          <a:lstStyle/>
          <a:p>
            <a:r>
              <a:rPr lang="en-US" dirty="0">
                <a:solidFill>
                  <a:srgbClr val="FF0000"/>
                </a:solidFill>
              </a:rPr>
              <a:t>Describe the problem in your own words</a:t>
            </a:r>
            <a:r>
              <a:rPr lang="en-US" dirty="0"/>
              <a:t>.</a:t>
            </a:r>
          </a:p>
          <a:p>
            <a:endParaRPr lang="en-US" dirty="0"/>
          </a:p>
          <a:p>
            <a:endParaRPr lang="en-US" dirty="0"/>
          </a:p>
          <a:p>
            <a:endParaRPr lang="en-US" dirty="0"/>
          </a:p>
          <a:p>
            <a:endParaRPr lang="en-US" dirty="0"/>
          </a:p>
          <a:p>
            <a:r>
              <a:rPr lang="en-US" dirty="0"/>
              <a:t>COMMENTS: </a:t>
            </a:r>
          </a:p>
          <a:p>
            <a:r>
              <a:rPr lang="en-US" dirty="0">
                <a:solidFill>
                  <a:srgbClr val="FF0000"/>
                </a:solidFill>
              </a:rPr>
              <a:t>Add your comments explaining possible ambiguities and state and justify your assumptions</a:t>
            </a:r>
          </a:p>
        </p:txBody>
      </p:sp>
    </p:spTree>
    <p:extLst>
      <p:ext uri="{BB962C8B-B14F-4D97-AF65-F5344CB8AC3E}">
        <p14:creationId xmlns:p14="http://schemas.microsoft.com/office/powerpoint/2010/main" val="2405257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PHSE 3: Solution outline</a:t>
            </a:r>
          </a:p>
        </p:txBody>
      </p:sp>
      <p:sp>
        <p:nvSpPr>
          <p:cNvPr id="3" name="Content Placeholder 2"/>
          <p:cNvSpPr>
            <a:spLocks noGrp="1"/>
          </p:cNvSpPr>
          <p:nvPr>
            <p:ph idx="1"/>
          </p:nvPr>
        </p:nvSpPr>
        <p:spPr/>
        <p:txBody>
          <a:bodyPr/>
          <a:lstStyle/>
          <a:p>
            <a:r>
              <a:rPr lang="en-US" dirty="0">
                <a:solidFill>
                  <a:srgbClr val="FF0000"/>
                </a:solidFill>
              </a:rPr>
              <a:t>Provide concise outline of your approach in plain English </a:t>
            </a:r>
            <a:r>
              <a:rPr lang="en-US" dirty="0"/>
              <a:t>.</a:t>
            </a:r>
          </a:p>
          <a:p>
            <a:pPr marL="504063" lvl="1" indent="-342900">
              <a:buFont typeface="Arial" panose="020B0604020202020204" pitchFamily="34" charset="0"/>
              <a:buChar char="•"/>
            </a:pPr>
            <a:r>
              <a:rPr lang="en-US" dirty="0"/>
              <a:t>Use bullets if appropriate</a:t>
            </a:r>
          </a:p>
          <a:p>
            <a:pPr marL="504063" lvl="1" indent="-342900">
              <a:buFont typeface="Arial" panose="020B0604020202020204" pitchFamily="34" charset="0"/>
              <a:buChar char="•"/>
            </a:pPr>
            <a:r>
              <a:rPr lang="en-US" dirty="0"/>
              <a:t>Use images from your code or hand drawn to help the reader</a:t>
            </a:r>
          </a:p>
          <a:p>
            <a:endParaRPr lang="en-US" dirty="0"/>
          </a:p>
          <a:p>
            <a:endParaRPr lang="en-US" dirty="0"/>
          </a:p>
        </p:txBody>
      </p:sp>
    </p:spTree>
    <p:extLst>
      <p:ext uri="{BB962C8B-B14F-4D97-AF65-F5344CB8AC3E}">
        <p14:creationId xmlns:p14="http://schemas.microsoft.com/office/powerpoint/2010/main" val="1790607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PHSE 3: Solution math</a:t>
            </a:r>
          </a:p>
        </p:txBody>
      </p:sp>
      <p:sp>
        <p:nvSpPr>
          <p:cNvPr id="3" name="Content Placeholder 2"/>
          <p:cNvSpPr>
            <a:spLocks noGrp="1"/>
          </p:cNvSpPr>
          <p:nvPr>
            <p:ph idx="1"/>
          </p:nvPr>
        </p:nvSpPr>
        <p:spPr/>
        <p:txBody>
          <a:bodyPr/>
          <a:lstStyle/>
          <a:p>
            <a:r>
              <a:rPr lang="en-US" dirty="0">
                <a:solidFill>
                  <a:srgbClr val="FF0000"/>
                </a:solidFill>
              </a:rPr>
              <a:t>Provide math for your constructions</a:t>
            </a:r>
            <a:r>
              <a:rPr lang="en-US" dirty="0"/>
              <a:t>.</a:t>
            </a:r>
          </a:p>
          <a:p>
            <a:pPr marL="504063" lvl="1" indent="-342900">
              <a:buFont typeface="Arial" panose="020B0604020202020204" pitchFamily="34" charset="0"/>
              <a:buChar char="•"/>
            </a:pPr>
            <a:r>
              <a:rPr lang="en-US" dirty="0"/>
              <a:t>Insert figures as needed to clarify</a:t>
            </a:r>
          </a:p>
          <a:p>
            <a:endParaRPr lang="en-US" dirty="0"/>
          </a:p>
          <a:p>
            <a:endParaRPr lang="en-US" b="1" dirty="0"/>
          </a:p>
          <a:p>
            <a:r>
              <a:rPr lang="en-US" b="1" dirty="0"/>
              <a:t>JUSTIFICATION:</a:t>
            </a:r>
          </a:p>
          <a:p>
            <a:r>
              <a:rPr lang="en-US" dirty="0">
                <a:solidFill>
                  <a:srgbClr val="FF0000"/>
                </a:solidFill>
              </a:rPr>
              <a:t>Provide concise outline </a:t>
            </a:r>
          </a:p>
          <a:p>
            <a:pPr marL="504063" lvl="1" indent="-342900">
              <a:buFont typeface="Arial" panose="020B0604020202020204" pitchFamily="34" charset="0"/>
              <a:buChar char="•"/>
            </a:pPr>
            <a:r>
              <a:rPr lang="en-US" dirty="0"/>
              <a:t>Use bullets if appropriate</a:t>
            </a:r>
          </a:p>
          <a:p>
            <a:pPr marL="504063" lvl="1" indent="-342900">
              <a:buFont typeface="Arial" panose="020B0604020202020204" pitchFamily="34" charset="0"/>
              <a:buChar char="•"/>
            </a:pPr>
            <a:r>
              <a:rPr lang="en-US" dirty="0"/>
              <a:t>Use images from your code or hand drawn to help the reader</a:t>
            </a:r>
          </a:p>
          <a:p>
            <a:endParaRPr lang="en-US" dirty="0"/>
          </a:p>
        </p:txBody>
      </p:sp>
    </p:spTree>
    <p:extLst>
      <p:ext uri="{BB962C8B-B14F-4D97-AF65-F5344CB8AC3E}">
        <p14:creationId xmlns:p14="http://schemas.microsoft.com/office/powerpoint/2010/main" val="801135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PHSE 3: Solution examples and limitations</a:t>
            </a:r>
          </a:p>
        </p:txBody>
      </p:sp>
      <p:sp>
        <p:nvSpPr>
          <p:cNvPr id="3" name="Content Placeholder 2"/>
          <p:cNvSpPr>
            <a:spLocks noGrp="1"/>
          </p:cNvSpPr>
          <p:nvPr>
            <p:ph idx="1"/>
          </p:nvPr>
        </p:nvSpPr>
        <p:spPr/>
        <p:txBody>
          <a:bodyPr/>
          <a:lstStyle/>
          <a:p>
            <a:r>
              <a:rPr lang="en-US" dirty="0">
                <a:solidFill>
                  <a:srgbClr val="FF0000"/>
                </a:solidFill>
              </a:rPr>
              <a:t>State limitations of your solutions</a:t>
            </a:r>
            <a:r>
              <a:rPr lang="en-US" dirty="0"/>
              <a:t>.</a:t>
            </a:r>
          </a:p>
          <a:p>
            <a:pPr marL="504063" lvl="1" indent="-342900">
              <a:buFont typeface="Arial" panose="020B0604020202020204" pitchFamily="34" charset="0"/>
              <a:buChar char="•"/>
            </a:pPr>
            <a:r>
              <a:rPr lang="en-US" dirty="0"/>
              <a:t>Insert figures as needed to illustrate</a:t>
            </a:r>
          </a:p>
          <a:p>
            <a:endParaRPr lang="en-US" dirty="0"/>
          </a:p>
          <a:p>
            <a:endParaRPr lang="en-US" dirty="0"/>
          </a:p>
        </p:txBody>
      </p:sp>
    </p:spTree>
    <p:extLst>
      <p:ext uri="{BB962C8B-B14F-4D97-AF65-F5344CB8AC3E}">
        <p14:creationId xmlns:p14="http://schemas.microsoft.com/office/powerpoint/2010/main" val="3418263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PHSE 3: Code</a:t>
            </a:r>
          </a:p>
        </p:txBody>
      </p:sp>
      <p:sp>
        <p:nvSpPr>
          <p:cNvPr id="3" name="Content Placeholder 2"/>
          <p:cNvSpPr>
            <a:spLocks noGrp="1"/>
          </p:cNvSpPr>
          <p:nvPr>
            <p:ph idx="1"/>
          </p:nvPr>
        </p:nvSpPr>
        <p:spPr/>
        <p:txBody>
          <a:bodyPr/>
          <a:lstStyle/>
          <a:p>
            <a:r>
              <a:rPr lang="en-US" dirty="0">
                <a:solidFill>
                  <a:srgbClr val="FF0000"/>
                </a:solidFill>
              </a:rPr>
              <a:t>Paste an image of your code showing line numbers</a:t>
            </a:r>
            <a:r>
              <a:rPr lang="en-US" dirty="0"/>
              <a:t>.</a:t>
            </a:r>
          </a:p>
          <a:p>
            <a:endParaRPr lang="en-US" dirty="0"/>
          </a:p>
          <a:p>
            <a:endParaRPr lang="en-US" dirty="0"/>
          </a:p>
        </p:txBody>
      </p:sp>
    </p:spTree>
    <p:extLst>
      <p:ext uri="{BB962C8B-B14F-4D97-AF65-F5344CB8AC3E}">
        <p14:creationId xmlns:p14="http://schemas.microsoft.com/office/powerpoint/2010/main" val="1625163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PHSE 3: Sources</a:t>
            </a:r>
          </a:p>
        </p:txBody>
      </p:sp>
      <p:sp>
        <p:nvSpPr>
          <p:cNvPr id="3" name="Content Placeholder 2"/>
          <p:cNvSpPr>
            <a:spLocks noGrp="1"/>
          </p:cNvSpPr>
          <p:nvPr>
            <p:ph idx="1"/>
          </p:nvPr>
        </p:nvSpPr>
        <p:spPr/>
        <p:txBody>
          <a:bodyPr/>
          <a:lstStyle/>
          <a:p>
            <a:r>
              <a:rPr lang="en-US" dirty="0">
                <a:solidFill>
                  <a:srgbClr val="FF0000"/>
                </a:solidFill>
              </a:rPr>
              <a:t>List and provide links or bib references to all sources of inspiration that you have consulted and used or find useful</a:t>
            </a:r>
            <a:r>
              <a:rPr lang="en-US" dirty="0"/>
              <a:t>.</a:t>
            </a:r>
          </a:p>
          <a:p>
            <a:endParaRPr lang="en-US" dirty="0"/>
          </a:p>
          <a:p>
            <a:endParaRPr lang="en-US" dirty="0"/>
          </a:p>
        </p:txBody>
      </p:sp>
    </p:spTree>
    <p:extLst>
      <p:ext uri="{BB962C8B-B14F-4D97-AF65-F5344CB8AC3E}">
        <p14:creationId xmlns:p14="http://schemas.microsoft.com/office/powerpoint/2010/main" val="23020608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fontAlgn="base" hangingPunct="1"/>
            <a:r>
              <a:rPr lang="en-US" dirty="0"/>
              <a:t>Symbols</a:t>
            </a:r>
            <a:endParaRPr lang="en-US" dirty="0">
              <a:effectLs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1400" dirty="0"/>
                  <a:t>! ¬ ∀ ∃ </a:t>
                </a:r>
                <a:r>
                  <a:rPr lang="en-US" sz="1400" dirty="0" err="1"/>
                  <a:t>Ω</a:t>
                </a:r>
                <a:r>
                  <a:rPr lang="en-US" sz="1400" dirty="0"/>
                  <a:t> </a:t>
                </a:r>
                <a:r>
                  <a:rPr lang="en-US" sz="1400" dirty="0">
                    <a:sym typeface="Symbol" charset="2"/>
                  </a:rPr>
                  <a:t></a:t>
                </a:r>
                <a:r>
                  <a:rPr lang="en-US" sz="1400" dirty="0"/>
                  <a:t> ∅∈∉⊂⊃∩∪⋂⋃ ≡ ≔ := =&gt; → ←↓↑⇒</a:t>
                </a:r>
                <a:r>
                  <a:rPr lang="en-US" sz="1400" dirty="0">
                    <a:sym typeface="Wingdings" charset="2"/>
                  </a:rPr>
                  <a:t></a:t>
                </a:r>
                <a:r>
                  <a:rPr lang="en-US" sz="1400" dirty="0"/>
                  <a:t>  </a:t>
                </a:r>
                <a:r>
                  <a:rPr lang="en-US" sz="1400" dirty="0">
                    <a:sym typeface="Wingdings 3" charset="2"/>
                  </a:rPr>
                  <a:t></a:t>
                </a:r>
                <a:r>
                  <a:rPr lang="en-US" sz="1400" dirty="0"/>
                  <a:t>  </a:t>
                </a:r>
                <a:r>
                  <a:rPr lang="en-US" sz="1400" dirty="0">
                    <a:sym typeface="Wingdings 3" charset="2"/>
                  </a:rPr>
                  <a:t></a:t>
                </a:r>
                <a:r>
                  <a:rPr lang="en-US" sz="1400" dirty="0">
                    <a:sym typeface="Wingdings" charset="2"/>
                  </a:rPr>
                  <a:t></a:t>
                </a:r>
                <a:r>
                  <a:rPr lang="en-US" sz="1400" dirty="0">
                    <a:sym typeface="Wingdings 3" charset="2"/>
                  </a:rPr>
                  <a:t> </a:t>
                </a:r>
                <a:endParaRPr lang="en-US" sz="1400" dirty="0"/>
              </a:p>
              <a:p>
                <a:r>
                  <a:rPr lang="en-US" sz="1400" dirty="0"/>
                  <a:t>- –— </a:t>
                </a:r>
                <a:r>
                  <a:rPr lang="en-US" sz="1100" dirty="0"/>
                  <a:t>±</a:t>
                </a:r>
                <a:r>
                  <a:rPr lang="en-US" sz="1400" dirty="0"/>
                  <a:t> ≠ </a:t>
                </a:r>
                <a:r>
                  <a:rPr lang="en-US" sz="1400" dirty="0" err="1"/>
                  <a:t>ƒ</a:t>
                </a:r>
                <a:r>
                  <a:rPr lang="en-US" sz="1400" dirty="0"/>
                  <a:t> ≈ ~ ≤ ≥ \ V⁄2 @ √  ∫  ∑ ∏   π </a:t>
                </a:r>
                <a:r>
                  <a:rPr lang="fr-FR" sz="1400" dirty="0"/>
                  <a:t>αβ</a:t>
                </a:r>
                <a:r>
                  <a:rPr lang="fr-FR" sz="1400" dirty="0" err="1"/>
                  <a:t>δϵηγ</a:t>
                </a:r>
                <a:r>
                  <a:rPr lang="el-GR" sz="1400" dirty="0" err="1"/>
                  <a:t>λμνωϕ</a:t>
                </a:r>
                <a:r>
                  <a:rPr lang="en-US" sz="1400" dirty="0" err="1"/>
                  <a:t>Ψ</a:t>
                </a:r>
                <a:r>
                  <a:rPr lang="en-US" sz="1400" dirty="0"/>
                  <a:t> ℓ ∂ µ </a:t>
                </a:r>
                <a:r>
                  <a:rPr lang="en-US" sz="1400" dirty="0" err="1"/>
                  <a:t>ß</a:t>
                </a:r>
                <a:r>
                  <a:rPr lang="en-US" sz="1400" dirty="0"/>
                  <a:t> e </a:t>
                </a:r>
                <a:r>
                  <a:rPr lang="fr-FR" sz="1400" dirty="0"/>
                  <a:t>ẋ</a:t>
                </a:r>
                <a:r>
                  <a:rPr lang="en-US" sz="1400" dirty="0"/>
                  <a:t> ∞ ¶ ⨂⨁⨀∼ </a:t>
                </a:r>
                <a:r>
                  <a:rPr lang="en-US" sz="1400" dirty="0">
                    <a:sym typeface="Symbol" charset="2"/>
                  </a:rPr>
                  <a:t></a:t>
                </a:r>
                <a:r>
                  <a:rPr lang="en-US" sz="1400" dirty="0"/>
                  <a:t> </a:t>
                </a:r>
                <a:r>
                  <a:rPr lang="en-US" sz="1400" dirty="0">
                    <a:sym typeface="Symbol" charset="2"/>
                  </a:rPr>
                  <a:t></a:t>
                </a:r>
                <a:r>
                  <a:rPr lang="en-US" sz="1400" dirty="0"/>
                  <a:t> ∖ </a:t>
                </a:r>
                <a:r>
                  <a:rPr lang="en-US" sz="1400" dirty="0">
                    <a:sym typeface="Symbol" charset="2"/>
                  </a:rPr>
                  <a:t></a:t>
                </a:r>
                <a:r>
                  <a:rPr lang="en-US" sz="1400" dirty="0"/>
                  <a:t>   </a:t>
                </a:r>
                <a:r>
                  <a:rPr lang="en-US" sz="1400" dirty="0">
                    <a:sym typeface="Symbol" charset="2"/>
                  </a:rPr>
                  <a:t></a:t>
                </a:r>
                <a:r>
                  <a:rPr lang="en-US" sz="1400" dirty="0"/>
                  <a:t> </a:t>
                </a:r>
                <a:r>
                  <a:rPr lang="en-US" sz="1400" dirty="0">
                    <a:sym typeface="Symbol" charset="2"/>
                  </a:rPr>
                  <a:t></a:t>
                </a:r>
                <a:r>
                  <a:rPr lang="en-US" sz="1400" b="1" dirty="0"/>
                  <a:t> </a:t>
                </a:r>
                <a:r>
                  <a:rPr lang="en-US" sz="1400" dirty="0"/>
                  <a:t> ⊤⊥  </a:t>
                </a:r>
                <a:r>
                  <a:rPr lang="fr-FR" sz="1400" dirty="0"/>
                  <a:t>∛</a:t>
                </a:r>
                <a:r>
                  <a:rPr lang="en-US" sz="1400" dirty="0"/>
                  <a:t>     </a:t>
                </a:r>
              </a:p>
              <a:p>
                <a:r>
                  <a:rPr lang="en-US" sz="1400" dirty="0"/>
                  <a:t> </a:t>
                </a:r>
                <a14:m>
                  <m:oMath xmlns:m="http://schemas.openxmlformats.org/officeDocument/2006/math">
                    <m:acc>
                      <m:accPr>
                        <m:chr m:val="⃗"/>
                        <m:ctrlPr>
                          <a:rPr lang="en-US" sz="1400" i="1">
                            <a:latin typeface="Cambria Math" panose="02040503050406030204" pitchFamily="18" charset="0"/>
                          </a:rPr>
                        </m:ctrlPr>
                      </m:accPr>
                      <m:e>
                        <m:r>
                          <a:rPr lang="en-US" sz="1400" i="1">
                            <a:latin typeface="Cambria Math" charset="0"/>
                          </a:rPr>
                          <m:t>𝑉</m:t>
                        </m:r>
                      </m:e>
                    </m:acc>
                  </m:oMath>
                </a14:m>
                <a:r>
                  <a:rPr lang="en-US" sz="1400" dirty="0"/>
                  <a:t> </a:t>
                </a:r>
                <a14:m>
                  <m:oMath xmlns:m="http://schemas.openxmlformats.org/officeDocument/2006/math">
                    <m:acc>
                      <m:accPr>
                        <m:chr m:val="⃗"/>
                        <m:ctrlPr>
                          <a:rPr lang="en-US" sz="1400" i="1">
                            <a:latin typeface="Cambria Math" panose="02040503050406030204" pitchFamily="18" charset="0"/>
                          </a:rPr>
                        </m:ctrlPr>
                      </m:accPr>
                      <m:e>
                        <m:r>
                          <a:rPr lang="en-US" sz="1400" b="1" i="1">
                            <a:latin typeface="Cambria Math" panose="02040503050406030204" pitchFamily="18" charset="0"/>
                          </a:rPr>
                          <m:t>𝒗</m:t>
                        </m:r>
                      </m:e>
                    </m:acc>
                  </m:oMath>
                </a14:m>
                <a:r>
                  <a:rPr lang="en-US" sz="1400" dirty="0"/>
                  <a:t>  </a:t>
                </a:r>
                <a14:m>
                  <m:oMath xmlns:m="http://schemas.openxmlformats.org/officeDocument/2006/math">
                    <m:acc>
                      <m:accPr>
                        <m:chr m:val="⃗"/>
                        <m:ctrlPr>
                          <a:rPr lang="en-US" sz="1400" i="1">
                            <a:latin typeface="Cambria Math" panose="02040503050406030204" pitchFamily="18" charset="0"/>
                          </a:rPr>
                        </m:ctrlPr>
                      </m:accPr>
                      <m:e>
                        <m:r>
                          <a:rPr lang="en-US" sz="1400" i="1">
                            <a:latin typeface="Cambria Math" charset="0"/>
                          </a:rPr>
                          <m:t>𝐴𝐵</m:t>
                        </m:r>
                      </m:e>
                    </m:acc>
                    <m:r>
                      <a:rPr lang="en-US" sz="1400" b="0" i="0" smtClean="0">
                        <a:latin typeface="Cambria Math" panose="02040503050406030204" pitchFamily="18" charset="0"/>
                      </a:rPr>
                      <m:t> </m:t>
                    </m:r>
                  </m:oMath>
                </a14:m>
                <a:r>
                  <a:rPr lang="en-US" sz="1400" b="1" dirty="0" err="1"/>
                  <a:t>U</a:t>
                </a:r>
                <a:r>
                  <a:rPr lang="en-US" sz="1400" dirty="0" err="1"/>
                  <a:t>ˆ</a:t>
                </a:r>
                <a:r>
                  <a:rPr lang="en-US" sz="1400" b="1" dirty="0" err="1"/>
                  <a:t>V</a:t>
                </a:r>
                <a:r>
                  <a:rPr lang="en-US" sz="1400" dirty="0" err="1"/>
                  <a:t>º</a:t>
                </a:r>
                <a:r>
                  <a:rPr lang="en-US" sz="1400" b="1" dirty="0" err="1"/>
                  <a:t>V</a:t>
                </a:r>
                <a:r>
                  <a:rPr lang="en-US" sz="1400" dirty="0" err="1"/>
                  <a:t>˚</a:t>
                </a:r>
                <a:r>
                  <a:rPr lang="en-US" sz="1400" b="1" dirty="0" err="1"/>
                  <a:t>V</a:t>
                </a:r>
                <a:r>
                  <a:rPr lang="en-US" sz="1400" dirty="0" err="1"/>
                  <a:t>w</a:t>
                </a:r>
                <a:r>
                  <a:rPr lang="en-US" sz="1400" dirty="0"/>
                  <a:t> </a:t>
                </a:r>
                <a:r>
                  <a:rPr lang="en-US" sz="1400" b="1" dirty="0" err="1"/>
                  <a:t>U</a:t>
                </a:r>
                <a:r>
                  <a:rPr lang="en-US" sz="1400" dirty="0" err="1"/>
                  <a:t>•</a:t>
                </a:r>
                <a:r>
                  <a:rPr lang="en-US" sz="1400" b="1" dirty="0" err="1"/>
                  <a:t>V</a:t>
                </a:r>
                <a:r>
                  <a:rPr lang="en-US" sz="1400" b="1" dirty="0"/>
                  <a:t> </a:t>
                </a:r>
                <a:r>
                  <a:rPr lang="en-US" sz="1400" dirty="0" err="1"/>
                  <a:t>M·V</a:t>
                </a:r>
                <a:r>
                  <a:rPr lang="en-US" sz="1400" dirty="0">
                    <a:sym typeface="Wingdings" charset="2"/>
                  </a:rPr>
                  <a:t></a:t>
                </a:r>
                <a:r>
                  <a:rPr lang="en-US" sz="1400" dirty="0"/>
                  <a:t> </a:t>
                </a:r>
                <a:r>
                  <a:rPr lang="en-US" sz="1400" dirty="0">
                    <a:sym typeface="Wingdings" charset="2"/>
                  </a:rPr>
                  <a:t></a:t>
                </a:r>
                <a:r>
                  <a:rPr lang="en-US" sz="1400" dirty="0">
                    <a:sym typeface="Wingdings 2" charset="2"/>
                  </a:rPr>
                  <a:t> </a:t>
                </a:r>
                <a:r>
                  <a:rPr lang="en-US" sz="1400" b="1" dirty="0" err="1"/>
                  <a:t>ø</a:t>
                </a:r>
                <a:r>
                  <a:rPr lang="en-US" sz="1400" b="1" dirty="0"/>
                  <a:t> </a:t>
                </a:r>
                <a:r>
                  <a:rPr lang="en-US" sz="1400" dirty="0" err="1"/>
                  <a:t>U</a:t>
                </a:r>
                <a:r>
                  <a:rPr lang="en-US" sz="1400" baseline="30000" dirty="0" err="1"/>
                  <a:t>∨</a:t>
                </a:r>
                <a:r>
                  <a:rPr lang="en-US" sz="1400" dirty="0" err="1"/>
                  <a:t>V</a:t>
                </a:r>
                <a:r>
                  <a:rPr lang="en-US" sz="1400" dirty="0">
                    <a:sym typeface="Wingdings 2" charset="2"/>
                  </a:rPr>
                  <a:t> </a:t>
                </a:r>
                <a:r>
                  <a:rPr lang="en-US" sz="1400" dirty="0"/>
                  <a:t>‖ ∇ ∆ </a:t>
                </a:r>
                <a:r>
                  <a:rPr lang="en-US" sz="1400" b="1" dirty="0"/>
                  <a:t>V</a:t>
                </a:r>
                <a:r>
                  <a:rPr lang="en-US" sz="1400" baseline="30000" dirty="0"/>
                  <a:t>⊤ </a:t>
                </a:r>
                <a:r>
                  <a:rPr lang="en-US" sz="1400" b="1" dirty="0" err="1"/>
                  <a:t>V</a:t>
                </a:r>
                <a:r>
                  <a:rPr lang="en-US" sz="1400" baseline="30000" dirty="0" err="1"/>
                  <a:t>⊥</a:t>
                </a:r>
                <a:r>
                  <a:rPr lang="en-US" sz="1400" b="1" dirty="0" err="1"/>
                  <a:t>V</a:t>
                </a:r>
                <a:r>
                  <a:rPr lang="en-US" sz="1400" baseline="30000" dirty="0"/>
                  <a:t>∠</a:t>
                </a:r>
                <a:r>
                  <a:rPr lang="en-US" sz="1400" dirty="0"/>
                  <a:t>∠ </a:t>
                </a:r>
                <a:endParaRPr lang="en-US" sz="1400" b="1" dirty="0"/>
              </a:p>
              <a:p>
                <a:pPr marL="0" indent="0"/>
                <a:r>
                  <a:rPr lang="en-US" sz="1400" dirty="0"/>
                  <a:t>P”(t) P˙ P¨, </a:t>
                </a:r>
                <a:r>
                  <a:rPr lang="en-US" sz="1400" b="1" dirty="0"/>
                  <a:t>T</a:t>
                </a:r>
                <a:r>
                  <a:rPr lang="en-US" sz="1400" b="1" baseline="-25000" dirty="0"/>
                  <a:t>0</a:t>
                </a:r>
                <a:r>
                  <a:rPr lang="en-US" sz="1400" dirty="0"/>
                  <a:t>=</a:t>
                </a:r>
                <a:r>
                  <a:rPr lang="en-US" sz="1400" b="1" dirty="0"/>
                  <a:t>A</a:t>
                </a:r>
                <a:r>
                  <a:rPr lang="en-US" sz="1400" b="1" baseline="-25000" dirty="0"/>
                  <a:t>0</a:t>
                </a:r>
                <a:r>
                  <a:rPr lang="en-US" sz="1400" b="1" dirty="0"/>
                  <a:t>B</a:t>
                </a:r>
                <a:r>
                  <a:rPr lang="en-US" sz="1400" b="1" baseline="-25000" dirty="0"/>
                  <a:t>0</a:t>
                </a:r>
                <a:r>
                  <a:rPr lang="en-US" sz="1400" b="1" dirty="0"/>
                  <a:t>C</a:t>
                </a:r>
                <a:r>
                  <a:rPr lang="en-US" sz="1400" b="1" baseline="-25000" dirty="0"/>
                  <a:t>0</a:t>
                </a:r>
                <a:r>
                  <a:rPr lang="en-US" sz="1400" dirty="0"/>
                  <a:t> ¯  ‹g›</a:t>
                </a:r>
              </a:p>
              <a:p>
                <a:pPr marL="0" indent="0"/>
                <a:r>
                  <a:rPr lang="en-US" sz="1400" dirty="0">
                    <a:sym typeface="Wingdings" charset="2"/>
                  </a:rPr>
                  <a:t></a:t>
                </a:r>
                <a:r>
                  <a:rPr lang="en-US" sz="1400" dirty="0"/>
                  <a:t> </a:t>
                </a:r>
                <a14:m>
                  <m:oMath xmlns:m="http://schemas.openxmlformats.org/officeDocument/2006/math">
                    <m:r>
                      <a:rPr lang="en-US" sz="1400">
                        <a:latin typeface="Cambria Math" charset="0"/>
                      </a:rPr>
                      <m:t>𝛻</m:t>
                    </m:r>
                  </m:oMath>
                </a14:m>
                <a:r>
                  <a:rPr lang="en-US" sz="1400" dirty="0"/>
                  <a:t> ∆  </a:t>
                </a:r>
                <a:r>
                  <a:rPr lang="en-US" sz="1400" dirty="0">
                    <a:sym typeface="Wingdings" charset="2"/>
                  </a:rPr>
                  <a:t></a:t>
                </a:r>
                <a:r>
                  <a:rPr lang="en-US" sz="1400" dirty="0"/>
                  <a:t> ^</a:t>
                </a:r>
                <a:r>
                  <a:rPr lang="en-US" sz="1400" dirty="0">
                    <a:sym typeface="Wingdings 2" charset="2"/>
                  </a:rPr>
                  <a:t></a:t>
                </a:r>
                <a:r>
                  <a:rPr lang="en-US" sz="1400" dirty="0">
                    <a:sym typeface="Wingdings" charset="2"/>
                  </a:rPr>
                  <a:t></a:t>
                </a:r>
                <a:r>
                  <a:rPr lang="en-US" sz="1400" dirty="0">
                    <a:sym typeface="Wingdings 3" charset="2"/>
                  </a:rPr>
                  <a:t></a:t>
                </a:r>
                <a:r>
                  <a:rPr lang="en-US" sz="1400" dirty="0">
                    <a:sym typeface="Wingdings 2" charset="2"/>
                  </a:rPr>
                  <a:t></a:t>
                </a:r>
                <a:r>
                  <a:rPr lang="en-US" sz="1400" dirty="0"/>
                  <a:t> ◊⁄‹›ˆ ˜ ¯ </a:t>
                </a:r>
                <a:r>
                  <a:rPr lang="en-US" sz="1100" dirty="0"/>
                  <a:t>〖U〗⟨U⟩</a:t>
                </a:r>
                <a:r>
                  <a:rPr lang="en-US" sz="1400" dirty="0"/>
                  <a:t>      </a:t>
                </a:r>
              </a:p>
              <a:p>
                <a:pPr marL="0" indent="0"/>
                <a:r>
                  <a:rPr lang="en-US" sz="1400" dirty="0">
                    <a:latin typeface="Wingdings" charset="2"/>
                  </a:rPr>
                  <a:t>!$</a:t>
                </a:r>
                <a:r>
                  <a:rPr lang="en-US" sz="1400" dirty="0">
                    <a:sym typeface="Wingdings" charset="2"/>
                  </a:rPr>
                  <a:t></a:t>
                </a:r>
                <a:r>
                  <a:rPr lang="en-US" sz="1400" dirty="0"/>
                  <a:t> </a:t>
                </a:r>
                <a:r>
                  <a:rPr lang="en-US" sz="1400" dirty="0">
                    <a:sym typeface="Wingdings" charset="2"/>
                  </a:rPr>
                  <a:t> </a:t>
                </a:r>
                <a:r>
                  <a:rPr lang="en-US" sz="1400" dirty="0"/>
                  <a:t> </a:t>
                </a:r>
                <a:r>
                  <a:rPr lang="en-US" sz="1400" dirty="0">
                    <a:sym typeface="Wingdings" charset="2"/>
                  </a:rPr>
                  <a:t></a:t>
                </a:r>
                <a:r>
                  <a:rPr lang="en-US" sz="1400" dirty="0"/>
                  <a:t> </a:t>
                </a:r>
                <a:r>
                  <a:rPr lang="en-US" sz="1400" dirty="0">
                    <a:sym typeface="Wingdings" charset="2"/>
                  </a:rPr>
                  <a:t></a:t>
                </a:r>
                <a:r>
                  <a:rPr lang="en-US" sz="1400" dirty="0"/>
                  <a:t> </a:t>
                </a:r>
                <a:r>
                  <a:rPr lang="en-US" sz="1400" dirty="0">
                    <a:sym typeface="Webdings" charset="2"/>
                  </a:rPr>
                  <a:t></a:t>
                </a:r>
                <a:r>
                  <a:rPr lang="en-US" sz="1400" dirty="0"/>
                  <a:t> </a:t>
                </a:r>
                <a:r>
                  <a:rPr lang="en-US" sz="1400" dirty="0">
                    <a:sym typeface="Webdings" charset="2"/>
                  </a:rPr>
                  <a:t></a:t>
                </a:r>
                <a:r>
                  <a:rPr lang="en-US" sz="1400" dirty="0">
                    <a:sym typeface="Wingdings" charset="2"/>
                  </a:rPr>
                  <a:t></a:t>
                </a:r>
                <a:r>
                  <a:rPr lang="en-US" sz="1400" dirty="0"/>
                  <a:t> </a:t>
                </a:r>
                <a:r>
                  <a:rPr lang="en-US" sz="1400" dirty="0">
                    <a:sym typeface="Wingdings" charset="2"/>
                  </a:rPr>
                  <a:t></a:t>
                </a:r>
                <a:r>
                  <a:rPr lang="en-US" sz="1400" dirty="0">
                    <a:sym typeface="Wingdings 2" charset="2"/>
                  </a:rPr>
                  <a:t></a:t>
                </a:r>
                <a:r>
                  <a:rPr lang="en-US" sz="1400" dirty="0">
                    <a:sym typeface="Webdings" charset="2"/>
                  </a:rPr>
                  <a:t></a:t>
                </a:r>
                <a:r>
                  <a:rPr lang="en-US" sz="1400" dirty="0">
                    <a:sym typeface="Wingdings 2" charset="2"/>
                  </a:rPr>
                  <a:t> </a:t>
                </a:r>
                <a:r>
                  <a:rPr lang="en-US" sz="1400" dirty="0">
                    <a:sym typeface="Wingdings" charset="2"/>
                  </a:rPr>
                  <a:t></a:t>
                </a:r>
                <a:r>
                  <a:rPr lang="en-US" sz="1400" dirty="0"/>
                  <a:t> @§ </a:t>
                </a:r>
                <a:r>
                  <a:rPr lang="en-US" sz="1400" dirty="0">
                    <a:sym typeface="Wingdings 3" charset="2"/>
                  </a:rPr>
                  <a:t></a:t>
                </a:r>
                <a:r>
                  <a:rPr lang="en-US" sz="1400" dirty="0">
                    <a:sym typeface="Webdings" charset="2"/>
                  </a:rPr>
                  <a:t></a:t>
                </a:r>
                <a:r>
                  <a:rPr lang="en-US" sz="1400" dirty="0">
                    <a:sym typeface="Wingdings 3" charset="2"/>
                  </a:rPr>
                  <a:t></a:t>
                </a:r>
                <a:r>
                  <a:rPr lang="en-US" sz="1400" dirty="0"/>
                  <a:t> </a:t>
                </a:r>
                <a:r>
                  <a:rPr lang="en-US" sz="1400" dirty="0">
                    <a:sym typeface="Wingdings 3" charset="2"/>
                  </a:rPr>
                  <a:t></a:t>
                </a:r>
                <a:r>
                  <a:rPr lang="en-US" sz="1400" dirty="0"/>
                  <a:t> </a:t>
                </a:r>
                <a:r>
                  <a:rPr lang="en-US" sz="1400" dirty="0">
                    <a:sym typeface="Wingdings 3" charset="2"/>
                  </a:rPr>
                  <a:t> </a:t>
                </a:r>
                <a:r>
                  <a:rPr lang="en-US" sz="1400" dirty="0">
                    <a:sym typeface="Wingdings" charset="2"/>
                  </a:rPr>
                  <a:t></a:t>
                </a:r>
                <a:r>
                  <a:rPr lang="en-US" sz="1400" dirty="0"/>
                  <a:t>  </a:t>
                </a:r>
                <a:r>
                  <a:rPr lang="en-US" sz="1400" dirty="0">
                    <a:sym typeface="Wingdings" charset="2"/>
                  </a:rPr>
                  <a:t></a:t>
                </a:r>
                <a:r>
                  <a:rPr lang="en-US" sz="1400" dirty="0">
                    <a:sym typeface="Wingdings 2" charset="2"/>
                  </a:rPr>
                  <a:t></a:t>
                </a:r>
                <a:r>
                  <a:rPr lang="en-US" sz="1400" dirty="0">
                    <a:sym typeface="Wingdings" charset="2"/>
                  </a:rPr>
                  <a:t></a:t>
                </a:r>
                <a:r>
                  <a:rPr lang="en-US" sz="1400" dirty="0">
                    <a:sym typeface="Wingdings 2" charset="2"/>
                  </a:rPr>
                  <a:t></a:t>
                </a:r>
                <a:r>
                  <a:rPr lang="en-US" sz="1400" dirty="0">
                    <a:sym typeface="Wingdings" charset="2"/>
                  </a:rPr>
                  <a:t></a:t>
                </a:r>
                <a:r>
                  <a:rPr lang="en-US" sz="1400" dirty="0">
                    <a:sym typeface="Wingdings 2" charset="2"/>
                  </a:rPr>
                  <a:t></a:t>
                </a:r>
                <a:r>
                  <a:rPr lang="en-US" sz="1400" dirty="0">
                    <a:sym typeface="Wingdings 3" charset="2"/>
                  </a:rPr>
                  <a:t></a:t>
                </a:r>
                <a:r>
                  <a:rPr lang="en-US" sz="1400" dirty="0"/>
                  <a:t>⌣</a:t>
                </a:r>
                <a:r>
                  <a:rPr lang="en-US" sz="1800" dirty="0"/>
                  <a:t>≍≅@∴(</a:t>
                </a:r>
                <a:r>
                  <a:rPr lang="en-US" sz="1400" dirty="0"/>
                  <a:t>therefore</a:t>
                </a:r>
                <a:r>
                  <a:rPr lang="en-US" sz="1800" dirty="0"/>
                  <a:t>) ∵(</a:t>
                </a:r>
                <a:r>
                  <a:rPr lang="en-US" sz="1400" dirty="0"/>
                  <a:t>because</a:t>
                </a:r>
                <a:r>
                  <a:rPr lang="en-US" sz="1800" dirty="0"/>
                  <a:t>)</a:t>
                </a:r>
              </a:p>
              <a:p>
                <a:r>
                  <a:rPr lang="fr-FR" sz="1400" dirty="0"/>
                  <a:t>𝔸 𝔹 </a:t>
                </a:r>
                <a:r>
                  <a:rPr lang="en-US" sz="1400" dirty="0"/>
                  <a:t>ℂ </a:t>
                </a:r>
                <a:r>
                  <a:rPr lang="fr-FR" sz="1400" dirty="0"/>
                  <a:t>𝔻 𝔼 𝔾 </a:t>
                </a:r>
                <a:r>
                  <a:rPr lang="en-US" sz="1400" dirty="0" err="1"/>
                  <a:t>ℍ</a:t>
                </a:r>
                <a:r>
                  <a:rPr lang="en-US" sz="1400" dirty="0"/>
                  <a:t> </a:t>
                </a:r>
                <a:r>
                  <a:rPr lang="fr-FR" sz="1400" dirty="0"/>
                  <a:t>𝕀 𝕁 𝕂 𝕃 </a:t>
                </a:r>
                <a:r>
                  <a:rPr lang="en-US" sz="1400" dirty="0"/>
                  <a:t>𝕄 </a:t>
                </a:r>
                <a:r>
                  <a:rPr lang="en-US" sz="1400" dirty="0" err="1"/>
                  <a:t>ℕ</a:t>
                </a:r>
                <a:r>
                  <a:rPr lang="en-US" sz="1400" dirty="0"/>
                  <a:t> </a:t>
                </a:r>
                <a:r>
                  <a:rPr lang="fr-FR" sz="1400" dirty="0"/>
                  <a:t>𝕆 </a:t>
                </a:r>
                <a:r>
                  <a:rPr lang="en-US" sz="1400" dirty="0" err="1"/>
                  <a:t>ℙ</a:t>
                </a:r>
                <a:r>
                  <a:rPr lang="en-US" sz="1400" dirty="0"/>
                  <a:t> </a:t>
                </a:r>
                <a:r>
                  <a:rPr lang="en-US" sz="1400" dirty="0" err="1"/>
                  <a:t>ℚ</a:t>
                </a:r>
                <a:r>
                  <a:rPr lang="en-US" sz="1400" dirty="0"/>
                  <a:t> </a:t>
                </a:r>
                <a:r>
                  <a:rPr lang="en-US" sz="1400" dirty="0" err="1"/>
                  <a:t>ℝ</a:t>
                </a:r>
                <a:r>
                  <a:rPr lang="en-US" sz="1400" dirty="0"/>
                  <a:t> </a:t>
                </a:r>
                <a:r>
                  <a:rPr lang="fr-FR" sz="1400" dirty="0"/>
                  <a:t>𝕊 𝕋 𝕌 𝕍 𝕎 𝕏 𝕐 </a:t>
                </a:r>
                <a:r>
                  <a:rPr lang="en-US" sz="1400" dirty="0" err="1"/>
                  <a:t>ℤ</a:t>
                </a:r>
                <a:r>
                  <a:rPr lang="en-US" sz="1400" dirty="0"/>
                  <a:t> </a:t>
                </a:r>
              </a:p>
              <a:p>
                <a:r>
                  <a:rPr lang="fr-FR" sz="1400" dirty="0"/>
                  <a:t>𝕒 𝕓 𝕔 𝕕 𝕖 </a:t>
                </a:r>
                <a:r>
                  <a:rPr lang="en-US" sz="1400" dirty="0"/>
                  <a:t>𝕗 𝕘 𝕙 𝕚 𝕛 𝕜 𝕝 𝕞 𝕟 𝕠 𝕡 𝕢 𝕣 𝕤 𝕥 </a:t>
                </a:r>
                <a:r>
                  <a:rPr lang="fr-FR" sz="1400" dirty="0"/>
                  <a:t>𝕦 </a:t>
                </a:r>
                <a:r>
                  <a:rPr lang="en-US" sz="1400" dirty="0"/>
                  <a:t>𝕧 𝕨 𝕩 𝕪 𝕫 </a:t>
                </a:r>
              </a:p>
              <a:p>
                <a:r>
                  <a:rPr lang="fr-FR" sz="1400" dirty="0"/>
                  <a:t>𝔞 𝔟 𝔠 𝔡 </a:t>
                </a:r>
                <a:r>
                  <a:rPr lang="en-US" sz="1400" dirty="0"/>
                  <a:t>𝔢 𝔣 𝔤 𝔥 𝔦 𝔧 𝔨 𝔩 𝔪 𝔫 𝔬 𝔭 𝔮 𝔯 𝔰 𝔱 𝔲 𝔳 𝔴 𝔵 𝔶 𝔷 </a:t>
                </a:r>
              </a:p>
              <a:p>
                <a:r>
                  <a:rPr lang="fr-FR" sz="1400" dirty="0"/>
                  <a:t>𝔄 𝔅 </a:t>
                </a:r>
                <a:r>
                  <a:rPr lang="en-US" sz="1400" dirty="0"/>
                  <a:t>ℭ </a:t>
                </a:r>
                <a:r>
                  <a:rPr lang="fr-FR" sz="1400" dirty="0"/>
                  <a:t>𝔇 </a:t>
                </a:r>
                <a:r>
                  <a:rPr lang="en-US" sz="1400" dirty="0"/>
                  <a:t>𝔈 𝔉  </a:t>
                </a:r>
                <a:r>
                  <a:rPr lang="en-US" sz="1400" dirty="0" err="1"/>
                  <a:t>ℌ</a:t>
                </a:r>
                <a:r>
                  <a:rPr lang="en-US" sz="1400" dirty="0"/>
                  <a:t> ℑ 𝔍 𝔎 𝔏 𝔐 𝔑 𝔒 𝔓 𝔔 </a:t>
                </a:r>
                <a:r>
                  <a:rPr lang="en-US" sz="1400" dirty="0" err="1"/>
                  <a:t>ℜ</a:t>
                </a:r>
                <a:r>
                  <a:rPr lang="en-US" sz="1400" dirty="0"/>
                  <a:t> 𝔖 𝔗 𝔘 𝔙 𝔚 𝔛 𝔜 </a:t>
                </a:r>
                <a:r>
                  <a:rPr lang="en-US" sz="1400" dirty="0" err="1"/>
                  <a:t>ℨ</a:t>
                </a:r>
                <a:r>
                  <a:rPr lang="en-US" sz="1400" dirty="0"/>
                  <a:t> </a:t>
                </a:r>
              </a:p>
              <a:p>
                <a:r>
                  <a:rPr lang="fr-FR" sz="1400" dirty="0"/>
                  <a:t>𝒜 </a:t>
                </a:r>
                <a:r>
                  <a:rPr lang="en-US" sz="1400" dirty="0" err="1"/>
                  <a:t>ℬ</a:t>
                </a:r>
                <a:r>
                  <a:rPr lang="en-US" sz="1400" dirty="0"/>
                  <a:t> </a:t>
                </a:r>
                <a:r>
                  <a:rPr lang="fr-FR" sz="1400" dirty="0"/>
                  <a:t>𝒞 𝒟 </a:t>
                </a:r>
                <a:r>
                  <a:rPr lang="en-US" sz="1400" dirty="0" err="1"/>
                  <a:t>ℰ</a:t>
                </a:r>
                <a:r>
                  <a:rPr lang="en-US" sz="1400" dirty="0"/>
                  <a:t> </a:t>
                </a:r>
                <a:r>
                  <a:rPr lang="en-US" sz="1400" dirty="0" err="1"/>
                  <a:t>ℱ</a:t>
                </a:r>
                <a:r>
                  <a:rPr lang="en-US" sz="1400" dirty="0"/>
                  <a:t> 𝒢 </a:t>
                </a:r>
                <a:r>
                  <a:rPr lang="en-US" sz="1400" dirty="0" err="1"/>
                  <a:t>ℋ</a:t>
                </a:r>
                <a:r>
                  <a:rPr lang="en-US" sz="1400" dirty="0"/>
                  <a:t> ℐ 𝒥 𝒦 ℒ ℳ 𝒩 𝒪 𝒫 𝒬 </a:t>
                </a:r>
                <a:r>
                  <a:rPr lang="en-US" sz="1400" dirty="0" err="1"/>
                  <a:t>ℛ</a:t>
                </a:r>
                <a:r>
                  <a:rPr lang="en-US" sz="1400" dirty="0"/>
                  <a:t> 𝒮 𝒯 𝒰 𝒱 𝒲 𝒳 𝒴 𝒵 </a:t>
                </a:r>
              </a:p>
              <a:p>
                <a:r>
                  <a:rPr lang="fr-FR" sz="1400" dirty="0"/>
                  <a:t>𝒶 𝒷 𝒸 𝒹 </a:t>
                </a:r>
                <a:r>
                  <a:rPr lang="en-US" sz="1400" dirty="0" err="1"/>
                  <a:t>ℯ</a:t>
                </a:r>
                <a:r>
                  <a:rPr lang="en-US" sz="1400" dirty="0"/>
                  <a:t> 𝒻 </a:t>
                </a:r>
                <a:r>
                  <a:rPr lang="en-US" sz="1400" dirty="0" err="1"/>
                  <a:t>ℊ</a:t>
                </a:r>
                <a:r>
                  <a:rPr lang="en-US" sz="1400" dirty="0"/>
                  <a:t> 𝒽 𝒾 𝒿 𝓀 ℓ 𝓂 </a:t>
                </a:r>
                <a:r>
                  <a:rPr lang="fr-FR" sz="1400" dirty="0"/>
                  <a:t>𝓃 </a:t>
                </a:r>
                <a:r>
                  <a:rPr lang="en-US" sz="1400" dirty="0" err="1"/>
                  <a:t>ℴ</a:t>
                </a:r>
                <a:r>
                  <a:rPr lang="en-US" sz="1400" dirty="0"/>
                  <a:t> 𝓅 𝓆 𝓇 𝓈 𝓉 𝓊 𝓋 𝓌 𝓍 𝓎 𝓏 </a:t>
                </a:r>
              </a:p>
              <a:p>
                <a:endParaRPr lang="en-US" sz="1400" dirty="0"/>
              </a:p>
              <a:p>
                <a:pPr marL="0" indent="0"/>
                <a:r>
                  <a:rPr lang="en-US" sz="16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89" t="-606"/>
                </a:stretch>
              </a:blipFill>
            </p:spPr>
            <p:txBody>
              <a:bodyPr/>
              <a:lstStyle/>
              <a:p>
                <a:r>
                  <a:rPr lang="en-US">
                    <a:noFill/>
                  </a:rPr>
                  <a:t> </a:t>
                </a:r>
              </a:p>
            </p:txBody>
          </p:sp>
        </mc:Fallback>
      </mc:AlternateContent>
    </p:spTree>
    <p:extLst>
      <p:ext uri="{BB962C8B-B14F-4D97-AF65-F5344CB8AC3E}">
        <p14:creationId xmlns:p14="http://schemas.microsoft.com/office/powerpoint/2010/main" val="234758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PHSE 1: Solution outline</a:t>
            </a:r>
          </a:p>
        </p:txBody>
      </p:sp>
      <p:sp>
        <p:nvSpPr>
          <p:cNvPr id="3" name="Content Placeholder 2"/>
          <p:cNvSpPr>
            <a:spLocks noGrp="1"/>
          </p:cNvSpPr>
          <p:nvPr>
            <p:ph idx="1"/>
          </p:nvPr>
        </p:nvSpPr>
        <p:spPr/>
        <p:txBody>
          <a:bodyPr/>
          <a:lstStyle/>
          <a:p>
            <a:pPr marL="277749" indent="-342900">
              <a:buFont typeface="Wingdings" panose="05000000000000000000" pitchFamily="2" charset="2"/>
              <a:buChar char="q"/>
            </a:pPr>
            <a:endParaRPr lang="en-US" dirty="0"/>
          </a:p>
          <a:p>
            <a:pPr marL="277749" indent="-342900">
              <a:buFont typeface="Wingdings" panose="05000000000000000000" pitchFamily="2" charset="2"/>
              <a:buChar char="q"/>
            </a:pPr>
            <a:endParaRPr lang="en-US" dirty="0"/>
          </a:p>
          <a:p>
            <a:endParaRPr lang="en-US" dirty="0"/>
          </a:p>
        </p:txBody>
      </p:sp>
      <p:sp>
        <p:nvSpPr>
          <p:cNvPr id="5" name="TextBox 4">
            <a:extLst>
              <a:ext uri="{FF2B5EF4-FFF2-40B4-BE49-F238E27FC236}">
                <a16:creationId xmlns:a16="http://schemas.microsoft.com/office/drawing/2014/main" id="{F5713622-BB69-498F-B077-81AC697EB300}"/>
              </a:ext>
            </a:extLst>
          </p:cNvPr>
          <p:cNvSpPr txBox="1"/>
          <p:nvPr/>
        </p:nvSpPr>
        <p:spPr>
          <a:xfrm>
            <a:off x="228599" y="639933"/>
            <a:ext cx="8762999" cy="992579"/>
          </a:xfrm>
          <a:prstGeom prst="rect">
            <a:avLst/>
          </a:prstGeom>
          <a:noFill/>
        </p:spPr>
        <p:txBody>
          <a:bodyPr wrap="square">
            <a:spAutoFit/>
          </a:bodyPr>
          <a:lstStyle/>
          <a:p>
            <a:r>
              <a:rPr lang="en-US" sz="1950" dirty="0">
                <a:solidFill>
                  <a:srgbClr val="FF0000"/>
                </a:solidFill>
                <a:latin typeface="Times" panose="02020603050405020304" pitchFamily="18" charset="0"/>
                <a:cs typeface="Times" panose="02020603050405020304" pitchFamily="18" charset="0"/>
              </a:rPr>
              <a:t>We can compute the required point D using a point plus vector approach. We need to pick point A or C and add the vector which is between the other two points. This vector will be equal to the required vector to finish the parallelogram.</a:t>
            </a:r>
            <a:endParaRPr lang="en-US" sz="1950" dirty="0">
              <a:latin typeface="Times" panose="02020603050405020304" pitchFamily="18" charset="0"/>
              <a:cs typeface="Times" panose="02020603050405020304" pitchFamily="18" charset="0"/>
            </a:endParaRPr>
          </a:p>
        </p:txBody>
      </p:sp>
      <p:pic>
        <p:nvPicPr>
          <p:cNvPr id="7" name="Picture 6">
            <a:extLst>
              <a:ext uri="{FF2B5EF4-FFF2-40B4-BE49-F238E27FC236}">
                <a16:creationId xmlns:a16="http://schemas.microsoft.com/office/drawing/2014/main" id="{3BF1FB59-07C8-42A2-B76E-D627519BDADD}"/>
              </a:ext>
            </a:extLst>
          </p:cNvPr>
          <p:cNvPicPr>
            <a:picLocks noChangeAspect="1"/>
          </p:cNvPicPr>
          <p:nvPr/>
        </p:nvPicPr>
        <p:blipFill>
          <a:blip r:embed="rId2"/>
          <a:stretch>
            <a:fillRect/>
          </a:stretch>
        </p:blipFill>
        <p:spPr>
          <a:xfrm>
            <a:off x="326398" y="1991833"/>
            <a:ext cx="4137878" cy="2756601"/>
          </a:xfrm>
          <a:prstGeom prst="rect">
            <a:avLst/>
          </a:prstGeom>
        </p:spPr>
      </p:pic>
      <p:pic>
        <p:nvPicPr>
          <p:cNvPr id="8" name="Picture 7">
            <a:extLst>
              <a:ext uri="{FF2B5EF4-FFF2-40B4-BE49-F238E27FC236}">
                <a16:creationId xmlns:a16="http://schemas.microsoft.com/office/drawing/2014/main" id="{7BBEAE09-9A01-434E-B6FB-AC03183DFE68}"/>
              </a:ext>
            </a:extLst>
          </p:cNvPr>
          <p:cNvPicPr>
            <a:picLocks noChangeAspect="1"/>
          </p:cNvPicPr>
          <p:nvPr/>
        </p:nvPicPr>
        <p:blipFill>
          <a:blip r:embed="rId3"/>
          <a:stretch>
            <a:fillRect/>
          </a:stretch>
        </p:blipFill>
        <p:spPr>
          <a:xfrm>
            <a:off x="4733814" y="1920948"/>
            <a:ext cx="4083788" cy="2971213"/>
          </a:xfrm>
          <a:prstGeom prst="rect">
            <a:avLst/>
          </a:prstGeom>
        </p:spPr>
      </p:pic>
    </p:spTree>
    <p:extLst>
      <p:ext uri="{BB962C8B-B14F-4D97-AF65-F5344CB8AC3E}">
        <p14:creationId xmlns:p14="http://schemas.microsoft.com/office/powerpoint/2010/main" val="3997407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PHSE 1: Solution math</a:t>
            </a:r>
          </a:p>
        </p:txBody>
      </p:sp>
      <p:sp>
        <p:nvSpPr>
          <p:cNvPr id="3" name="Content Placeholder 2"/>
          <p:cNvSpPr>
            <a:spLocks noGrp="1"/>
          </p:cNvSpPr>
          <p:nvPr>
            <p:ph idx="1"/>
          </p:nvPr>
        </p:nvSpPr>
        <p:spPr>
          <a:xfrm>
            <a:off x="152400" y="554832"/>
            <a:ext cx="4905463" cy="4206555"/>
          </a:xfrm>
        </p:spPr>
        <p:txBody>
          <a:bodyPr/>
          <a:lstStyle/>
          <a:p>
            <a:r>
              <a:rPr lang="en-US" dirty="0">
                <a:solidFill>
                  <a:srgbClr val="FF0000"/>
                </a:solidFill>
                <a:highlight>
                  <a:srgbClr val="FFFF00"/>
                </a:highlight>
              </a:rPr>
              <a:t>D = A + BC = C + BA</a:t>
            </a:r>
            <a:endParaRPr lang="en-US" dirty="0"/>
          </a:p>
          <a:p>
            <a:pPr marL="0" indent="0"/>
            <a:endParaRPr lang="en-US" dirty="0"/>
          </a:p>
          <a:p>
            <a:r>
              <a:rPr lang="en-US" b="1" dirty="0"/>
              <a:t>JUSTIFICATION:</a:t>
            </a:r>
          </a:p>
          <a:p>
            <a:r>
              <a:rPr lang="en-US" dirty="0">
                <a:solidFill>
                  <a:srgbClr val="FF0000"/>
                </a:solidFill>
              </a:rPr>
              <a:t>We know the following:</a:t>
            </a:r>
          </a:p>
          <a:p>
            <a:pPr marL="277749" indent="-342900">
              <a:buFont typeface="Wingdings" panose="05000000000000000000" pitchFamily="2" charset="2"/>
              <a:buChar char="§"/>
            </a:pPr>
            <a:r>
              <a:rPr lang="en-US" dirty="0">
                <a:solidFill>
                  <a:srgbClr val="FF0000"/>
                </a:solidFill>
              </a:rPr>
              <a:t>In a parallelogram with points A, B, C, D, we have vector equality AD = BC</a:t>
            </a:r>
          </a:p>
          <a:p>
            <a:pPr marL="277749" indent="-342900">
              <a:buFont typeface="Wingdings" panose="05000000000000000000" pitchFamily="2" charset="2"/>
              <a:buChar char="§"/>
            </a:pPr>
            <a:r>
              <a:rPr lang="en-US" dirty="0">
                <a:solidFill>
                  <a:srgbClr val="FF0000"/>
                </a:solidFill>
              </a:rPr>
              <a:t>In a parallelogram with points A, B, C, D, we have vector equality BA = CD.</a:t>
            </a:r>
          </a:p>
          <a:p>
            <a:pPr marL="0" indent="0"/>
            <a:r>
              <a:rPr lang="en-US" dirty="0">
                <a:solidFill>
                  <a:srgbClr val="FF0000"/>
                </a:solidFill>
              </a:rPr>
              <a:t>Hence, we get:</a:t>
            </a:r>
          </a:p>
          <a:p>
            <a:pPr marL="342900" indent="-342900">
              <a:buFont typeface="Wingdings" panose="05000000000000000000" pitchFamily="2" charset="2"/>
              <a:buChar char="§"/>
            </a:pPr>
            <a:r>
              <a:rPr lang="en-US" dirty="0">
                <a:solidFill>
                  <a:srgbClr val="FF0000"/>
                </a:solidFill>
              </a:rPr>
              <a:t>D – A = BC =&gt; </a:t>
            </a:r>
            <a:r>
              <a:rPr lang="en-US" dirty="0">
                <a:solidFill>
                  <a:srgbClr val="FF0000"/>
                </a:solidFill>
                <a:highlight>
                  <a:srgbClr val="FFFF00"/>
                </a:highlight>
              </a:rPr>
              <a:t>D = A + BC</a:t>
            </a:r>
          </a:p>
          <a:p>
            <a:pPr marL="342900" indent="-342900">
              <a:buFont typeface="Wingdings" panose="05000000000000000000" pitchFamily="2" charset="2"/>
              <a:buChar char="§"/>
            </a:pPr>
            <a:r>
              <a:rPr lang="en-US" dirty="0">
                <a:solidFill>
                  <a:srgbClr val="FF0000"/>
                </a:solidFill>
              </a:rPr>
              <a:t>D – C = BA =&gt; </a:t>
            </a:r>
            <a:r>
              <a:rPr lang="en-US" dirty="0">
                <a:solidFill>
                  <a:srgbClr val="FF0000"/>
                </a:solidFill>
                <a:highlight>
                  <a:srgbClr val="FFFF00"/>
                </a:highlight>
              </a:rPr>
              <a:t>D = C + BA</a:t>
            </a:r>
          </a:p>
          <a:p>
            <a:endParaRPr lang="en-US" dirty="0"/>
          </a:p>
        </p:txBody>
      </p:sp>
      <p:pic>
        <p:nvPicPr>
          <p:cNvPr id="4" name="Picture 3">
            <a:extLst>
              <a:ext uri="{FF2B5EF4-FFF2-40B4-BE49-F238E27FC236}">
                <a16:creationId xmlns:a16="http://schemas.microsoft.com/office/drawing/2014/main" id="{89580737-BD52-49A6-BE55-EDDCBDA4B225}"/>
              </a:ext>
            </a:extLst>
          </p:cNvPr>
          <p:cNvPicPr>
            <a:picLocks noChangeAspect="1"/>
          </p:cNvPicPr>
          <p:nvPr/>
        </p:nvPicPr>
        <p:blipFill>
          <a:blip r:embed="rId2"/>
          <a:stretch>
            <a:fillRect/>
          </a:stretch>
        </p:blipFill>
        <p:spPr>
          <a:xfrm>
            <a:off x="4813999" y="660546"/>
            <a:ext cx="4177601" cy="3865840"/>
          </a:xfrm>
          <a:prstGeom prst="rect">
            <a:avLst/>
          </a:prstGeom>
        </p:spPr>
      </p:pic>
    </p:spTree>
    <p:extLst>
      <p:ext uri="{BB962C8B-B14F-4D97-AF65-F5344CB8AC3E}">
        <p14:creationId xmlns:p14="http://schemas.microsoft.com/office/powerpoint/2010/main" val="1897501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PHSE 1: Solution examples and limitations</a:t>
            </a:r>
          </a:p>
        </p:txBody>
      </p:sp>
      <p:sp>
        <p:nvSpPr>
          <p:cNvPr id="3" name="Content Placeholder 2"/>
          <p:cNvSpPr>
            <a:spLocks noGrp="1"/>
          </p:cNvSpPr>
          <p:nvPr>
            <p:ph idx="1"/>
          </p:nvPr>
        </p:nvSpPr>
        <p:spPr>
          <a:xfrm>
            <a:off x="85987" y="554832"/>
            <a:ext cx="8763000" cy="678350"/>
          </a:xfrm>
        </p:spPr>
        <p:txBody>
          <a:bodyPr/>
          <a:lstStyle/>
          <a:p>
            <a:r>
              <a:rPr lang="en-US" dirty="0">
                <a:solidFill>
                  <a:srgbClr val="FF0000"/>
                </a:solidFill>
              </a:rPr>
              <a:t>My solutions works for clockwise and counterclockwise orientations of the initial points A, B, C</a:t>
            </a:r>
            <a:endParaRPr lang="en-US" dirty="0"/>
          </a:p>
          <a:p>
            <a:endParaRPr lang="en-US" dirty="0"/>
          </a:p>
        </p:txBody>
      </p:sp>
      <p:pic>
        <p:nvPicPr>
          <p:cNvPr id="4" name="Picture 3">
            <a:extLst>
              <a:ext uri="{FF2B5EF4-FFF2-40B4-BE49-F238E27FC236}">
                <a16:creationId xmlns:a16="http://schemas.microsoft.com/office/drawing/2014/main" id="{5D9F947C-4431-4C68-A41B-138AC7752836}"/>
              </a:ext>
            </a:extLst>
          </p:cNvPr>
          <p:cNvPicPr>
            <a:picLocks noChangeAspect="1"/>
          </p:cNvPicPr>
          <p:nvPr/>
        </p:nvPicPr>
        <p:blipFill>
          <a:blip r:embed="rId2"/>
          <a:stretch>
            <a:fillRect/>
          </a:stretch>
        </p:blipFill>
        <p:spPr>
          <a:xfrm>
            <a:off x="369160" y="1233182"/>
            <a:ext cx="3768055" cy="3691156"/>
          </a:xfrm>
          <a:prstGeom prst="rect">
            <a:avLst/>
          </a:prstGeom>
        </p:spPr>
      </p:pic>
      <p:pic>
        <p:nvPicPr>
          <p:cNvPr id="5" name="Picture 4">
            <a:extLst>
              <a:ext uri="{FF2B5EF4-FFF2-40B4-BE49-F238E27FC236}">
                <a16:creationId xmlns:a16="http://schemas.microsoft.com/office/drawing/2014/main" id="{D3603955-FBE7-4F98-AB50-B1EB255DDE9B}"/>
              </a:ext>
            </a:extLst>
          </p:cNvPr>
          <p:cNvPicPr>
            <a:picLocks noChangeAspect="1"/>
          </p:cNvPicPr>
          <p:nvPr/>
        </p:nvPicPr>
        <p:blipFill>
          <a:blip r:embed="rId3"/>
          <a:stretch>
            <a:fillRect/>
          </a:stretch>
        </p:blipFill>
        <p:spPr>
          <a:xfrm>
            <a:off x="4610100" y="1233182"/>
            <a:ext cx="3980227" cy="3388571"/>
          </a:xfrm>
          <a:prstGeom prst="rect">
            <a:avLst/>
          </a:prstGeom>
        </p:spPr>
      </p:pic>
    </p:spTree>
    <p:extLst>
      <p:ext uri="{BB962C8B-B14F-4D97-AF65-F5344CB8AC3E}">
        <p14:creationId xmlns:p14="http://schemas.microsoft.com/office/powerpoint/2010/main" val="2062457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PHSE 1: Code</a:t>
            </a:r>
          </a:p>
        </p:txBody>
      </p:sp>
      <p:pic>
        <p:nvPicPr>
          <p:cNvPr id="6" name="Picture 5">
            <a:extLst>
              <a:ext uri="{FF2B5EF4-FFF2-40B4-BE49-F238E27FC236}">
                <a16:creationId xmlns:a16="http://schemas.microsoft.com/office/drawing/2014/main" id="{EF44C1CC-6105-4D5B-AFF5-4A68C58A9F5B}"/>
              </a:ext>
            </a:extLst>
          </p:cNvPr>
          <p:cNvPicPr>
            <a:picLocks noChangeAspect="1"/>
          </p:cNvPicPr>
          <p:nvPr/>
        </p:nvPicPr>
        <p:blipFill>
          <a:blip r:embed="rId2"/>
          <a:stretch>
            <a:fillRect/>
          </a:stretch>
        </p:blipFill>
        <p:spPr>
          <a:xfrm>
            <a:off x="0" y="792526"/>
            <a:ext cx="9144000" cy="3771099"/>
          </a:xfrm>
          <a:prstGeom prst="rect">
            <a:avLst/>
          </a:prstGeom>
        </p:spPr>
      </p:pic>
    </p:spTree>
    <p:extLst>
      <p:ext uri="{BB962C8B-B14F-4D97-AF65-F5344CB8AC3E}">
        <p14:creationId xmlns:p14="http://schemas.microsoft.com/office/powerpoint/2010/main" val="1761873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PHSE 1: Code</a:t>
            </a:r>
          </a:p>
        </p:txBody>
      </p:sp>
      <p:sp>
        <p:nvSpPr>
          <p:cNvPr id="4" name="Content Placeholder 2">
            <a:extLst>
              <a:ext uri="{FF2B5EF4-FFF2-40B4-BE49-F238E27FC236}">
                <a16:creationId xmlns:a16="http://schemas.microsoft.com/office/drawing/2014/main" id="{72B91553-691B-4627-B403-CE3F66A0AD7F}"/>
              </a:ext>
            </a:extLst>
          </p:cNvPr>
          <p:cNvSpPr>
            <a:spLocks noGrp="1"/>
          </p:cNvSpPr>
          <p:nvPr>
            <p:ph idx="1"/>
          </p:nvPr>
        </p:nvSpPr>
        <p:spPr>
          <a:xfrm>
            <a:off x="85987" y="554832"/>
            <a:ext cx="8763000" cy="678350"/>
          </a:xfrm>
        </p:spPr>
        <p:txBody>
          <a:bodyPr/>
          <a:lstStyle/>
          <a:p>
            <a:r>
              <a:rPr lang="en-US" dirty="0">
                <a:solidFill>
                  <a:srgbClr val="FF0000"/>
                </a:solidFill>
              </a:rPr>
              <a:t>The code from the previous slide outputs the following:</a:t>
            </a:r>
            <a:endParaRPr lang="en-US" dirty="0"/>
          </a:p>
          <a:p>
            <a:endParaRPr lang="en-US" dirty="0"/>
          </a:p>
        </p:txBody>
      </p:sp>
      <p:pic>
        <p:nvPicPr>
          <p:cNvPr id="3" name="Picture 2">
            <a:extLst>
              <a:ext uri="{FF2B5EF4-FFF2-40B4-BE49-F238E27FC236}">
                <a16:creationId xmlns:a16="http://schemas.microsoft.com/office/drawing/2014/main" id="{69A3C05F-BEAA-4CF8-9CCB-821B404622FB}"/>
              </a:ext>
            </a:extLst>
          </p:cNvPr>
          <p:cNvPicPr>
            <a:picLocks noChangeAspect="1"/>
          </p:cNvPicPr>
          <p:nvPr/>
        </p:nvPicPr>
        <p:blipFill>
          <a:blip r:embed="rId2"/>
          <a:stretch>
            <a:fillRect/>
          </a:stretch>
        </p:blipFill>
        <p:spPr>
          <a:xfrm>
            <a:off x="2276475" y="985837"/>
            <a:ext cx="3921928" cy="3824287"/>
          </a:xfrm>
          <a:prstGeom prst="rect">
            <a:avLst/>
          </a:prstGeom>
        </p:spPr>
      </p:pic>
    </p:spTree>
    <p:extLst>
      <p:ext uri="{BB962C8B-B14F-4D97-AF65-F5344CB8AC3E}">
        <p14:creationId xmlns:p14="http://schemas.microsoft.com/office/powerpoint/2010/main" val="1666454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PHSE 1: Sources</a:t>
            </a:r>
          </a:p>
        </p:txBody>
      </p:sp>
      <p:sp>
        <p:nvSpPr>
          <p:cNvPr id="3" name="Content Placeholder 2"/>
          <p:cNvSpPr>
            <a:spLocks noGrp="1"/>
          </p:cNvSpPr>
          <p:nvPr>
            <p:ph idx="1"/>
          </p:nvPr>
        </p:nvSpPr>
        <p:spPr/>
        <p:txBody>
          <a:bodyPr/>
          <a:lstStyle/>
          <a:p>
            <a:r>
              <a:rPr lang="en-US" dirty="0">
                <a:solidFill>
                  <a:srgbClr val="FF0000"/>
                </a:solidFill>
              </a:rPr>
              <a:t>My solution is based on my own previous knowledge of parallelograms. In a parallelogram with points A, B, C, D, we have AD = BC and BA = CD.</a:t>
            </a:r>
          </a:p>
          <a:p>
            <a:endParaRPr lang="en-US" dirty="0">
              <a:solidFill>
                <a:srgbClr val="FF0000"/>
              </a:solidFill>
            </a:endParaRPr>
          </a:p>
          <a:p>
            <a:r>
              <a:rPr lang="en-US" dirty="0">
                <a:solidFill>
                  <a:srgbClr val="FF0000"/>
                </a:solidFill>
              </a:rPr>
              <a:t>This is derived from the following statements:</a:t>
            </a:r>
          </a:p>
          <a:p>
            <a:pPr marL="277749" indent="-342900">
              <a:buFont typeface="Wingdings" panose="05000000000000000000" pitchFamily="2" charset="2"/>
              <a:buChar char="§"/>
            </a:pPr>
            <a:r>
              <a:rPr lang="en-US" dirty="0">
                <a:solidFill>
                  <a:srgbClr val="FF0000"/>
                </a:solidFill>
              </a:rPr>
              <a:t>Opposite sides are parallel.</a:t>
            </a:r>
          </a:p>
          <a:p>
            <a:pPr marL="277749" indent="-342900">
              <a:buFont typeface="Wingdings" panose="05000000000000000000" pitchFamily="2" charset="2"/>
              <a:buChar char="§"/>
            </a:pPr>
            <a:r>
              <a:rPr lang="en-US" dirty="0">
                <a:solidFill>
                  <a:srgbClr val="FF0000"/>
                </a:solidFill>
              </a:rPr>
              <a:t>Opposite sides are equal in length.’</a:t>
            </a:r>
          </a:p>
          <a:p>
            <a:pPr marL="0" indent="0"/>
            <a:r>
              <a:rPr lang="en-US" dirty="0">
                <a:solidFill>
                  <a:srgbClr val="FF0000"/>
                </a:solidFill>
              </a:rPr>
              <a:t>I found this information on Math is Fun at </a:t>
            </a:r>
            <a:r>
              <a:rPr lang="en-US" dirty="0">
                <a:hlinkClick r:id="rId2"/>
              </a:rPr>
              <a:t>https://www.mathsisfun.com/geometry/parallelogram.html</a:t>
            </a:r>
            <a:endParaRPr lang="en-US" dirty="0"/>
          </a:p>
          <a:p>
            <a:endParaRPr lang="en-US" dirty="0"/>
          </a:p>
          <a:p>
            <a:endParaRPr lang="en-US" dirty="0"/>
          </a:p>
        </p:txBody>
      </p:sp>
    </p:spTree>
    <p:extLst>
      <p:ext uri="{BB962C8B-B14F-4D97-AF65-F5344CB8AC3E}">
        <p14:creationId xmlns:p14="http://schemas.microsoft.com/office/powerpoint/2010/main" val="1933551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PHSE 2: Problem statement</a:t>
            </a:r>
          </a:p>
        </p:txBody>
      </p:sp>
      <p:sp>
        <p:nvSpPr>
          <p:cNvPr id="3" name="Content Placeholder 2"/>
          <p:cNvSpPr>
            <a:spLocks noGrp="1"/>
          </p:cNvSpPr>
          <p:nvPr>
            <p:ph idx="1"/>
          </p:nvPr>
        </p:nvSpPr>
        <p:spPr/>
        <p:txBody>
          <a:bodyPr/>
          <a:lstStyle/>
          <a:p>
            <a:r>
              <a:rPr lang="en-US" dirty="0">
                <a:solidFill>
                  <a:srgbClr val="FF0000"/>
                </a:solidFill>
              </a:rPr>
              <a:t>Given a triangle made of three points (A, B, C), find the point such that the total distance from the three vertices of the triangle to the point is the minimum possible. This will be the Fermat Point X.</a:t>
            </a:r>
            <a:endParaRPr lang="en-US" dirty="0"/>
          </a:p>
          <a:p>
            <a:endParaRPr lang="en-US" dirty="0"/>
          </a:p>
          <a:p>
            <a:endParaRPr lang="en-US" dirty="0"/>
          </a:p>
          <a:p>
            <a:r>
              <a:rPr lang="en-US" dirty="0"/>
              <a:t>COMMENTS: </a:t>
            </a:r>
          </a:p>
          <a:p>
            <a:r>
              <a:rPr lang="en-US" dirty="0">
                <a:solidFill>
                  <a:srgbClr val="FF0000"/>
                </a:solidFill>
              </a:rPr>
              <a:t>In order to accurately calculate the Fermat point, we assume the following:</a:t>
            </a:r>
          </a:p>
          <a:p>
            <a:pPr marL="449199" indent="-514350">
              <a:buAutoNum type="romanLcPeriod"/>
            </a:pPr>
            <a:r>
              <a:rPr lang="en-US" dirty="0">
                <a:solidFill>
                  <a:srgbClr val="FF0000"/>
                </a:solidFill>
              </a:rPr>
              <a:t>The initial points (A, B, C) form a triangle.</a:t>
            </a:r>
          </a:p>
          <a:p>
            <a:pPr marL="449199" indent="-514350">
              <a:buAutoNum type="romanLcPeriod"/>
            </a:pPr>
            <a:r>
              <a:rPr lang="en-US" dirty="0">
                <a:solidFill>
                  <a:srgbClr val="FF0000"/>
                </a:solidFill>
              </a:rPr>
              <a:t>The set of points {A, B, C} are ordered clockwise or anticlockwise around the triangle.</a:t>
            </a:r>
          </a:p>
          <a:p>
            <a:pPr marL="449199" indent="-514350">
              <a:buAutoNum type="romanLcPeriod"/>
            </a:pPr>
            <a:r>
              <a:rPr lang="en-US" dirty="0">
                <a:solidFill>
                  <a:srgbClr val="FF0000"/>
                </a:solidFill>
              </a:rPr>
              <a:t>No angle in triangle ABC is </a:t>
            </a:r>
            <a:r>
              <a:rPr lang="en-US" dirty="0" err="1">
                <a:solidFill>
                  <a:srgbClr val="FF0000"/>
                </a:solidFill>
              </a:rPr>
              <a:t>moe</a:t>
            </a:r>
            <a:r>
              <a:rPr lang="en-US" dirty="0">
                <a:solidFill>
                  <a:srgbClr val="FF0000"/>
                </a:solidFill>
              </a:rPr>
              <a:t> than 120 degrees (2</a:t>
            </a:r>
            <a:r>
              <a:rPr lang="el-GR" sz="1950" dirty="0">
                <a:solidFill>
                  <a:srgbClr val="FF0000"/>
                </a:solidFill>
                <a:effectLst/>
                <a:latin typeface="Times" panose="02020603050405020304" pitchFamily="18" charset="0"/>
                <a:cs typeface="Times" panose="02020603050405020304" pitchFamily="18" charset="0"/>
              </a:rPr>
              <a:t>π</a:t>
            </a:r>
            <a:r>
              <a:rPr lang="en-US" sz="1950" dirty="0">
                <a:solidFill>
                  <a:srgbClr val="FF0000"/>
                </a:solidFill>
                <a:effectLst/>
                <a:latin typeface="Times" panose="02020603050405020304" pitchFamily="18" charset="0"/>
                <a:cs typeface="Times" panose="02020603050405020304" pitchFamily="18" charset="0"/>
              </a:rPr>
              <a:t>/3 radians)</a:t>
            </a:r>
            <a:endParaRPr lang="en-US" dirty="0">
              <a:solidFill>
                <a:srgbClr val="FF0000"/>
              </a:solidFill>
            </a:endParaRPr>
          </a:p>
          <a:p>
            <a:pPr marL="0" indent="0"/>
            <a:r>
              <a:rPr lang="en-US" dirty="0">
                <a:solidFill>
                  <a:srgbClr val="FF0000"/>
                </a:solidFill>
              </a:rPr>
              <a:t>Here, there is no ambiguity.</a:t>
            </a:r>
          </a:p>
        </p:txBody>
      </p:sp>
    </p:spTree>
    <p:extLst>
      <p:ext uri="{BB962C8B-B14F-4D97-AF65-F5344CB8AC3E}">
        <p14:creationId xmlns:p14="http://schemas.microsoft.com/office/powerpoint/2010/main" val="1881800437"/>
      </p:ext>
    </p:extLst>
  </p:cSld>
  <p:clrMapOvr>
    <a:masterClrMapping/>
  </p:clrMapOvr>
</p:sld>
</file>

<file path=ppt/theme/theme1.xml><?xml version="1.0" encoding="utf-8"?>
<a:theme xmlns:a="http://schemas.openxmlformats.org/drawingml/2006/main" name="CA Lecture Slides 2015">
  <a:themeElements>
    <a:clrScheme name="Blan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FF8000"/>
            </a:solidFill>
            <a:effectLst>
              <a:outerShdw blurRad="38100" dist="38100" dir="2700000" algn="tl">
                <a:srgbClr val="000000">
                  <a:alpha val="43137"/>
                </a:srgbClr>
              </a:outerShdw>
            </a:effectLst>
            <a:latin typeface="Times" pitchFamily="17"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FF8000"/>
            </a:solidFill>
            <a:effectLst>
              <a:outerShdw blurRad="38100" dist="38100" dir="2700000" algn="tl">
                <a:srgbClr val="000000">
                  <a:alpha val="43137"/>
                </a:srgbClr>
              </a:outerShdw>
            </a:effectLst>
            <a:latin typeface="Times" pitchFamily="17" charset="0"/>
          </a:defRPr>
        </a:defPPr>
      </a:lstStyle>
    </a:lnDef>
  </a:objectDefaults>
  <a:extraClrSchemeLst>
    <a:extraClrScheme>
      <a:clrScheme name="Blan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 Lecture Slides 2015.potx</Template>
  <TotalTime>3384</TotalTime>
  <Words>1728</Words>
  <Application>Microsoft Office PowerPoint</Application>
  <PresentationFormat>On-screen Show (16:9)</PresentationFormat>
  <Paragraphs>147</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Cambria Math</vt:lpstr>
      <vt:lpstr>Times</vt:lpstr>
      <vt:lpstr>Times New Roman</vt:lpstr>
      <vt:lpstr>Wingdings</vt:lpstr>
      <vt:lpstr>CA Lecture Slides 2015</vt:lpstr>
      <vt:lpstr>Playing with POINTS AND VECTORS</vt:lpstr>
      <vt:lpstr>PHSE 1: Problem statement</vt:lpstr>
      <vt:lpstr>PHSE 1: Solution outline</vt:lpstr>
      <vt:lpstr>PHSE 1: Solution math</vt:lpstr>
      <vt:lpstr>PHSE 1: Solution examples and limitations</vt:lpstr>
      <vt:lpstr>PHSE 1: Code</vt:lpstr>
      <vt:lpstr>PHSE 1: Code</vt:lpstr>
      <vt:lpstr>PHSE 1: Sources</vt:lpstr>
      <vt:lpstr>PHSE 2: Problem statement</vt:lpstr>
      <vt:lpstr>PHSE 2: Solution outline</vt:lpstr>
      <vt:lpstr>PHSE 2: Solution outline</vt:lpstr>
      <vt:lpstr>PHSE 2: Solution outline</vt:lpstr>
      <vt:lpstr>PHSE 2: Solution outline</vt:lpstr>
      <vt:lpstr>PHSE 2: Solution math</vt:lpstr>
      <vt:lpstr>PHSE 2: Solution math</vt:lpstr>
      <vt:lpstr>PHSE 2: Solution math</vt:lpstr>
      <vt:lpstr>PHSE 2: Solution examples and limitations</vt:lpstr>
      <vt:lpstr>PHSE 2: Code</vt:lpstr>
      <vt:lpstr>PHSE 2: Code (Continued)</vt:lpstr>
      <vt:lpstr>PHSE 2: Code</vt:lpstr>
      <vt:lpstr>PHSE 2: Sources</vt:lpstr>
      <vt:lpstr>PHSE 3: Problem statement</vt:lpstr>
      <vt:lpstr>PHSE 3: Solution outline</vt:lpstr>
      <vt:lpstr>PHSE 3: Solution math</vt:lpstr>
      <vt:lpstr>PHSE 3: Solution examples and limitations</vt:lpstr>
      <vt:lpstr>PHSE 3: Code</vt:lpstr>
      <vt:lpstr>PHSE 3: Sources</vt:lpstr>
      <vt:lpstr>Symbols</vt:lpstr>
    </vt:vector>
  </TitlesOfParts>
  <Manager/>
  <Company>georgia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NSF CARGO: Multi-scale Topological Analysis of Deforming Shapes   APES (Analysis and Parameterization of Evolving Shapes)</dc:title>
  <dc:subject/>
  <dc:creator>george burdell</dc:creator>
  <cp:keywords/>
  <dc:description/>
  <cp:lastModifiedBy>Saumya Jain</cp:lastModifiedBy>
  <cp:revision>217</cp:revision>
  <cp:lastPrinted>2004-05-14T18:02:29Z</cp:lastPrinted>
  <dcterms:created xsi:type="dcterms:W3CDTF">2009-05-20T11:57:32Z</dcterms:created>
  <dcterms:modified xsi:type="dcterms:W3CDTF">2020-09-01T05:09:25Z</dcterms:modified>
  <cp:category/>
</cp:coreProperties>
</file>