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Oswald Light"/>
      <p:regular r:id="rId32"/>
      <p:bold r:id="rId33"/>
    </p:embeddedFont>
    <p:embeddedFont>
      <p:font typeface="Average"/>
      <p:regular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ED0FE7-27DC-47DC-8A27-510D62045AF8}">
  <a:tblStyle styleId="{32ED0FE7-27DC-47DC-8A27-510D62045A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OswaldLight-bold.fntdata"/><Relationship Id="rId10" Type="http://schemas.openxmlformats.org/officeDocument/2006/relationships/slide" Target="slides/slide4.xml"/><Relationship Id="rId32" Type="http://schemas.openxmlformats.org/officeDocument/2006/relationships/font" Target="fonts/OswaldLight-regular.fntdata"/><Relationship Id="rId13" Type="http://schemas.openxmlformats.org/officeDocument/2006/relationships/slide" Target="slides/slide7.xml"/><Relationship Id="rId35" Type="http://schemas.openxmlformats.org/officeDocument/2006/relationships/font" Target="fonts/Oswald-regular.fntdata"/><Relationship Id="rId12" Type="http://schemas.openxmlformats.org/officeDocument/2006/relationships/slide" Target="slides/slide6.xml"/><Relationship Id="rId34" Type="http://schemas.openxmlformats.org/officeDocument/2006/relationships/font" Target="fonts/Average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Oswald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45446050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45446050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45795e97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45795e97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45795e97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45795e97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45795e97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45795e97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45795e97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45795e97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45795e97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45795e97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45446050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45446050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45446050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45446050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454460502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454460502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45446050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45446050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45795e97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45795e97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45446050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45446050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454460502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a454460502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df7860f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df7860f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a454460502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a454460502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a454460502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a45446050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a454460502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a454460502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a454460502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a454460502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45446050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45446050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45446050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45446050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45446050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45446050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45795e9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45795e9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45446050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45446050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45446050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45446050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45795e9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45795e9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4294967295" type="ctrTitle"/>
          </p:nvPr>
        </p:nvSpPr>
        <p:spPr>
          <a:xfrm>
            <a:off x="611350" y="1642175"/>
            <a:ext cx="7801500" cy="12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Oswald Light"/>
                <a:ea typeface="Oswald Light"/>
                <a:cs typeface="Oswald Light"/>
                <a:sym typeface="Oswald Light"/>
              </a:rPr>
              <a:t>Integrating Study Habits, Extracurricular Activities, and Parental Information for GPA Classification</a:t>
            </a:r>
            <a:endParaRPr sz="34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60" name="Google Shape;60;p13"/>
          <p:cNvSpPr txBox="1"/>
          <p:nvPr>
            <p:ph idx="4294967295" type="subTitle"/>
          </p:nvPr>
        </p:nvSpPr>
        <p:spPr>
          <a:xfrm>
            <a:off x="671250" y="3242675"/>
            <a:ext cx="7801500" cy="14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Dhruv Chandna &amp; Soham Jain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Dr. Yilmaz P</a:t>
            </a:r>
            <a:r>
              <a:rPr lang="en">
                <a:solidFill>
                  <a:srgbClr val="FFFFFF"/>
                </a:solidFill>
              </a:rPr>
              <a:t>eriod</a:t>
            </a:r>
            <a:r>
              <a:rPr lang="en">
                <a:solidFill>
                  <a:srgbClr val="FFFFFF"/>
                </a:solidFill>
              </a:rPr>
              <a:t> 1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TJ Machine Learning 1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10/23/2024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012100" y="841775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GPA Genie: </a:t>
            </a:r>
            <a:endParaRPr sz="4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Method 1: </a:t>
            </a:r>
            <a:r>
              <a:rPr b="1" lang="en" sz="3600"/>
              <a:t>Ranker + CorrelationAttributeEval</a:t>
            </a:r>
            <a:endParaRPr sz="3600"/>
          </a:p>
        </p:txBody>
      </p:sp>
      <p:sp>
        <p:nvSpPr>
          <p:cNvPr id="124" name="Google Shape;124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463" y="74250"/>
            <a:ext cx="3758850" cy="315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202800" y="2851175"/>
            <a:ext cx="4170600" cy="20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Threshold</a:t>
            </a:r>
            <a:r>
              <a:rPr lang="en" sz="1500"/>
              <a:t>: 0.01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Features</a:t>
            </a:r>
            <a:r>
              <a:rPr b="1" lang="en" sz="1500"/>
              <a:t>: 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Music, Ethnicity, Age, ParentalEducation, StudyTimeWeekly, Absences, Tutoring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  <p:pic>
        <p:nvPicPr>
          <p:cNvPr id="127" name="Google Shape;127;p22"/>
          <p:cNvPicPr preferRelativeResize="0"/>
          <p:nvPr/>
        </p:nvPicPr>
        <p:blipFill rotWithShape="1">
          <a:blip r:embed="rId4">
            <a:alphaModFix/>
          </a:blip>
          <a:srcRect b="0" l="6208" r="0" t="0"/>
          <a:stretch/>
        </p:blipFill>
        <p:spPr>
          <a:xfrm>
            <a:off x="5026574" y="3302600"/>
            <a:ext cx="3451417" cy="17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265500" y="6242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Method 2: </a:t>
            </a:r>
            <a:r>
              <a:rPr b="1" lang="en" sz="3600"/>
              <a:t>Ranker + </a:t>
            </a:r>
            <a:r>
              <a:rPr b="1" lang="en" sz="3600"/>
              <a:t>ReliefFAttributeEval</a:t>
            </a:r>
            <a:endParaRPr sz="3600"/>
          </a:p>
        </p:txBody>
      </p:sp>
      <p:sp>
        <p:nvSpPr>
          <p:cNvPr id="133" name="Google Shape;133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1" type="subTitle"/>
          </p:nvPr>
        </p:nvSpPr>
        <p:spPr>
          <a:xfrm>
            <a:off x="265500" y="2540400"/>
            <a:ext cx="40452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Threshold: </a:t>
            </a:r>
            <a:r>
              <a:rPr lang="en" sz="1500"/>
              <a:t>0.0015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Features: 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Absences, Extracurricular, Music, Ethnicity, Age, StudyTimeWeekly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Evaluates attributes by sampling an instance and the value for the nearest instance of the same and different class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125" y="1015825"/>
            <a:ext cx="4099750" cy="311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265500" y="8528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Method 3: </a:t>
            </a:r>
            <a:r>
              <a:rPr b="1" lang="en" sz="3600"/>
              <a:t>GreedyStepwise + CfsSubsetEval</a:t>
            </a:r>
            <a:endParaRPr sz="3600"/>
          </a:p>
        </p:txBody>
      </p:sp>
      <p:sp>
        <p:nvSpPr>
          <p:cNvPr id="141" name="Google Shape;141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 txBox="1"/>
          <p:nvPr>
            <p:ph idx="1" type="subTitle"/>
          </p:nvPr>
        </p:nvSpPr>
        <p:spPr>
          <a:xfrm>
            <a:off x="205950" y="2616600"/>
            <a:ext cx="41610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Threshold: </a:t>
            </a:r>
            <a:r>
              <a:rPr lang="en" sz="1500"/>
              <a:t>N/A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Features: 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Age, Ethnicity, ParentalEducation, StudyTimeWeekly, Absences, Tutoring, Music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Creates a subset of features that are highly correlated with the class while having low redundancy between them.</a:t>
            </a:r>
            <a:endParaRPr sz="1500"/>
          </a:p>
        </p:txBody>
      </p:sp>
      <p:grpSp>
        <p:nvGrpSpPr>
          <p:cNvPr id="143" name="Google Shape;143;p24"/>
          <p:cNvGrpSpPr/>
          <p:nvPr/>
        </p:nvGrpSpPr>
        <p:grpSpPr>
          <a:xfrm>
            <a:off x="5127308" y="989487"/>
            <a:ext cx="3461378" cy="3164537"/>
            <a:chOff x="5895100" y="1103400"/>
            <a:chExt cx="2656876" cy="2748425"/>
          </a:xfrm>
        </p:grpSpPr>
        <p:pic>
          <p:nvPicPr>
            <p:cNvPr id="144" name="Google Shape;144;p24"/>
            <p:cNvPicPr preferRelativeResize="0"/>
            <p:nvPr/>
          </p:nvPicPr>
          <p:blipFill rotWithShape="1">
            <a:blip r:embed="rId3">
              <a:alphaModFix/>
            </a:blip>
            <a:srcRect b="0" l="51069" r="0" t="0"/>
            <a:stretch/>
          </p:blipFill>
          <p:spPr>
            <a:xfrm>
              <a:off x="5895100" y="1413100"/>
              <a:ext cx="2656875" cy="2438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24"/>
            <p:cNvPicPr preferRelativeResize="0"/>
            <p:nvPr/>
          </p:nvPicPr>
          <p:blipFill rotWithShape="1">
            <a:blip r:embed="rId3">
              <a:alphaModFix/>
            </a:blip>
            <a:srcRect b="87300" l="0" r="51071" t="0"/>
            <a:stretch/>
          </p:blipFill>
          <p:spPr>
            <a:xfrm>
              <a:off x="5895100" y="1103400"/>
              <a:ext cx="2656875" cy="309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87500" y="776600"/>
            <a:ext cx="4201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Method 4: </a:t>
            </a:r>
            <a:r>
              <a:rPr b="1" lang="en" sz="3600"/>
              <a:t>Ranker + </a:t>
            </a:r>
            <a:r>
              <a:rPr b="1" lang="en" sz="3600"/>
              <a:t>PrincipalComponents</a:t>
            </a:r>
            <a:endParaRPr sz="3600"/>
          </a:p>
        </p:txBody>
      </p:sp>
      <p:sp>
        <p:nvSpPr>
          <p:cNvPr id="151" name="Google Shape;151;p25"/>
          <p:cNvSpPr txBox="1"/>
          <p:nvPr>
            <p:ph idx="1" type="subTitle"/>
          </p:nvPr>
        </p:nvSpPr>
        <p:spPr>
          <a:xfrm>
            <a:off x="107400" y="2540400"/>
            <a:ext cx="43614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Threshold: </a:t>
            </a:r>
            <a:r>
              <a:rPr lang="en" sz="1500"/>
              <a:t>0.7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Features:</a:t>
            </a:r>
            <a:r>
              <a:rPr lang="en" sz="1500"/>
              <a:t>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PCA1 -0.451</a:t>
            </a:r>
            <a:r>
              <a:rPr b="1" lang="en" sz="1500"/>
              <a:t>A</a:t>
            </a:r>
            <a:r>
              <a:rPr lang="en" sz="1500"/>
              <a:t>+0.451</a:t>
            </a:r>
            <a:r>
              <a:rPr b="1" lang="en" sz="1500"/>
              <a:t>T</a:t>
            </a:r>
            <a:r>
              <a:rPr lang="en" sz="1500"/>
              <a:t>-0.365</a:t>
            </a:r>
            <a:r>
              <a:rPr b="1" lang="en" sz="1500"/>
              <a:t>G</a:t>
            </a:r>
            <a:r>
              <a:rPr lang="en" sz="1500"/>
              <a:t>-0.339</a:t>
            </a:r>
            <a:r>
              <a:rPr b="1" lang="en" sz="1500"/>
              <a:t>V</a:t>
            </a:r>
            <a:r>
              <a:rPr lang="en" sz="1500"/>
              <a:t>-0.31</a:t>
            </a:r>
            <a:r>
              <a:rPr b="1" lang="en" sz="1500"/>
              <a:t>M</a:t>
            </a:r>
            <a:r>
              <a:rPr lang="en" sz="1500"/>
              <a:t>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PCA2 -0.482</a:t>
            </a:r>
            <a:r>
              <a:rPr b="1" lang="en" sz="1500"/>
              <a:t>PS</a:t>
            </a:r>
            <a:r>
              <a:rPr lang="en" sz="1500"/>
              <a:t>-0.478</a:t>
            </a:r>
            <a:r>
              <a:rPr b="1" lang="en" sz="1500"/>
              <a:t>STW</a:t>
            </a:r>
            <a:r>
              <a:rPr lang="en" sz="1500"/>
              <a:t>-0.368</a:t>
            </a:r>
            <a:r>
              <a:rPr b="1" lang="en" sz="1500"/>
              <a:t>T</a:t>
            </a:r>
            <a:r>
              <a:rPr lang="en" sz="1500"/>
              <a:t>+0.305</a:t>
            </a:r>
            <a:r>
              <a:rPr b="1" lang="en" sz="1500"/>
              <a:t>PE</a:t>
            </a:r>
            <a:r>
              <a:rPr lang="en" sz="1500"/>
              <a:t>+0.295</a:t>
            </a:r>
            <a:r>
              <a:rPr b="1" lang="en" sz="1500"/>
              <a:t>V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PCA3 -0.643</a:t>
            </a:r>
            <a:r>
              <a:rPr b="1" lang="en" sz="1500"/>
              <a:t>A</a:t>
            </a:r>
            <a:r>
              <a:rPr lang="en" sz="1500"/>
              <a:t>-0.471</a:t>
            </a:r>
            <a:r>
              <a:rPr b="1" lang="en" sz="1500"/>
              <a:t>S</a:t>
            </a:r>
            <a:r>
              <a:rPr lang="en" sz="1500"/>
              <a:t>-0.327</a:t>
            </a:r>
            <a:r>
              <a:rPr b="1" lang="en" sz="1500"/>
              <a:t>STW</a:t>
            </a:r>
            <a:r>
              <a:rPr lang="en" sz="1500"/>
              <a:t>-0.299</a:t>
            </a:r>
            <a:r>
              <a:rPr b="1" lang="en" sz="1500"/>
              <a:t>PE</a:t>
            </a:r>
            <a:r>
              <a:rPr lang="en" sz="1500"/>
              <a:t>-0.246</a:t>
            </a:r>
            <a:r>
              <a:rPr b="1" lang="en" sz="1500"/>
              <a:t>G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A</a:t>
            </a:r>
            <a:r>
              <a:rPr lang="en" sz="1500"/>
              <a:t>ge, </a:t>
            </a:r>
            <a:r>
              <a:rPr b="1" lang="en" sz="1500"/>
              <a:t>T</a:t>
            </a:r>
            <a:r>
              <a:rPr lang="en" sz="1500"/>
              <a:t>utoring, </a:t>
            </a:r>
            <a:r>
              <a:rPr b="1" lang="en" sz="1500"/>
              <a:t>G</a:t>
            </a:r>
            <a:r>
              <a:rPr lang="en" sz="1500"/>
              <a:t>ender, </a:t>
            </a:r>
            <a:r>
              <a:rPr b="1" lang="en" sz="1500"/>
              <a:t>V</a:t>
            </a:r>
            <a:r>
              <a:rPr lang="en" sz="1500"/>
              <a:t>olunteering, </a:t>
            </a:r>
            <a:r>
              <a:rPr b="1" lang="en" sz="1500"/>
              <a:t>M</a:t>
            </a:r>
            <a:r>
              <a:rPr lang="en" sz="1500"/>
              <a:t>usic, </a:t>
            </a:r>
            <a:r>
              <a:rPr b="1" lang="en" sz="1500"/>
              <a:t>P</a:t>
            </a:r>
            <a:r>
              <a:rPr lang="en" sz="1500"/>
              <a:t>arental</a:t>
            </a:r>
            <a:r>
              <a:rPr b="1" lang="en" sz="1500"/>
              <a:t>S</a:t>
            </a:r>
            <a:r>
              <a:rPr lang="en" sz="1500"/>
              <a:t>upport, </a:t>
            </a:r>
            <a:r>
              <a:rPr b="1" lang="en" sz="1500"/>
              <a:t>S</a:t>
            </a:r>
            <a:r>
              <a:rPr lang="en" sz="1500"/>
              <a:t>tudy</a:t>
            </a:r>
            <a:r>
              <a:rPr b="1" lang="en" sz="1500"/>
              <a:t>T</a:t>
            </a:r>
            <a:r>
              <a:rPr lang="en" sz="1500"/>
              <a:t>ime</a:t>
            </a:r>
            <a:r>
              <a:rPr b="1" lang="en" sz="1500"/>
              <a:t>W</a:t>
            </a:r>
            <a:r>
              <a:rPr lang="en" sz="1500"/>
              <a:t>eekly, </a:t>
            </a:r>
            <a:r>
              <a:rPr b="1" lang="en" sz="1500"/>
              <a:t>P</a:t>
            </a:r>
            <a:r>
              <a:rPr lang="en" sz="1500"/>
              <a:t>arental</a:t>
            </a:r>
            <a:r>
              <a:rPr b="1" lang="en" sz="1500"/>
              <a:t>E</a:t>
            </a:r>
            <a:r>
              <a:rPr lang="en" sz="1500"/>
              <a:t>ducation, </a:t>
            </a:r>
            <a:r>
              <a:rPr b="1" lang="en" sz="1500"/>
              <a:t>S</a:t>
            </a:r>
            <a:r>
              <a:rPr lang="en" sz="1500"/>
              <a:t>ports</a:t>
            </a:r>
            <a:endParaRPr sz="1500"/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3">
            <a:alphaModFix/>
          </a:blip>
          <a:srcRect b="0" l="0" r="80089" t="0"/>
          <a:stretch/>
        </p:blipFill>
        <p:spPr>
          <a:xfrm>
            <a:off x="5494700" y="816038"/>
            <a:ext cx="2726601" cy="351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Method 5: </a:t>
            </a:r>
            <a:r>
              <a:rPr b="1" lang="en" sz="3600"/>
              <a:t>AllRetained</a:t>
            </a:r>
            <a:endParaRPr sz="3600"/>
          </a:p>
        </p:txBody>
      </p:sp>
      <p:sp>
        <p:nvSpPr>
          <p:cNvPr id="158" name="Google Shape;158;p26"/>
          <p:cNvSpPr txBox="1"/>
          <p:nvPr>
            <p:ph idx="1" type="subTitle"/>
          </p:nvPr>
        </p:nvSpPr>
        <p:spPr>
          <a:xfrm>
            <a:off x="265500" y="2845199"/>
            <a:ext cx="40452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Threshold:</a:t>
            </a:r>
            <a:r>
              <a:rPr lang="en" sz="1500"/>
              <a:t> N/A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Features:</a:t>
            </a:r>
            <a:r>
              <a:rPr lang="en" sz="1500"/>
              <a:t>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Age, Gender, Ethnicity, ParentalEducation, StudyTimeWeekly, Absences, Tutoring, ParentalSupport, Extracurricular, Sport, Music, Volunteering</a:t>
            </a:r>
            <a:endParaRPr sz="1500"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2500" y="448613"/>
            <a:ext cx="2451000" cy="39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TRAIN-VALIDATION-TEST SPLIT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67300" y="380175"/>
            <a:ext cx="85206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Train-Validation-Test Split</a:t>
            </a:r>
            <a:endParaRPr sz="3500"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67300" y="1340975"/>
            <a:ext cx="8075400" cy="8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First, we mapped class values from quantitative to qualitative variables </a:t>
            </a:r>
            <a:r>
              <a:rPr lang="en" sz="2000">
                <a:solidFill>
                  <a:srgbClr val="FFFFFF"/>
                </a:solidFill>
              </a:rPr>
              <a:t>for classification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00" y="2367000"/>
            <a:ext cx="8242400" cy="40947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67300" y="2960225"/>
            <a:ext cx="8075400" cy="8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2000">
                <a:solidFill>
                  <a:srgbClr val="FFFFFF"/>
                </a:solidFill>
              </a:rPr>
              <a:t>Then, we used the train_test_split method from scikit-learn with the ‘stratify’ parameter to ensure class distributions accurately reflected the original dataset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857525"/>
            <a:ext cx="8839199" cy="6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67300" y="380175"/>
            <a:ext cx="85206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Classifiers</a:t>
            </a:r>
            <a:endParaRPr sz="3500"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67300" y="1220400"/>
            <a:ext cx="8075400" cy="3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" sz="2000">
                <a:solidFill>
                  <a:srgbClr val="FFFFFF"/>
                </a:solidFill>
              </a:rPr>
              <a:t>Logistic</a:t>
            </a:r>
            <a:endParaRPr b="1" sz="2000">
              <a:solidFill>
                <a:srgbClr val="FFFFFF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Statistical model that uses a logistic function to map predicted values to probabilities, allowing for class predictions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" sz="2000">
                <a:solidFill>
                  <a:srgbClr val="FFFFFF"/>
                </a:solidFill>
              </a:rPr>
              <a:t>MultilayerPerceptron</a:t>
            </a:r>
            <a:endParaRPr b="1"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Neural network that processes input data through hidden layers to produce class predictions</a:t>
            </a:r>
            <a:endParaRPr b="1"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" sz="2000">
                <a:solidFill>
                  <a:srgbClr val="FFFFFF"/>
                </a:solidFill>
              </a:rPr>
              <a:t>Bagging</a:t>
            </a:r>
            <a:endParaRPr b="1"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Ensemble learning method that combines predictions from multiple models trained on random subsets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Logistic Model Trees (LMT)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Combines decision trees with logistic regression for classification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DISCUSSION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67300" y="380175"/>
            <a:ext cx="85206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Project Overview</a:t>
            </a:r>
            <a:endParaRPr sz="3500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469250" y="1445750"/>
            <a:ext cx="8075400" cy="32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T</a:t>
            </a:r>
            <a:r>
              <a:rPr lang="en" sz="2000">
                <a:solidFill>
                  <a:srgbClr val="FFFFFF"/>
                </a:solidFill>
              </a:rPr>
              <a:t>ool for students to optimize academic and extracurricular planning from an early age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Enables students </a:t>
            </a:r>
            <a:r>
              <a:rPr lang="en" sz="2000">
                <a:solidFill>
                  <a:srgbClr val="FFFFFF"/>
                </a:solidFill>
              </a:rPr>
              <a:t>to weigh different study habits and activities to maximize academic success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Our goal is to predict high school students’ GPA by examining relevant factors that can shape their educational outcomes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67300" y="380175"/>
            <a:ext cx="85206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Highest Accuracy</a:t>
            </a:r>
            <a:endParaRPr sz="3500"/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675" y="1315100"/>
            <a:ext cx="5536225" cy="350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2"/>
          <p:cNvSpPr txBox="1"/>
          <p:nvPr/>
        </p:nvSpPr>
        <p:spPr>
          <a:xfrm>
            <a:off x="367300" y="1150950"/>
            <a:ext cx="2787900" cy="3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Achieved highest accuracy with </a:t>
            </a:r>
            <a:r>
              <a:rPr b="1"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Logistic </a:t>
            </a: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classifier and </a:t>
            </a:r>
            <a:r>
              <a:rPr b="1"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AllRetained</a:t>
            </a: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attribute selection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●"/>
            </a:pPr>
            <a:r>
              <a:rPr b="1"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Accuracy: </a:t>
            </a: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75.7%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●"/>
            </a:pPr>
            <a:r>
              <a:rPr b="1"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Recall:</a:t>
            </a: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0.757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●"/>
            </a:pPr>
            <a:r>
              <a:rPr b="1"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Precision:</a:t>
            </a: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0.869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●"/>
            </a:pPr>
            <a:r>
              <a:rPr b="1"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AUC:</a:t>
            </a: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0.913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●"/>
            </a:pPr>
            <a:r>
              <a:rPr b="1"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F1-score:</a:t>
            </a: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0.809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/>
          <p:nvPr/>
        </p:nvSpPr>
        <p:spPr>
          <a:xfrm>
            <a:off x="4159050" y="2861725"/>
            <a:ext cx="1435500" cy="582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2" name="Google Shape;202;p33"/>
          <p:cNvSpPr/>
          <p:nvPr/>
        </p:nvSpPr>
        <p:spPr>
          <a:xfrm>
            <a:off x="5604278" y="3437300"/>
            <a:ext cx="1435500" cy="582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3" name="Google Shape;203;p33"/>
          <p:cNvSpPr/>
          <p:nvPr/>
        </p:nvSpPr>
        <p:spPr>
          <a:xfrm>
            <a:off x="7058820" y="4024275"/>
            <a:ext cx="1435500" cy="582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4" name="Google Shape;204;p33"/>
          <p:cNvSpPr/>
          <p:nvPr/>
        </p:nvSpPr>
        <p:spPr>
          <a:xfrm>
            <a:off x="2713832" y="2280450"/>
            <a:ext cx="1435500" cy="582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5" name="Google Shape;205;p33"/>
          <p:cNvSpPr/>
          <p:nvPr/>
        </p:nvSpPr>
        <p:spPr>
          <a:xfrm>
            <a:off x="1269650" y="1695975"/>
            <a:ext cx="1435500" cy="582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6" name="Google Shape;206;p33"/>
          <p:cNvSpPr txBox="1"/>
          <p:nvPr>
            <p:ph type="title"/>
          </p:nvPr>
        </p:nvSpPr>
        <p:spPr>
          <a:xfrm>
            <a:off x="367300" y="380175"/>
            <a:ext cx="85206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Confusion Matrix</a:t>
            </a:r>
            <a:endParaRPr sz="3500"/>
          </a:p>
        </p:txBody>
      </p:sp>
      <p:graphicFrame>
        <p:nvGraphicFramePr>
          <p:cNvPr id="207" name="Google Shape;207;p33"/>
          <p:cNvGraphicFramePr/>
          <p:nvPr/>
        </p:nvGraphicFramePr>
        <p:xfrm>
          <a:off x="1257300" y="169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{32ED0FE7-27DC-47DC-8A27-510D62045AF8}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58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8" name="Google Shape;208;p33"/>
          <p:cNvSpPr txBox="1"/>
          <p:nvPr/>
        </p:nvSpPr>
        <p:spPr>
          <a:xfrm>
            <a:off x="2207700" y="915300"/>
            <a:ext cx="53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Predicted</a:t>
            </a:r>
            <a:endParaRPr b="1"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9" name="Google Shape;209;p33"/>
          <p:cNvSpPr txBox="1"/>
          <p:nvPr/>
        </p:nvSpPr>
        <p:spPr>
          <a:xfrm rot="-5400000">
            <a:off x="-2147150" y="2922163"/>
            <a:ext cx="53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Actual</a:t>
            </a:r>
            <a:endParaRPr b="1"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0" name="Google Shape;210;p33"/>
          <p:cNvSpPr txBox="1"/>
          <p:nvPr/>
        </p:nvSpPr>
        <p:spPr>
          <a:xfrm>
            <a:off x="1510625" y="1233750"/>
            <a:ext cx="98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1" name="Google Shape;211;p33"/>
          <p:cNvSpPr txBox="1"/>
          <p:nvPr/>
        </p:nvSpPr>
        <p:spPr>
          <a:xfrm>
            <a:off x="2946588" y="1233750"/>
            <a:ext cx="98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2" name="Google Shape;212;p33"/>
          <p:cNvSpPr txBox="1"/>
          <p:nvPr/>
        </p:nvSpPr>
        <p:spPr>
          <a:xfrm>
            <a:off x="4382550" y="1233750"/>
            <a:ext cx="98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3" name="Google Shape;213;p33"/>
          <p:cNvSpPr txBox="1"/>
          <p:nvPr/>
        </p:nvSpPr>
        <p:spPr>
          <a:xfrm>
            <a:off x="5818500" y="1233750"/>
            <a:ext cx="98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4" name="Google Shape;214;p33"/>
          <p:cNvSpPr txBox="1"/>
          <p:nvPr/>
        </p:nvSpPr>
        <p:spPr>
          <a:xfrm>
            <a:off x="7254450" y="1233750"/>
            <a:ext cx="98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5" name="Google Shape;215;p33"/>
          <p:cNvSpPr txBox="1"/>
          <p:nvPr/>
        </p:nvSpPr>
        <p:spPr>
          <a:xfrm>
            <a:off x="642900" y="1758425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6" name="Google Shape;216;p33"/>
          <p:cNvSpPr txBox="1"/>
          <p:nvPr/>
        </p:nvSpPr>
        <p:spPr>
          <a:xfrm>
            <a:off x="642900" y="2340900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7" name="Google Shape;217;p33"/>
          <p:cNvSpPr txBox="1"/>
          <p:nvPr/>
        </p:nvSpPr>
        <p:spPr>
          <a:xfrm>
            <a:off x="642900" y="2922163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8" name="Google Shape;218;p33"/>
          <p:cNvSpPr txBox="1"/>
          <p:nvPr/>
        </p:nvSpPr>
        <p:spPr>
          <a:xfrm>
            <a:off x="642900" y="3503450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9" name="Google Shape;219;p33"/>
          <p:cNvSpPr txBox="1"/>
          <p:nvPr/>
        </p:nvSpPr>
        <p:spPr>
          <a:xfrm>
            <a:off x="642900" y="4084725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0" name="Google Shape;220;p33"/>
          <p:cNvSpPr txBox="1"/>
          <p:nvPr/>
        </p:nvSpPr>
        <p:spPr>
          <a:xfrm>
            <a:off x="1510625" y="1751060"/>
            <a:ext cx="98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0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1" name="Google Shape;221;p33"/>
          <p:cNvSpPr txBox="1"/>
          <p:nvPr/>
        </p:nvSpPr>
        <p:spPr>
          <a:xfrm>
            <a:off x="3133650" y="2340900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17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2" name="Google Shape;222;p33"/>
          <p:cNvSpPr txBox="1"/>
          <p:nvPr/>
        </p:nvSpPr>
        <p:spPr>
          <a:xfrm>
            <a:off x="4569600" y="2922175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30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3" name="Google Shape;223;p33"/>
          <p:cNvSpPr txBox="1"/>
          <p:nvPr/>
        </p:nvSpPr>
        <p:spPr>
          <a:xfrm>
            <a:off x="6005550" y="3503450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19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4" name="Google Shape;224;p33"/>
          <p:cNvSpPr txBox="1"/>
          <p:nvPr/>
        </p:nvSpPr>
        <p:spPr>
          <a:xfrm>
            <a:off x="7441500" y="4080125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115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5" name="Google Shape;225;p33"/>
          <p:cNvSpPr txBox="1"/>
          <p:nvPr/>
        </p:nvSpPr>
        <p:spPr>
          <a:xfrm>
            <a:off x="3133650" y="1751050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7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6" name="Google Shape;226;p33"/>
          <p:cNvSpPr txBox="1"/>
          <p:nvPr/>
        </p:nvSpPr>
        <p:spPr>
          <a:xfrm>
            <a:off x="4569600" y="1751050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6005550" y="1751050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8" name="Google Shape;228;p33"/>
          <p:cNvSpPr txBox="1"/>
          <p:nvPr/>
        </p:nvSpPr>
        <p:spPr>
          <a:xfrm>
            <a:off x="7441500" y="1751050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9" name="Google Shape;229;p33"/>
          <p:cNvSpPr txBox="1"/>
          <p:nvPr/>
        </p:nvSpPr>
        <p:spPr>
          <a:xfrm>
            <a:off x="1697675" y="2340900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0" name="Google Shape;230;p33"/>
          <p:cNvSpPr txBox="1"/>
          <p:nvPr/>
        </p:nvSpPr>
        <p:spPr>
          <a:xfrm>
            <a:off x="4569625" y="2340900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5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1" name="Google Shape;231;p33"/>
          <p:cNvSpPr txBox="1"/>
          <p:nvPr/>
        </p:nvSpPr>
        <p:spPr>
          <a:xfrm>
            <a:off x="6005600" y="2340900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2" name="Google Shape;232;p33"/>
          <p:cNvSpPr txBox="1"/>
          <p:nvPr/>
        </p:nvSpPr>
        <p:spPr>
          <a:xfrm>
            <a:off x="7441575" y="2337400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3" name="Google Shape;233;p33"/>
          <p:cNvSpPr txBox="1"/>
          <p:nvPr/>
        </p:nvSpPr>
        <p:spPr>
          <a:xfrm>
            <a:off x="1697675" y="2930750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4" name="Google Shape;234;p33"/>
          <p:cNvSpPr txBox="1"/>
          <p:nvPr/>
        </p:nvSpPr>
        <p:spPr>
          <a:xfrm>
            <a:off x="3133638" y="2930750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5" name="Google Shape;235;p33"/>
          <p:cNvSpPr txBox="1"/>
          <p:nvPr/>
        </p:nvSpPr>
        <p:spPr>
          <a:xfrm>
            <a:off x="6005550" y="2922175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6" name="Google Shape;236;p33"/>
          <p:cNvSpPr txBox="1"/>
          <p:nvPr/>
        </p:nvSpPr>
        <p:spPr>
          <a:xfrm>
            <a:off x="7441500" y="2930750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1697675" y="3503645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8" name="Google Shape;238;p33"/>
          <p:cNvSpPr txBox="1"/>
          <p:nvPr/>
        </p:nvSpPr>
        <p:spPr>
          <a:xfrm>
            <a:off x="3133650" y="3502055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4569600" y="3503450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10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0" name="Google Shape;240;p33"/>
          <p:cNvSpPr txBox="1"/>
          <p:nvPr/>
        </p:nvSpPr>
        <p:spPr>
          <a:xfrm>
            <a:off x="7441500" y="3505438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12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1" name="Google Shape;241;p33"/>
          <p:cNvSpPr txBox="1"/>
          <p:nvPr/>
        </p:nvSpPr>
        <p:spPr>
          <a:xfrm>
            <a:off x="1702100" y="4076550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2" name="Google Shape;242;p33"/>
          <p:cNvSpPr txBox="1"/>
          <p:nvPr/>
        </p:nvSpPr>
        <p:spPr>
          <a:xfrm>
            <a:off x="3133650" y="4073350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3" name="Google Shape;243;p33"/>
          <p:cNvSpPr txBox="1"/>
          <p:nvPr/>
        </p:nvSpPr>
        <p:spPr>
          <a:xfrm>
            <a:off x="4565210" y="4084725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4" name="Google Shape;244;p33"/>
          <p:cNvSpPr txBox="1"/>
          <p:nvPr/>
        </p:nvSpPr>
        <p:spPr>
          <a:xfrm>
            <a:off x="6003350" y="4073350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6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type="title"/>
          </p:nvPr>
        </p:nvSpPr>
        <p:spPr>
          <a:xfrm>
            <a:off x="367300" y="380175"/>
            <a:ext cx="85206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Analysis</a:t>
            </a:r>
            <a:endParaRPr sz="3500"/>
          </a:p>
        </p:txBody>
      </p:sp>
      <p:sp>
        <p:nvSpPr>
          <p:cNvPr id="250" name="Google Shape;250;p34"/>
          <p:cNvSpPr txBox="1"/>
          <p:nvPr/>
        </p:nvSpPr>
        <p:spPr>
          <a:xfrm>
            <a:off x="436750" y="1428775"/>
            <a:ext cx="8135700" cy="2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●"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Logistic model captured predictive relationships between input features and the categorical target variable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●"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Small input volume made </a:t>
            </a:r>
            <a:r>
              <a:rPr i="1"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AllRetained</a:t>
            </a: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optimal attribute selection method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●"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Confounding variables (i.e. school, state, etc.) taint results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type="title"/>
          </p:nvPr>
        </p:nvSpPr>
        <p:spPr>
          <a:xfrm>
            <a:off x="367300" y="380175"/>
            <a:ext cx="85206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Conclusion &amp; Future Work</a:t>
            </a:r>
            <a:endParaRPr sz="3500"/>
          </a:p>
        </p:txBody>
      </p:sp>
      <p:sp>
        <p:nvSpPr>
          <p:cNvPr id="261" name="Google Shape;261;p36"/>
          <p:cNvSpPr txBox="1"/>
          <p:nvPr/>
        </p:nvSpPr>
        <p:spPr>
          <a:xfrm>
            <a:off x="467500" y="1576675"/>
            <a:ext cx="79002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●"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Incorporate features like socioeconomic status, school, sleep patterns, etc.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●"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Hyperparameter tuning to optimize performance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●"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Explore tailored frameworks using Google Colab/Jupyter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67300" y="296125"/>
            <a:ext cx="85206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Descriptive Attributes</a:t>
            </a:r>
            <a:endParaRPr sz="350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543600" y="1110850"/>
            <a:ext cx="8056800" cy="38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Students Performance Dataset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Contains demographics, study habits, and extracurricular </a:t>
            </a:r>
            <a:r>
              <a:rPr lang="en" sz="2000">
                <a:solidFill>
                  <a:srgbClr val="FFFFFF"/>
                </a:solidFill>
              </a:rPr>
              <a:t>information</a:t>
            </a:r>
            <a:r>
              <a:rPr lang="en" sz="2000">
                <a:solidFill>
                  <a:srgbClr val="FFFFFF"/>
                </a:solidFill>
              </a:rPr>
              <a:t> for 2,392 high school students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Target is </a:t>
            </a:r>
            <a:r>
              <a:rPr i="1" lang="en" sz="2000">
                <a:solidFill>
                  <a:srgbClr val="FFFFFF"/>
                </a:solidFill>
              </a:rPr>
              <a:t>GradeClass</a:t>
            </a:r>
            <a:r>
              <a:rPr lang="en" sz="2000">
                <a:solidFill>
                  <a:srgbClr val="FFFFFF"/>
                </a:solidFill>
              </a:rPr>
              <a:t>, a quantitative discrete variable for GPA classification: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b="1" lang="en" sz="2000">
                <a:solidFill>
                  <a:srgbClr val="FFFFFF"/>
                </a:solidFill>
              </a:rPr>
              <a:t>0: </a:t>
            </a:r>
            <a:r>
              <a:rPr lang="en" sz="2000">
                <a:solidFill>
                  <a:srgbClr val="FFFFFF"/>
                </a:solidFill>
              </a:rPr>
              <a:t> GPA &gt;= 3.5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b="1" lang="en" sz="2000">
                <a:solidFill>
                  <a:srgbClr val="FFFFFF"/>
                </a:solidFill>
              </a:rPr>
              <a:t>1:  </a:t>
            </a:r>
            <a:r>
              <a:rPr lang="en" sz="2000">
                <a:solidFill>
                  <a:srgbClr val="FFFFFF"/>
                </a:solidFill>
              </a:rPr>
              <a:t>3.0 &lt;= GPA &lt; 3.5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b="1" lang="en" sz="2000">
                <a:solidFill>
                  <a:srgbClr val="FFFFFF"/>
                </a:solidFill>
              </a:rPr>
              <a:t>2: </a:t>
            </a:r>
            <a:r>
              <a:rPr lang="en" sz="2000">
                <a:solidFill>
                  <a:srgbClr val="FFFFFF"/>
                </a:solidFill>
              </a:rPr>
              <a:t> 2.5 &lt;= GPA &lt; 3.0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b="1" lang="en" sz="2000">
                <a:solidFill>
                  <a:srgbClr val="FFFFFF"/>
                </a:solidFill>
              </a:rPr>
              <a:t>3: </a:t>
            </a:r>
            <a:r>
              <a:rPr lang="en" sz="2000">
                <a:solidFill>
                  <a:srgbClr val="FFFFFF"/>
                </a:solidFill>
              </a:rPr>
              <a:t> </a:t>
            </a:r>
            <a:r>
              <a:rPr lang="en" sz="2000">
                <a:solidFill>
                  <a:srgbClr val="FFFFFF"/>
                </a:solidFill>
              </a:rPr>
              <a:t>2.0 &lt;= GPA &lt; 2.5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b="1" lang="en" sz="2000">
                <a:solidFill>
                  <a:srgbClr val="FFFFFF"/>
                </a:solidFill>
              </a:rPr>
              <a:t>4: </a:t>
            </a:r>
            <a:r>
              <a:rPr lang="en" sz="2000">
                <a:solidFill>
                  <a:srgbClr val="FFFFFF"/>
                </a:solidFill>
              </a:rPr>
              <a:t> GPA &lt; 2.0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67300" y="213350"/>
            <a:ext cx="85206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Attributes</a:t>
            </a:r>
            <a:endParaRPr sz="3500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67300" y="1072650"/>
            <a:ext cx="54504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2000">
                <a:solidFill>
                  <a:srgbClr val="FFFFFF"/>
                </a:solidFill>
              </a:rPr>
              <a:t>Students Performance Dataset contains 14 attributes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189275" y="1788450"/>
            <a:ext cx="3071100" cy="32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rabicPeriod"/>
            </a:pPr>
            <a:r>
              <a:rPr b="1" lang="en" sz="1500">
                <a:solidFill>
                  <a:srgbClr val="FFFFFF"/>
                </a:solidFill>
              </a:rPr>
              <a:t>Student ID</a:t>
            </a:r>
            <a:r>
              <a:rPr lang="en" sz="1500">
                <a:solidFill>
                  <a:srgbClr val="FFFFFF"/>
                </a:solidFill>
              </a:rPr>
              <a:t> (1001-3392)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rabicPeriod"/>
            </a:pPr>
            <a:r>
              <a:rPr b="1" lang="en" sz="1500">
                <a:solidFill>
                  <a:srgbClr val="FFFFFF"/>
                </a:solidFill>
              </a:rPr>
              <a:t>Age</a:t>
            </a:r>
            <a:r>
              <a:rPr lang="en" sz="1500">
                <a:solidFill>
                  <a:srgbClr val="FFFFFF"/>
                </a:solidFill>
              </a:rPr>
              <a:t> (15-18)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rabicPeriod"/>
            </a:pPr>
            <a:r>
              <a:rPr b="1" lang="en" sz="1500">
                <a:solidFill>
                  <a:srgbClr val="FFFFFF"/>
                </a:solidFill>
              </a:rPr>
              <a:t>Gender</a:t>
            </a:r>
            <a:endParaRPr b="1" sz="1500">
              <a:solidFill>
                <a:srgbClr val="FFFFFF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0: Male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1: Female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rabicPeriod"/>
            </a:pPr>
            <a:r>
              <a:rPr b="1" lang="en" sz="1500">
                <a:solidFill>
                  <a:srgbClr val="FFFFFF"/>
                </a:solidFill>
              </a:rPr>
              <a:t>Ethnicity</a:t>
            </a:r>
            <a:endParaRPr b="1" sz="1500">
              <a:solidFill>
                <a:srgbClr val="FFFFFF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0: Caucasian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1: African American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2: Asian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3: Other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2882425" y="1788450"/>
            <a:ext cx="3151200" cy="31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 startAt="5"/>
            </a:pPr>
            <a:r>
              <a:rPr b="1" lang="en" sz="1500">
                <a:solidFill>
                  <a:schemeClr val="dk1"/>
                </a:solidFill>
              </a:rPr>
              <a:t>ParentalEducation</a:t>
            </a:r>
            <a:endParaRPr b="1"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0: None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1: High School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2: Some College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3: Bachelor's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4: Higher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rabicPeriod" startAt="5"/>
            </a:pPr>
            <a:r>
              <a:rPr b="1" lang="en" sz="1500">
                <a:solidFill>
                  <a:srgbClr val="FFFFFF"/>
                </a:solidFill>
              </a:rPr>
              <a:t>StudyTimeWeekly</a:t>
            </a:r>
            <a:r>
              <a:rPr lang="en" sz="1500">
                <a:solidFill>
                  <a:srgbClr val="FFFFFF"/>
                </a:solidFill>
              </a:rPr>
              <a:t> (0.0-20.0)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Study time in hours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rabicPeriod" startAt="5"/>
            </a:pPr>
            <a:r>
              <a:rPr b="1" lang="en" sz="1500">
                <a:solidFill>
                  <a:srgbClr val="FFFFFF"/>
                </a:solidFill>
              </a:rPr>
              <a:t>Absences</a:t>
            </a:r>
            <a:r>
              <a:rPr lang="en" sz="1500">
                <a:solidFill>
                  <a:srgbClr val="FFFFFF"/>
                </a:solidFill>
              </a:rPr>
              <a:t> (0-30)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 startAt="5"/>
            </a:pPr>
            <a:r>
              <a:rPr b="1" lang="en" sz="1500">
                <a:solidFill>
                  <a:schemeClr val="dk1"/>
                </a:solidFill>
              </a:rPr>
              <a:t>Tutoring</a:t>
            </a:r>
            <a:endParaRPr b="1"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0: No tutoring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1: Receives tutoring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5741500" y="286050"/>
            <a:ext cx="3326400" cy="4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rage"/>
              <a:buAutoNum type="arabicPeriod" startAt="9"/>
            </a:pPr>
            <a:r>
              <a:rPr b="1"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ParentalSupport</a:t>
            </a: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(self-evaluated)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rage"/>
              <a:buChar char="○"/>
            </a:pP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0: None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rage"/>
              <a:buChar char="○"/>
            </a:pP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1: Low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rage"/>
              <a:buChar char="○"/>
            </a:pP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2: Moderate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rage"/>
              <a:buChar char="○"/>
            </a:pP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3: High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rage"/>
              <a:buChar char="○"/>
            </a:pP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4: Very High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rage"/>
              <a:buAutoNum type="arabicPeriod" startAt="9"/>
            </a:pPr>
            <a:r>
              <a:rPr b="1"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Extracurricular</a:t>
            </a:r>
            <a:endParaRPr b="1"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rage"/>
              <a:buChar char="○"/>
            </a:pP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0: No participation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rage"/>
              <a:buChar char="○"/>
            </a:pP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1: Participation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rage"/>
              <a:buAutoNum type="arabicPeriod" startAt="9"/>
            </a:pPr>
            <a:r>
              <a:rPr b="1"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Sports</a:t>
            </a:r>
            <a:endParaRPr b="1"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rage"/>
              <a:buChar char="○"/>
            </a:pP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0: Does not play sport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rage"/>
              <a:buChar char="○"/>
            </a:pP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1: Plays sport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rage"/>
              <a:buAutoNum type="arabicPeriod" startAt="9"/>
            </a:pPr>
            <a:r>
              <a:rPr b="1"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Music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rage"/>
              <a:buChar char="○"/>
            </a:pP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0: No music activities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rage"/>
              <a:buChar char="○"/>
            </a:pP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1: Music activities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rage"/>
              <a:buAutoNum type="arabicPeriod" startAt="9"/>
            </a:pPr>
            <a:r>
              <a:rPr b="1"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Volunteering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rage"/>
              <a:buChar char="○"/>
            </a:pP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0: No music activities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rage"/>
              <a:buChar char="○"/>
            </a:pP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1: Music activities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rage"/>
              <a:buAutoNum type="arabicPeriod" startAt="9"/>
            </a:pPr>
            <a:r>
              <a:rPr b="1"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GPA</a:t>
            </a: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(2.0-4.0)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67300" y="143725"/>
            <a:ext cx="85206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Data Cleaning</a:t>
            </a:r>
            <a:endParaRPr sz="3500"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543600" y="895525"/>
            <a:ext cx="8056800" cy="10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We removed the StudentID and GPA attributes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Student ID - no predictive power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GPA - class variable is just GPA discretized 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34652" l="1908" r="1706" t="11144"/>
          <a:stretch/>
        </p:blipFill>
        <p:spPr>
          <a:xfrm>
            <a:off x="405000" y="2102425"/>
            <a:ext cx="8334000" cy="2944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9"/>
          <p:cNvCxnSpPr/>
          <p:nvPr/>
        </p:nvCxnSpPr>
        <p:spPr>
          <a:xfrm>
            <a:off x="668425" y="2385300"/>
            <a:ext cx="477600" cy="252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9"/>
          <p:cNvCxnSpPr/>
          <p:nvPr/>
        </p:nvCxnSpPr>
        <p:spPr>
          <a:xfrm flipH="1">
            <a:off x="682834" y="2395050"/>
            <a:ext cx="426000" cy="2502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7661050" y="2385300"/>
            <a:ext cx="309600" cy="252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9"/>
          <p:cNvCxnSpPr/>
          <p:nvPr/>
        </p:nvCxnSpPr>
        <p:spPr>
          <a:xfrm flipH="1">
            <a:off x="7670382" y="2395050"/>
            <a:ext cx="276000" cy="2502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67300" y="296125"/>
            <a:ext cx="85206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Normalization</a:t>
            </a:r>
            <a:endParaRPr sz="3500"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543600" y="1066975"/>
            <a:ext cx="8056800" cy="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Min max normalization to ensure all values range between 0 and 1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18146" l="0" r="0" t="0"/>
          <a:stretch/>
        </p:blipFill>
        <p:spPr>
          <a:xfrm>
            <a:off x="152400" y="2096298"/>
            <a:ext cx="8839198" cy="119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95250" y="1590850"/>
            <a:ext cx="8056800" cy="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Before: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95250" y="3323425"/>
            <a:ext cx="8056800" cy="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After</a:t>
            </a:r>
            <a:r>
              <a:rPr b="1" lang="en" sz="2000">
                <a:solidFill>
                  <a:srgbClr val="FFFFFF"/>
                </a:solidFill>
              </a:rPr>
              <a:t>:</a:t>
            </a:r>
            <a:endParaRPr b="1" sz="2000">
              <a:solidFill>
                <a:srgbClr val="FFFFFF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175" y="3823025"/>
            <a:ext cx="8839198" cy="121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SELECTION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