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Light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Sans Medium"/>
      <p:regular r:id="rId34"/>
      <p:bold r:id="rId35"/>
      <p:italic r:id="rId36"/>
      <p:boldItalic r:id="rId37"/>
    </p:embeddedFont>
    <p:embeddedFont>
      <p:font typeface="Comfortaa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Light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Light-italic.fntdata"/><Relationship Id="rId27" Type="http://schemas.openxmlformats.org/officeDocument/2006/relationships/font" Target="fonts/IBMPlex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slide" Target="slides/slide7.xml"/><Relationship Id="rId35" Type="http://schemas.openxmlformats.org/officeDocument/2006/relationships/font" Target="fonts/IBMPlexSansMedium-bold.fntdata"/><Relationship Id="rId12" Type="http://schemas.openxmlformats.org/officeDocument/2006/relationships/slide" Target="slides/slide6.xml"/><Relationship Id="rId34" Type="http://schemas.openxmlformats.org/officeDocument/2006/relationships/font" Target="fonts/IBMPlexSansMedium-regular.fntdata"/><Relationship Id="rId15" Type="http://schemas.openxmlformats.org/officeDocument/2006/relationships/slide" Target="slides/slide9.xml"/><Relationship Id="rId37" Type="http://schemas.openxmlformats.org/officeDocument/2006/relationships/font" Target="fonts/IBMPlexSans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SansMedium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Medium-bold.fntdata"/><Relationship Id="rId16" Type="http://schemas.openxmlformats.org/officeDocument/2006/relationships/slide" Target="slides/slide10.xml"/><Relationship Id="rId38" Type="http://schemas.openxmlformats.org/officeDocument/2006/relationships/font" Target="fonts/Comfortaa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f667867c4_1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f667867c4_1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d0bbe094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d0bbe09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d0bbe09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d0bbe09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d0bbe094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d0bbe094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2d0bbe09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2d0bbe09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2d0bbe094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2d0bbe09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f667867c4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f667867c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f667867c4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f667867c4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d0bbe09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d0bbe09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d0bbe09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d0bbe09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d0bbe09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d0bbe09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f667867c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f667867c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d0bbe09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d0bbe09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f667867c4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f667867c4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d0bbe09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d0bbe09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ONE_COLUMN_TEXT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0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57" name="Google Shape;157;p2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9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62" name="Google Shape;162;p2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9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6" name="Google Shape;166;p29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73" name="Google Shape;173;p30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30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78" name="Google Shape;178;p30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0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3" type="subTitle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87" name="Google Shape;187;p31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1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2" type="subTitle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3" type="body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31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4" type="subTitle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5" type="body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" name="Google Shape;196;p31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6" type="subTitle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7" type="body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" name="Google Shape;199;p31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8" type="subTitle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220" name="Google Shape;220;p34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22" name="Google Shape;222;p3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5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29" name="Google Shape;229;p3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3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6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37" name="Google Shape;237;p3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6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6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1" name="Google Shape;241;p36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2" type="subTitle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3" name="Google Shape;243;p36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3" type="subTitle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5" name="Google Shape;245;p36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idx="4" type="subTitle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7" name="Google Shape;247;p36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5" type="subTitle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9" name="Google Shape;249;p36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6" type="subTitle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_1_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89" name="Google Shape;289;p4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_1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5"/>
          <p:cNvSpPr/>
          <p:nvPr>
            <p:ph idx="2" type="pic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_1_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3" name="Google Shape;303;p46"/>
          <p:cNvSpPr txBox="1"/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46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5" name="Google Shape;305;p46"/>
          <p:cNvSpPr/>
          <p:nvPr>
            <p:ph idx="2" type="pic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6"/>
          <p:cNvSpPr/>
          <p:nvPr>
            <p:ph idx="3" type="pic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6"/>
          <p:cNvSpPr/>
          <p:nvPr>
            <p:ph idx="4" type="pic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6"/>
          <p:cNvSpPr/>
          <p:nvPr>
            <p:ph idx="5" type="pic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6"/>
          <p:cNvSpPr/>
          <p:nvPr>
            <p:ph idx="6" type="pic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/>
          <p:nvPr>
            <p:ph idx="7" type="pic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/>
          <p:nvPr>
            <p:ph idx="8" type="pic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/>
          <p:nvPr>
            <p:ph idx="9" type="pic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6"/>
          <p:cNvSpPr/>
          <p:nvPr>
            <p:ph idx="13" type="pic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47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7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7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1" name="Google Shape;321;p47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2" name="Google Shape;322;p47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4" name="Google Shape;324;p47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5" name="Google Shape;325;p47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31" name="Google Shape;331;p4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8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48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 txBox="1"/>
          <p:nvPr>
            <p:ph idx="2" type="subTitle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3" type="body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8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"/>
          <p:cNvSpPr txBox="1"/>
          <p:nvPr>
            <p:ph idx="4" type="subTitle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5" type="body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48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>
            <p:ph idx="6" type="subTitle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41" name="Google Shape;341;p48"/>
          <p:cNvSpPr/>
          <p:nvPr>
            <p:ph idx="7" type="pic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8"/>
          <p:cNvSpPr/>
          <p:nvPr>
            <p:ph idx="8" type="pic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8"/>
          <p:cNvSpPr/>
          <p:nvPr>
            <p:ph idx="9" type="pic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48" name="Google Shape;348;p4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9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9"/>
          <p:cNvSpPr/>
          <p:nvPr>
            <p:ph idx="2" type="pic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9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53" name="Google Shape;353;p49"/>
          <p:cNvSpPr txBox="1"/>
          <p:nvPr>
            <p:ph idx="3" type="body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49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 txBox="1"/>
          <p:nvPr>
            <p:ph idx="4" type="subTitle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56" name="Google Shape;356;p49"/>
          <p:cNvSpPr txBox="1"/>
          <p:nvPr>
            <p:ph idx="5" type="body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7" name="Google Shape;357;p49"/>
          <p:cNvSpPr/>
          <p:nvPr>
            <p:ph idx="6" type="pic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2" name="Google Shape;362;p50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3" name="Google Shape;363;p50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4" name="Google Shape;364;p50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5" name="Google Shape;365;p50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6" name="Google Shape;366;p50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7" name="Google Shape;367;p50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68" name="Google Shape;368;p5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2" name="Google Shape;372;p51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9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04800" lvl="1" marL="914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04800" lvl="2" marL="1371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04800" lvl="3" marL="1828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04800" lvl="4" marL="22860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04800" lvl="5" marL="27432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04800" lvl="6" marL="3200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04800" lvl="7" marL="3657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04800" lvl="8" marL="411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nford.edu/~cpiech/cs221/handouts/kmeans.html" TargetMode="External"/><Relationship Id="rId4" Type="http://schemas.openxmlformats.org/officeDocument/2006/relationships/hyperlink" Target="https://www.researchgate.net/publication/380208588_Research_on_clustering_algorithms_based_on_the_Iris_dataset" TargetMode="External"/><Relationship Id="rId5" Type="http://schemas.openxmlformats.org/officeDocument/2006/relationships/hyperlink" Target="https://onlinelibrary.wiley.com/doi/10.1155/2020/3650926?utm_source=chatgpt.com" TargetMode="External"/><Relationship Id="rId6" Type="http://schemas.openxmlformats.org/officeDocument/2006/relationships/hyperlink" Target="https://ieeexplore.ieee.org/document/82611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400050" y="457200"/>
            <a:ext cx="83439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A Novel Approach to Outlier-Aware K-means Clustering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2492550" y="3006050"/>
            <a:ext cx="4158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Quarter 2 Project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Dhruv Chandna &amp; Soham Jain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Dr. Yilmaz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Period 6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02/05/2025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Performance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0" name="Google Shape;470;p63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Accuracy, Precision, Recall, F1-score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our own performance metric called “homogeneity” to measure how much of a cluster belongs to the same class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Homogeneity = (max count of a label in C) / (total points in C), where C is the cluster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Confusion matrix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Performance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64"/>
          <p:cNvSpPr txBox="1"/>
          <p:nvPr>
            <p:ph type="title"/>
          </p:nvPr>
        </p:nvSpPr>
        <p:spPr>
          <a:xfrm>
            <a:off x="457200" y="1578375"/>
            <a:ext cx="42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K-means: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0.9065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0.9080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0.8978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0.8978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1 Homogeneity: 1.0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2 Homogeneity: 0.813</a:t>
            </a:r>
            <a:endParaRPr sz="1800"/>
          </a:p>
        </p:txBody>
      </p:sp>
      <p:sp>
        <p:nvSpPr>
          <p:cNvPr id="477" name="Google Shape;477;p64"/>
          <p:cNvSpPr txBox="1"/>
          <p:nvPr>
            <p:ph type="title"/>
          </p:nvPr>
        </p:nvSpPr>
        <p:spPr>
          <a:xfrm>
            <a:off x="4572000" y="1578375"/>
            <a:ext cx="42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Outlier-Aware </a:t>
            </a:r>
            <a:r>
              <a:rPr lang="en" sz="1800"/>
              <a:t>K-means: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0.9115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0.9140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0.9044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0.9044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1 Homogeneity: 1.0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2 Homogeneity: 0.823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Confusion Matrices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83" name="Google Shape;48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88" y="1342400"/>
            <a:ext cx="7530219" cy="35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9" name="Google Shape;489;p66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Outlier-Aware K-means algorithm improves performance compared to standard K-means in datasets with outliers.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weighted integration of K-means and K-medians allows for better cluster homogeneity without completely discarding outliers.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Performance metrics, including accuracy and F1-score, show a slight improvement over traditional K-means.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Future Work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67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Test our model on real-world datasets with higher dimensionality (e.g. iris, diabetes, etc.)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Explore other adaptive weighting strategies to dynamically adjust outlier influence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68"/>
          <p:cNvSpPr txBox="1"/>
          <p:nvPr>
            <p:ph type="title"/>
          </p:nvPr>
        </p:nvSpPr>
        <p:spPr>
          <a:xfrm>
            <a:off x="342900" y="1583100"/>
            <a:ext cx="81258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https://stanford.edu/~cpiech/cs221/handouts/kmeans.html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https://www.researchgate.net/publication/380208588_Research_on_clustering_algorithms_based_on_the_Iris_dataset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https://onlinelibrary.wiley.com/doi/10.1155/2020/3650926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https://ieeexplore.ieee.org/document/8261116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/>
        </p:nvSpPr>
        <p:spPr>
          <a:xfrm>
            <a:off x="6577103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5" name="Google Shape;395;p55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342900" y="1553053"/>
            <a:ext cx="607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our own dataset with 450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Input: </a:t>
            </a:r>
            <a:r>
              <a:rPr lang="en" sz="2000"/>
              <a:t>CSV containing values for 2 </a:t>
            </a:r>
            <a:r>
              <a:rPr lang="en" sz="2000"/>
              <a:t>quantitative</a:t>
            </a:r>
            <a:r>
              <a:rPr lang="en" sz="2000"/>
              <a:t> continuous features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Output: </a:t>
            </a:r>
            <a:r>
              <a:rPr lang="en" sz="2000"/>
              <a:t>Target classification (0 or 1) using a novel, outlier-aware K-means clustering algorithm</a:t>
            </a:r>
            <a:endParaRPr sz="2000"/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25" y="1466328"/>
            <a:ext cx="2655362" cy="19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7762777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8460265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00" name="Google Shape;400;p55"/>
          <p:cNvCxnSpPr/>
          <p:nvPr/>
        </p:nvCxnSpPr>
        <p:spPr>
          <a:xfrm rot="10800000">
            <a:off x="6932271" y="3577388"/>
            <a:ext cx="194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5"/>
          <p:cNvCxnSpPr/>
          <p:nvPr/>
        </p:nvCxnSpPr>
        <p:spPr>
          <a:xfrm flipH="1" rot="10800000">
            <a:off x="7710625" y="3586625"/>
            <a:ext cx="166800" cy="40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55"/>
          <p:cNvSpPr txBox="1"/>
          <p:nvPr/>
        </p:nvSpPr>
        <p:spPr>
          <a:xfrm>
            <a:off x="6960080" y="3911025"/>
            <a:ext cx="96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</a:t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42900" y="457200"/>
            <a:ext cx="59961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Background: K-means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200" y="1651800"/>
            <a:ext cx="5069350" cy="34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>
            <p:ph type="title"/>
          </p:nvPr>
        </p:nvSpPr>
        <p:spPr>
          <a:xfrm>
            <a:off x="342900" y="1553050"/>
            <a:ext cx="370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Calculates Euclidean distances between data points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mean value as the new centroid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sensitivity to outliers</a:t>
            </a:r>
            <a:endParaRPr sz="2000"/>
          </a:p>
        </p:txBody>
      </p:sp>
      <p:sp>
        <p:nvSpPr>
          <p:cNvPr id="410" name="Google Shape;410;p56"/>
          <p:cNvSpPr txBox="1"/>
          <p:nvPr/>
        </p:nvSpPr>
        <p:spPr>
          <a:xfrm>
            <a:off x="3844009" y="1279025"/>
            <a:ext cx="25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 = 2: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42900" y="457200"/>
            <a:ext cx="65523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Background: K-medians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6" name="Google Shape;416;p57"/>
          <p:cNvSpPr txBox="1"/>
          <p:nvPr>
            <p:ph type="title"/>
          </p:nvPr>
        </p:nvSpPr>
        <p:spPr>
          <a:xfrm>
            <a:off x="342900" y="1553050"/>
            <a:ext cx="383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mean, the measure of center is median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Resistant to outliers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Poor representation of varying/split data clusters</a:t>
            </a:r>
            <a:endParaRPr sz="2000"/>
          </a:p>
        </p:txBody>
      </p:sp>
      <p:pic>
        <p:nvPicPr>
          <p:cNvPr id="417" name="Google Shape;417;p57"/>
          <p:cNvPicPr preferRelativeResize="0"/>
          <p:nvPr/>
        </p:nvPicPr>
        <p:blipFill rotWithShape="1">
          <a:blip r:embed="rId3">
            <a:alphaModFix/>
          </a:blip>
          <a:srcRect b="0" l="0" r="0" t="11971"/>
          <a:stretch/>
        </p:blipFill>
        <p:spPr>
          <a:xfrm>
            <a:off x="4287500" y="1899825"/>
            <a:ext cx="4791625" cy="21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3" name="Google Shape;4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0" y="1206275"/>
            <a:ext cx="4611254" cy="35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>
            <p:ph type="title"/>
          </p:nvPr>
        </p:nvSpPr>
        <p:spPr>
          <a:xfrm>
            <a:off x="342900" y="1553050"/>
            <a:ext cx="370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/>
              <a:t>450 total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large clusters of 200 instances for each class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cluster with 50 instances in between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342900" y="3048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Related Work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0" name="Google Shape;430;p59"/>
          <p:cNvSpPr txBox="1"/>
          <p:nvPr>
            <p:ph type="title"/>
          </p:nvPr>
        </p:nvSpPr>
        <p:spPr>
          <a:xfrm>
            <a:off x="342900" y="1372425"/>
            <a:ext cx="7947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Song (2024)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89% accuracy with K-means on iris dataset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Limitation: Sensitivity to outliers and variance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Zhang et al. (2020); Olukanmi and Twala (2017)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Applied K-means after removing all outliers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Limitation: loss of information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342900" y="3810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6" name="Google Shape;436;p60"/>
          <p:cNvSpPr txBox="1"/>
          <p:nvPr>
            <p:ph type="title"/>
          </p:nvPr>
        </p:nvSpPr>
        <p:spPr>
          <a:xfrm>
            <a:off x="342900" y="1532025"/>
            <a:ext cx="706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propose a clustering algorithm that accounts for outliers without needing to completely remove them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Weighted mean for setting new centroid locations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Hybrid integration of K-means with K-medians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342900" y="457200"/>
            <a:ext cx="6487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Methods: Our Algorithm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2" name="Google Shape;442;p61"/>
          <p:cNvSpPr txBox="1"/>
          <p:nvPr>
            <p:ph type="title"/>
          </p:nvPr>
        </p:nvSpPr>
        <p:spPr>
          <a:xfrm>
            <a:off x="171450" y="1689375"/>
            <a:ext cx="8801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 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 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 = (1 - λ) • 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 + λ • 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median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median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</a:t>
            </a:r>
            <a:endParaRPr sz="25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443" name="Google Shape;443;p61"/>
          <p:cNvCxnSpPr>
            <a:stCxn id="444" idx="0"/>
          </p:cNvCxnSpPr>
          <p:nvPr/>
        </p:nvCxnSpPr>
        <p:spPr>
          <a:xfrm flipH="1" rot="10800000">
            <a:off x="1175100" y="2334100"/>
            <a:ext cx="49500" cy="149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61"/>
          <p:cNvSpPr txBox="1"/>
          <p:nvPr/>
        </p:nvSpPr>
        <p:spPr>
          <a:xfrm>
            <a:off x="342900" y="3832600"/>
            <a:ext cx="16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New centroid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2591225" y="3555550"/>
            <a:ext cx="205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Centroid calculated with K-means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46" name="Google Shape;446;p61"/>
          <p:cNvCxnSpPr>
            <a:stCxn id="445" idx="0"/>
          </p:cNvCxnSpPr>
          <p:nvPr/>
        </p:nvCxnSpPr>
        <p:spPr>
          <a:xfrm flipH="1" rot="10800000">
            <a:off x="3619325" y="2335750"/>
            <a:ext cx="525600" cy="121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61"/>
          <p:cNvCxnSpPr>
            <a:stCxn id="448" idx="0"/>
          </p:cNvCxnSpPr>
          <p:nvPr/>
        </p:nvCxnSpPr>
        <p:spPr>
          <a:xfrm rot="10800000">
            <a:off x="7254750" y="2343250"/>
            <a:ext cx="689700" cy="12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61"/>
          <p:cNvSpPr txBox="1"/>
          <p:nvPr/>
        </p:nvSpPr>
        <p:spPr>
          <a:xfrm>
            <a:off x="6916350" y="3555550"/>
            <a:ext cx="205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Centroid calculated with K-medians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49" name="Google Shape;449;p61"/>
          <p:cNvCxnSpPr/>
          <p:nvPr/>
        </p:nvCxnSpPr>
        <p:spPr>
          <a:xfrm rot="10800000">
            <a:off x="5784875" y="2213025"/>
            <a:ext cx="34800" cy="110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61"/>
          <p:cNvSpPr txBox="1"/>
          <p:nvPr/>
        </p:nvSpPr>
        <p:spPr>
          <a:xfrm>
            <a:off x="4774175" y="3319725"/>
            <a:ext cx="20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Weight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Methods: Weight Calculation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6" name="Google Shape;456;p62"/>
          <p:cNvSpPr txBox="1"/>
          <p:nvPr>
            <p:ph type="title"/>
          </p:nvPr>
        </p:nvSpPr>
        <p:spPr>
          <a:xfrm>
            <a:off x="641701" y="1870776"/>
            <a:ext cx="21570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λ</a:t>
            </a:r>
            <a:r>
              <a:rPr lang="en" sz="36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 =</a:t>
            </a:r>
            <a:endParaRPr sz="3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457" name="Google Shape;457;p62"/>
          <p:cNvCxnSpPr/>
          <p:nvPr/>
        </p:nvCxnSpPr>
        <p:spPr>
          <a:xfrm rot="10800000">
            <a:off x="1374066" y="2649033"/>
            <a:ext cx="18300" cy="116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62"/>
          <p:cNvSpPr txBox="1"/>
          <p:nvPr/>
        </p:nvSpPr>
        <p:spPr>
          <a:xfrm>
            <a:off x="304800" y="3811233"/>
            <a:ext cx="21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Weight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9" name="Google Shape;459;p62"/>
          <p:cNvSpPr txBox="1"/>
          <p:nvPr>
            <p:ph type="title"/>
          </p:nvPr>
        </p:nvSpPr>
        <p:spPr>
          <a:xfrm>
            <a:off x="2967349" y="1848484"/>
            <a:ext cx="18513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outliers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30" y="1845725"/>
            <a:ext cx="699399" cy="82811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>
            <p:ph type="title"/>
          </p:nvPr>
        </p:nvSpPr>
        <p:spPr>
          <a:xfrm>
            <a:off x="2748640" y="2242190"/>
            <a:ext cx="2288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instances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62"/>
          <p:cNvCxnSpPr/>
          <p:nvPr/>
        </p:nvCxnSpPr>
        <p:spPr>
          <a:xfrm>
            <a:off x="2866805" y="2344942"/>
            <a:ext cx="200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62"/>
          <p:cNvCxnSpPr/>
          <p:nvPr/>
        </p:nvCxnSpPr>
        <p:spPr>
          <a:xfrm>
            <a:off x="2945128" y="1873399"/>
            <a:ext cx="19152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62"/>
          <p:cNvSpPr txBox="1"/>
          <p:nvPr>
            <p:ph type="title"/>
          </p:nvPr>
        </p:nvSpPr>
        <p:spPr>
          <a:xfrm>
            <a:off x="5486400" y="1372425"/>
            <a:ext cx="331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Ratio between outliers and total number of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Cube root to amplify the weight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 ranges between 0 and 1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